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2" r:id="rId11"/>
    <p:sldId id="273" r:id="rId12"/>
    <p:sldId id="271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33" d="100"/>
          <a:sy n="33" d="100"/>
        </p:scale>
        <p:origin x="-1220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368F-7777-4318-AC54-9F127D002AC9}" type="datetimeFigureOut">
              <a:rPr lang="uk-UA" smtClean="0"/>
              <a:pPr/>
              <a:t>11.03.2014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A80E-AAA0-4005-BB8B-9AF03F763C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74031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368F-7777-4318-AC54-9F127D002AC9}" type="datetimeFigureOut">
              <a:rPr lang="uk-UA" smtClean="0"/>
              <a:pPr/>
              <a:t>11.03.2014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A80E-AAA0-4005-BB8B-9AF03F763C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7970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368F-7777-4318-AC54-9F127D002AC9}" type="datetimeFigureOut">
              <a:rPr lang="uk-UA" smtClean="0"/>
              <a:pPr/>
              <a:t>11.03.2014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A80E-AAA0-4005-BB8B-9AF03F763C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9880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368F-7777-4318-AC54-9F127D002AC9}" type="datetimeFigureOut">
              <a:rPr lang="uk-UA" smtClean="0"/>
              <a:pPr/>
              <a:t>11.03.2014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A80E-AAA0-4005-BB8B-9AF03F763C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8659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368F-7777-4318-AC54-9F127D002AC9}" type="datetimeFigureOut">
              <a:rPr lang="uk-UA" smtClean="0"/>
              <a:pPr/>
              <a:t>11.03.2014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A80E-AAA0-4005-BB8B-9AF03F763C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49984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368F-7777-4318-AC54-9F127D002AC9}" type="datetimeFigureOut">
              <a:rPr lang="uk-UA" smtClean="0"/>
              <a:pPr/>
              <a:t>11.03.2014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A80E-AAA0-4005-BB8B-9AF03F763C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12723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368F-7777-4318-AC54-9F127D002AC9}" type="datetimeFigureOut">
              <a:rPr lang="uk-UA" smtClean="0"/>
              <a:pPr/>
              <a:t>11.03.2014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A80E-AAA0-4005-BB8B-9AF03F763C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448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368F-7777-4318-AC54-9F127D002AC9}" type="datetimeFigureOut">
              <a:rPr lang="uk-UA" smtClean="0"/>
              <a:pPr/>
              <a:t>11.03.2014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A80E-AAA0-4005-BB8B-9AF03F763C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767525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368F-7777-4318-AC54-9F127D002AC9}" type="datetimeFigureOut">
              <a:rPr lang="uk-UA" smtClean="0"/>
              <a:pPr/>
              <a:t>11.03.2014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A80E-AAA0-4005-BB8B-9AF03F763C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2597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368F-7777-4318-AC54-9F127D002AC9}" type="datetimeFigureOut">
              <a:rPr lang="uk-UA" smtClean="0"/>
              <a:pPr/>
              <a:t>11.03.2014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A80E-AAA0-4005-BB8B-9AF03F763C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90823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5368F-7777-4318-AC54-9F127D002AC9}" type="datetimeFigureOut">
              <a:rPr lang="uk-UA" smtClean="0"/>
              <a:pPr/>
              <a:t>11.03.2014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A80E-AAA0-4005-BB8B-9AF03F763C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24484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5368F-7777-4318-AC54-9F127D002AC9}" type="datetimeFigureOut">
              <a:rPr lang="uk-UA" smtClean="0"/>
              <a:pPr/>
              <a:t>11.03.2014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CA80E-AAA0-4005-BB8B-9AF03F763C3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1909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oyaosvita.com.ua/geografija/zberezhennya-genofondu-planeti/" TargetMode="External"/><Relationship Id="rId2" Type="http://schemas.openxmlformats.org/officeDocument/2006/relationships/hyperlink" Target="https://www.google.com.ua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://klasnaocinka.com.ua/ru/article/chervona-kniga-ukrayini.html" TargetMode="External"/><Relationship Id="rId4" Type="http://schemas.openxmlformats.org/officeDocument/2006/relationships/hyperlink" Target="http://lib.znaimo.com.ua/docs/322/index-1407556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3.jpeg"/><Relationship Id="rId7" Type="http://schemas.openxmlformats.org/officeDocument/2006/relationships/image" Target="../media/image2.gif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260491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uk-UA" sz="6000" b="1" dirty="0">
                <a:ln w="19050">
                  <a:solidFill>
                    <a:prstClr val="white"/>
                  </a:solidFill>
                </a:ln>
                <a:solidFill>
                  <a:schemeClr val="accent2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+mj-ea"/>
                <a:cs typeface="+mj-cs"/>
              </a:rPr>
              <a:t>ЧЕРВОНА КНИГА </a:t>
            </a:r>
            <a:r>
              <a:rPr lang="uk-UA" sz="6000" b="1" dirty="0" smtClean="0">
                <a:ln w="19050">
                  <a:solidFill>
                    <a:prstClr val="white"/>
                  </a:solidFill>
                </a:ln>
                <a:solidFill>
                  <a:schemeClr val="accent2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+mj-ea"/>
                <a:cs typeface="+mj-cs"/>
              </a:rPr>
              <a:t>УКРАЇНИ</a:t>
            </a:r>
            <a:endParaRPr lang="uk-UA" sz="6000" b="1" dirty="0" smtClean="0">
              <a:ln w="19050">
                <a:solidFill>
                  <a:prstClr val="white"/>
                </a:solidFill>
              </a:ln>
              <a:solidFill>
                <a:schemeClr val="accent2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4149080"/>
            <a:ext cx="1842505" cy="16561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436096" y="38610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4149080"/>
            <a:ext cx="57183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uk-UA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Пасіченко</a:t>
            </a: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Алла Василівна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вчитель початкових класів, вища категорія, старший вчитель Черкаської загальноосвітньої школи І-ІІІ ступенів № 10 Черкаської міської ради Черкаської області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68677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uk-UA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Запамятай</a:t>
            </a:r>
            <a:r>
              <a:rPr lang="uk-UA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4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Дбайливо </a:t>
            </a:r>
            <a:r>
              <a:rPr lang="uk-UA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стався до рідкісних рослин. Не виривай їх із корінням. </a:t>
            </a:r>
            <a:endParaRPr lang="uk-UA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uk-UA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розводь вогонь на луках чи у лісі.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Розчищай джерельця.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ламай, не рубай кущів та дерев. </a:t>
            </a:r>
            <a:endParaRPr lang="uk-UA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пошкоджуй кору дерев. Із рани у корі витікає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сік, через неї у дерево потрапляють шкідники.</a:t>
            </a:r>
          </a:p>
          <a:p>
            <a:pPr fontAlgn="base">
              <a:spcBef>
                <a:spcPts val="63"/>
              </a:spcBef>
              <a:spcAft>
                <a:spcPct val="0"/>
              </a:spcAft>
            </a:pP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залишай сміття на природі. Не викидай його у водойми. </a:t>
            </a:r>
            <a:endParaRPr lang="uk-UA" sz="4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188640"/>
            <a:ext cx="1296144" cy="1165073"/>
          </a:xfrm>
          <a:prstGeom prst="rect">
            <a:avLst/>
          </a:prstGeom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21707" y="6453336"/>
            <a:ext cx="22685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4842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27584" y="908720"/>
            <a:ext cx="7383365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Червону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книгу ми занесли</a:t>
            </a:r>
          </a:p>
          <a:p>
            <a:pPr marL="0" indent="0">
              <a:buNone/>
            </a:pP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неповторний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чудесний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поступово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вимирає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давно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рятунку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нас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благає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господарі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Тож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збережімо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вроду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579876"/>
            <a:ext cx="4343400" cy="2286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5992758"/>
            <a:ext cx="4343400" cy="2286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0312" y="5062823"/>
            <a:ext cx="1346127" cy="1210002"/>
          </a:xfrm>
          <a:prstGeom prst="rect">
            <a:avLst/>
          </a:prstGeom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8048" y="6453336"/>
            <a:ext cx="22685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1269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Використані джерела</a:t>
            </a:r>
            <a:endParaRPr lang="uk-U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https://www.google.com.ua/</a:t>
            </a:r>
            <a:endParaRPr lang="uk-UA" dirty="0" smtClean="0"/>
          </a:p>
          <a:p>
            <a:r>
              <a:rPr lang="en-US" dirty="0" smtClean="0">
                <a:hlinkClick r:id="rId3"/>
              </a:rPr>
              <a:t>http://moyaosvita.com.ua/geografija/zberezhennya-genofondu-planeti/</a:t>
            </a:r>
            <a:endParaRPr lang="uk-UA" dirty="0" smtClean="0"/>
          </a:p>
          <a:p>
            <a:r>
              <a:rPr lang="en-US" dirty="0" smtClean="0">
                <a:hlinkClick r:id="rId4"/>
              </a:rPr>
              <a:t>http://lib.znaimo.com.ua/docs/322/index-1407556.html</a:t>
            </a:r>
            <a:endParaRPr lang="uk-UA" dirty="0" smtClean="0"/>
          </a:p>
          <a:p>
            <a:r>
              <a:rPr lang="en-US" dirty="0" smtClean="0">
                <a:hlinkClick r:id="rId5"/>
              </a:rPr>
              <a:t>http://klasnaocinka.com.ua/ru/article/chervona-kniga-ukrayini.html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2064" y="6525344"/>
            <a:ext cx="22685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2380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51914" y="703024"/>
            <a:ext cx="5796136" cy="5328592"/>
          </a:xfrm>
        </p:spPr>
        <p:txBody>
          <a:bodyPr>
            <a:normAutofit fontScale="92500"/>
          </a:bodyPr>
          <a:lstStyle/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Червона книга України (видано в 1980р.) 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основний документ, в якому узагальнено матеріали про сучасний стан рідкісних і таких, що знаходяться під загрозою зникнення, видів тварин і рослин, на підставі якого розробляються наукові і практичні заходи, спрямовані на їх охорону, відтворення.</a:t>
            </a:r>
          </a:p>
          <a:p>
            <a:endParaRPr lang="uk-UA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525344"/>
            <a:ext cx="20732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4248" y="97216"/>
            <a:ext cx="2066494" cy="2808312"/>
          </a:xfrm>
          <a:prstGeom prst="rect">
            <a:avLst/>
          </a:prstGeom>
          <a:scene3d>
            <a:camera prst="perspectiveContrastingLeftFacing"/>
            <a:lightRig rig="threePt" dir="t"/>
          </a:scene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90794" y="3705802"/>
            <a:ext cx="2069520" cy="2897328"/>
          </a:xfrm>
          <a:prstGeom prst="rect">
            <a:avLst/>
          </a:prstGeom>
          <a:scene3d>
            <a:camera prst="perspectiveContrastingLeftFacing"/>
            <a:lightRig rig="threePt" dir="t"/>
          </a:scene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0534" y="3212976"/>
            <a:ext cx="2228916" cy="3120482"/>
          </a:xfrm>
          <a:prstGeom prst="rect">
            <a:avLst/>
          </a:prstGeom>
          <a:scene3d>
            <a:camera prst="perspectiveContrastingLeftFacing"/>
            <a:lightRig rig="threePt" dir="t"/>
          </a:scene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147" y="5750921"/>
            <a:ext cx="1296144" cy="11650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0742" y="99246"/>
            <a:ext cx="67555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чого створена Червона Книга?</a:t>
            </a:r>
            <a:endParaRPr lang="uk-UA" sz="3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876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73177"/>
            <a:ext cx="8229600" cy="1032706"/>
          </a:xfrm>
        </p:spPr>
        <p:txBody>
          <a:bodyPr>
            <a:noAutofit/>
          </a:bodyPr>
          <a:lstStyle/>
          <a:p>
            <a:pPr lvl="0" defTabSz="449263" fontAlgn="base" hangingPunct="0">
              <a:lnSpc>
                <a:spcPct val="93000"/>
              </a:lnSpc>
              <a:spcAft>
                <a:spcPct val="0"/>
              </a:spcAft>
              <a:defRPr/>
            </a:pP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Червона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книга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України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містить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відомості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 про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рідкісні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 та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зникаючі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види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тварин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 і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рослин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. 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У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цій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книзі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 є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різні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сторінки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: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чорні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червоні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жовті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білі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сірі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зелені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. 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</a:br>
            <a:endParaRPr lang="uk-UA" sz="5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236025" y="1541932"/>
            <a:ext cx="648072" cy="681794"/>
          </a:xfrm>
          <a:prstGeom prst="vertic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елка влево 6"/>
          <p:cNvSpPr/>
          <p:nvPr/>
        </p:nvSpPr>
        <p:spPr>
          <a:xfrm>
            <a:off x="1403648" y="1640513"/>
            <a:ext cx="7560840" cy="484632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Рослини і тварини, яких ми вже ніколи не побачимо.</a:t>
            </a:r>
            <a:endParaRPr lang="uk-UA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236025" y="2442958"/>
            <a:ext cx="648072" cy="698010"/>
          </a:xfrm>
          <a:prstGeom prst="vertic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елка влево 8"/>
          <p:cNvSpPr/>
          <p:nvPr/>
        </p:nvSpPr>
        <p:spPr>
          <a:xfrm>
            <a:off x="1403648" y="2539731"/>
            <a:ext cx="7560840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Рідкісні рослини і тварини. Їх можна ще побачити, але дуже мало.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277169" y="3307500"/>
            <a:ext cx="628620" cy="661768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елка влево 10"/>
          <p:cNvSpPr/>
          <p:nvPr/>
        </p:nvSpPr>
        <p:spPr>
          <a:xfrm>
            <a:off x="1403648" y="3396068"/>
            <a:ext cx="7560840" cy="48463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rgbClr val="000000"/>
                </a:solidFill>
                <a:latin typeface="Arial" charset="0"/>
                <a:ea typeface="MS Gothic" charset="-128"/>
              </a:rPr>
              <a:t> </a:t>
            </a:r>
            <a:r>
              <a:rPr lang="uk-UA" b="1" dirty="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Рослини і тварини, кількість яких швидко зменшується.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Вертикальный свиток 11"/>
          <p:cNvSpPr/>
          <p:nvPr/>
        </p:nvSpPr>
        <p:spPr>
          <a:xfrm>
            <a:off x="284551" y="4127537"/>
            <a:ext cx="628620" cy="720080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Стрелка влево 12"/>
          <p:cNvSpPr/>
          <p:nvPr/>
        </p:nvSpPr>
        <p:spPr>
          <a:xfrm>
            <a:off x="1403648" y="4245261"/>
            <a:ext cx="7560840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uk-UA" b="1" dirty="0" smtClean="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            Численність </a:t>
            </a:r>
            <a:r>
              <a:rPr lang="uk-UA" b="1" dirty="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цих рослин і тварин невелика</a:t>
            </a:r>
            <a:r>
              <a:rPr lang="uk-UA" dirty="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.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MS Gothic" charset="-128"/>
              <a:cs typeface="Times New Roman" pitchFamily="18" charset="0"/>
            </a:endParaRPr>
          </a:p>
        </p:txBody>
      </p:sp>
      <p:sp>
        <p:nvSpPr>
          <p:cNvPr id="14" name="Вертикальный свиток 13"/>
          <p:cNvSpPr/>
          <p:nvPr/>
        </p:nvSpPr>
        <p:spPr>
          <a:xfrm>
            <a:off x="312624" y="5056048"/>
            <a:ext cx="600547" cy="648072"/>
          </a:xfrm>
          <a:prstGeom prst="verticalScroll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Стрелка влево 14"/>
          <p:cNvSpPr/>
          <p:nvPr/>
        </p:nvSpPr>
        <p:spPr>
          <a:xfrm>
            <a:off x="1403648" y="5056048"/>
            <a:ext cx="7560840" cy="484632"/>
          </a:xfrm>
          <a:prstGeom prst="lef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Times New Roman" pitchFamily="16" charset="0"/>
              <a:buNone/>
              <a:defRPr/>
            </a:pP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    Рослини </a:t>
            </a:r>
            <a:r>
              <a:rPr lang="uk-UA" b="1" dirty="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і тварини маловивчені, місця їх життя малодоступні</a:t>
            </a:r>
            <a:r>
              <a:rPr lang="uk-UA" dirty="0">
                <a:solidFill>
                  <a:schemeClr val="bg1"/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. </a:t>
            </a:r>
            <a:endParaRPr lang="ru-RU" dirty="0">
              <a:solidFill>
                <a:schemeClr val="bg1"/>
              </a:solidFill>
              <a:latin typeface="Times New Roman" pitchFamily="18" charset="0"/>
              <a:ea typeface="MS Gothic" charset="0"/>
              <a:cs typeface="Times New Roman" pitchFamily="18" charset="0"/>
            </a:endParaRPr>
          </a:p>
        </p:txBody>
      </p:sp>
      <p:sp>
        <p:nvSpPr>
          <p:cNvPr id="16" name="Вертикальный свиток 15"/>
          <p:cNvSpPr/>
          <p:nvPr/>
        </p:nvSpPr>
        <p:spPr>
          <a:xfrm>
            <a:off x="312624" y="5877271"/>
            <a:ext cx="604927" cy="699925"/>
          </a:xfrm>
          <a:prstGeom prst="vertic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Стрелка влево 16"/>
          <p:cNvSpPr/>
          <p:nvPr/>
        </p:nvSpPr>
        <p:spPr>
          <a:xfrm>
            <a:off x="1403648" y="5984918"/>
            <a:ext cx="7560840" cy="484632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Рослини і тварини, яких вдалося зберегти, врятувати від вимирання.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577196"/>
            <a:ext cx="22685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3246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15200" cy="50405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uk-UA" sz="1800" b="1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uk-UA" sz="1800" b="1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1800" b="1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uk-UA" sz="1800" b="1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1800" b="1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uk-UA" sz="1800" b="1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2700" b="1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Рослини </a:t>
            </a:r>
            <a:r>
              <a:rPr lang="uk-UA" sz="2700" b="1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і тварини, яких ми вже ніколи не побачимо.</a:t>
            </a:r>
            <a:br>
              <a:rPr lang="uk-UA" sz="2700" b="1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uk-UA" sz="6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340768"/>
            <a:ext cx="5832648" cy="50405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23337" y="1484784"/>
            <a:ext cx="20831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Морська корова</a:t>
            </a:r>
            <a:endParaRPr lang="uk-UA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340768"/>
            <a:ext cx="5832648" cy="50405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44680" y="1479862"/>
            <a:ext cx="871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Тур</a:t>
            </a:r>
            <a:endParaRPr lang="uk-UA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8"/>
            <a:ext cx="5832647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23337" y="1515562"/>
            <a:ext cx="2198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андруючий голуб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340769"/>
            <a:ext cx="5832648" cy="50405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76745" y="5919662"/>
            <a:ext cx="4047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Гвоздика </a:t>
            </a:r>
            <a:r>
              <a:rPr lang="uk-UA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граціанопольська</a:t>
            </a:r>
            <a:endParaRPr lang="uk-UA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6745" y="1340769"/>
            <a:ext cx="5831558" cy="504055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95623" y="5919662"/>
            <a:ext cx="2780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Плетуха </a:t>
            </a:r>
            <a:r>
              <a:rPr lang="uk-UA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сольданелова</a:t>
            </a:r>
            <a:endParaRPr lang="uk-UA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6745" y="1340769"/>
            <a:ext cx="5831558" cy="504055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626193" y="5906495"/>
            <a:ext cx="302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Первоцвіт борошнистий</a:t>
            </a:r>
            <a:endParaRPr lang="uk-UA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28384" y="5769494"/>
            <a:ext cx="847725" cy="762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7023" y="6613237"/>
            <a:ext cx="22685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993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36104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uk-UA" sz="2700" b="1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uk-UA" sz="2700" b="1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2700" b="1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uk-UA" sz="2700" b="1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3100" b="1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Рідкісні </a:t>
            </a:r>
            <a:r>
              <a:rPr lang="uk-UA" sz="3100" b="1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рослини і тварини. Їх можна ще побачити, але дуже мало.</a:t>
            </a:r>
            <a:r>
              <a:rPr lang="ru-RU" sz="3100" b="1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100" b="1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uk-UA" sz="49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1700808"/>
            <a:ext cx="5832648" cy="44644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35696" y="1916832"/>
            <a:ext cx="2156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Хохуля звичайна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1700809"/>
            <a:ext cx="5832648" cy="44644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25076" y="5229200"/>
            <a:ext cx="2189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Пелікан рожевий</a:t>
            </a:r>
            <a:endParaRPr lang="uk-UA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1" y="1700808"/>
            <a:ext cx="5822520" cy="44644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44242" y="5641847"/>
            <a:ext cx="2691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Бражник мертва голова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2" y="1628800"/>
            <a:ext cx="5822520" cy="460851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35696" y="1875509"/>
            <a:ext cx="1861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ілія лісова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2" y="1628800"/>
            <a:ext cx="5822519" cy="460851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46815" y="1747555"/>
            <a:ext cx="2719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арцис вузьколистий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7505" y="1628801"/>
            <a:ext cx="5822521" cy="453650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638766" y="1755590"/>
            <a:ext cx="2806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ервоцвіт дрібний</a:t>
            </a:r>
            <a:endParaRPr lang="uk-UA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0391" y="5784304"/>
            <a:ext cx="847725" cy="762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62422" y="6540099"/>
            <a:ext cx="22685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5090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uk-UA" sz="1800" b="1" dirty="0" smtClean="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/>
            </a:r>
            <a:br>
              <a:rPr lang="uk-UA" sz="1800" b="1" dirty="0" smtClean="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</a:br>
            <a:r>
              <a:rPr lang="uk-UA" sz="1800" b="1" dirty="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/>
            </a:r>
            <a:br>
              <a:rPr lang="uk-UA" sz="1800" b="1" dirty="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</a:br>
            <a:r>
              <a:rPr lang="uk-UA" sz="1800" b="1" dirty="0" smtClean="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/>
            </a:r>
            <a:br>
              <a:rPr lang="uk-UA" sz="1800" b="1" dirty="0" smtClean="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</a:br>
            <a:r>
              <a:rPr lang="uk-UA" sz="2700" b="1" dirty="0" smtClean="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Рослини </a:t>
            </a:r>
            <a:r>
              <a:rPr lang="uk-UA" sz="2700" b="1" dirty="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і тварини, кількість яких швидко зменшується.</a:t>
            </a:r>
            <a:r>
              <a:rPr lang="uk-UA" sz="2700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uk-UA" sz="2700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uk-UA" sz="6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4368" y="5661248"/>
            <a:ext cx="847725" cy="762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1391816"/>
            <a:ext cx="6097761" cy="46504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22178" y="1516722"/>
            <a:ext cx="715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Зубр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39" y="1391816"/>
            <a:ext cx="6097761" cy="46504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47664" y="1516722"/>
            <a:ext cx="2060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Сірий журавель</a:t>
            </a:r>
            <a:endParaRPr lang="uk-UA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39" y="1391816"/>
            <a:ext cx="6097761" cy="46504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69668" y="1516722"/>
            <a:ext cx="1735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Їжак вухатий</a:t>
            </a:r>
            <a:endParaRPr lang="uk-UA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1391816"/>
            <a:ext cx="6097761" cy="465043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580112" y="1521805"/>
            <a:ext cx="1658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Латаття біле</a:t>
            </a:r>
            <a:endParaRPr lang="uk-UA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1391816"/>
            <a:ext cx="6097760" cy="465043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429147" y="1522556"/>
            <a:ext cx="2806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Ковила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пухнастолиста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39" y="1391816"/>
            <a:ext cx="6097761" cy="465043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429146" y="5589240"/>
            <a:ext cx="36103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озулині черевички справжні</a:t>
            </a:r>
            <a:endParaRPr lang="uk-UA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01672" y="6571385"/>
            <a:ext cx="22685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0092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 defTabSz="449263" fontAlgn="base" hangingPunct="0">
              <a:lnSpc>
                <a:spcPct val="93000"/>
              </a:lnSpc>
              <a:spcAft>
                <a:spcPct val="0"/>
              </a:spcAft>
            </a:pPr>
            <a:r>
              <a:rPr lang="uk-UA" sz="1800" b="1" dirty="0" smtClean="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/>
            </a:r>
            <a:br>
              <a:rPr lang="uk-UA" sz="1800" b="1" dirty="0" smtClean="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</a:br>
            <a:r>
              <a:rPr lang="uk-UA" sz="1800" b="1" dirty="0" smtClean="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/>
            </a:r>
            <a:br>
              <a:rPr lang="uk-UA" sz="1800" b="1" dirty="0" smtClean="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</a:br>
            <a:r>
              <a:rPr lang="uk-UA" sz="1800" b="1" dirty="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/>
            </a:r>
            <a:br>
              <a:rPr lang="uk-UA" sz="1800" b="1" dirty="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</a:br>
            <a:r>
              <a:rPr lang="uk-UA" sz="3100" b="1" dirty="0" smtClean="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Численність </a:t>
            </a:r>
            <a:r>
              <a:rPr lang="uk-UA" sz="3100" b="1" dirty="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цих рослин і тварин невелика</a:t>
            </a:r>
            <a:r>
              <a:rPr lang="uk-UA" sz="3100" dirty="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>.</a:t>
            </a:r>
            <a:r>
              <a:rPr lang="ru-RU" sz="3100" dirty="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  <a:t/>
            </a:r>
            <a:br>
              <a:rPr lang="ru-RU" sz="3100" dirty="0">
                <a:solidFill>
                  <a:srgbClr val="000000"/>
                </a:solidFill>
                <a:latin typeface="Times New Roman" pitchFamily="18" charset="0"/>
                <a:ea typeface="MS Gothic" charset="-128"/>
                <a:cs typeface="Times New Roman" pitchFamily="18" charset="0"/>
              </a:rPr>
            </a:br>
            <a:endParaRPr lang="uk-UA" sz="67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1412776"/>
            <a:ext cx="5112568" cy="46805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51720" y="1556792"/>
            <a:ext cx="1188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Дрохва</a:t>
            </a:r>
            <a:endParaRPr lang="uk-UA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1412776"/>
            <a:ext cx="5112568" cy="46805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88374" y="1587569"/>
            <a:ext cx="1515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Кіт лісовий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1412776"/>
            <a:ext cx="5184576" cy="46805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04503" y="2018457"/>
            <a:ext cx="1335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Жаба сіра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1412776"/>
            <a:ext cx="5184576" cy="468051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74451" y="1567345"/>
            <a:ext cx="1802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овчі ягоди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1412776"/>
            <a:ext cx="5184576" cy="468051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82737" y="5589240"/>
            <a:ext cx="14574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Едельвейс </a:t>
            </a:r>
            <a:endParaRPr lang="uk-UA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1412776"/>
            <a:ext cx="5184576" cy="468051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491880" y="5466130"/>
            <a:ext cx="3272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орицвіт весняний</a:t>
            </a:r>
            <a:endParaRPr lang="uk-UA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6336" y="5241169"/>
            <a:ext cx="1219579" cy="1096251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21707" y="6522087"/>
            <a:ext cx="2268537" cy="320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20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uk-UA" sz="2400" b="1" dirty="0" smtClean="0">
                <a:solidFill>
                  <a:prstClr val="white"/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/>
            </a:r>
            <a:br>
              <a:rPr lang="uk-UA" sz="2400" b="1" dirty="0" smtClean="0">
                <a:solidFill>
                  <a:prstClr val="white"/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</a:br>
            <a:r>
              <a:rPr lang="uk-UA" sz="2400" b="1" dirty="0">
                <a:solidFill>
                  <a:prstClr val="white"/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/>
            </a:r>
            <a:br>
              <a:rPr lang="uk-UA" sz="2400" b="1" dirty="0">
                <a:solidFill>
                  <a:prstClr val="white"/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prstClr val="white"/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Рослини </a:t>
            </a:r>
            <a:r>
              <a:rPr lang="uk-UA" sz="2800" b="1" dirty="0">
                <a:solidFill>
                  <a:prstClr val="white"/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і тварини маловивчені, місця їх життя малодоступні</a:t>
            </a:r>
            <a:r>
              <a:rPr lang="uk-UA" sz="2800" dirty="0">
                <a:solidFill>
                  <a:prstClr val="white"/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>. </a:t>
            </a:r>
            <a:r>
              <a:rPr lang="ru-RU" sz="2800" dirty="0">
                <a:solidFill>
                  <a:prstClr val="white"/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prstClr val="white"/>
                </a:solidFill>
                <a:latin typeface="Times New Roman" pitchFamily="18" charset="0"/>
                <a:ea typeface="MS Gothic" charset="0"/>
                <a:cs typeface="Times New Roman" pitchFamily="18" charset="0"/>
              </a:rPr>
            </a:br>
            <a:endParaRPr lang="uk-UA" sz="6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700808"/>
            <a:ext cx="5864198" cy="43924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19672" y="2060848"/>
            <a:ext cx="2676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Тюльпан </a:t>
            </a:r>
            <a:r>
              <a:rPr lang="uk-UA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uk-UA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ренка</a:t>
            </a:r>
            <a:endParaRPr lang="uk-UA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714500"/>
            <a:ext cx="5864198" cy="4378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907836" y="5445224"/>
            <a:ext cx="24541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Коронарія</a:t>
            </a: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зозуляча</a:t>
            </a:r>
            <a:endParaRPr lang="uk-UA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714500"/>
            <a:ext cx="5864198" cy="43787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52120" y="1808334"/>
            <a:ext cx="1185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охлач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700808"/>
            <a:ext cx="5864198" cy="439248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88024" y="2060848"/>
            <a:ext cx="2201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ірий дельфін</a:t>
            </a:r>
            <a:endParaRPr lang="uk-UA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2696" y="1675169"/>
            <a:ext cx="5864198" cy="441812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676637" y="5445224"/>
            <a:ext cx="2236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Чорна косатка</a:t>
            </a:r>
            <a:endParaRPr lang="uk-UA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27541" y="5386837"/>
            <a:ext cx="1020156" cy="916994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0056" y="6565994"/>
            <a:ext cx="22685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3173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uk-UA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uk-UA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uk-UA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uk-UA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31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Тварина, яку </a:t>
            </a:r>
            <a:r>
              <a:rPr lang="uk-UA" sz="31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вдалося зберегти, врятувати від вимирання</a:t>
            </a:r>
            <a:r>
              <a:rPr lang="uk-UA" sz="27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uk-UA" sz="6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1844824"/>
            <a:ext cx="6733338" cy="44644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9632" y="2060848"/>
            <a:ext cx="898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Зубр 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6131" y="5661248"/>
            <a:ext cx="1041416" cy="936104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18406" y="6525344"/>
            <a:ext cx="22685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4408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339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Червона книга України містить відомості про рідкісні та зникаючі види тварин і рослин.  У цій книзі є різні сторінки: чорні, червоні, жовті, білі, сірі, зелені.  </vt:lpstr>
      <vt:lpstr>   Рослини і тварини, яких ми вже ніколи не побачимо. </vt:lpstr>
      <vt:lpstr>  Рідкісні рослини і тварини. Їх можна ще побачити, але дуже мало. </vt:lpstr>
      <vt:lpstr>   Рослини і тварини, кількість яких швидко зменшується. </vt:lpstr>
      <vt:lpstr>   Численність цих рослин і тварин невелика. </vt:lpstr>
      <vt:lpstr>  Рослини і тварини маловивчені, місця їх життя малодоступні.  </vt:lpstr>
      <vt:lpstr>    Тварина, яку вдалося зберегти, врятувати від вимирання. </vt:lpstr>
      <vt:lpstr>Запамятай </vt:lpstr>
      <vt:lpstr>Слайд 11</vt:lpstr>
      <vt:lpstr>Використані джерела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Alla</dc:creator>
  <cp:lastModifiedBy>Admin</cp:lastModifiedBy>
  <cp:revision>27</cp:revision>
  <dcterms:created xsi:type="dcterms:W3CDTF">2014-03-02T09:31:53Z</dcterms:created>
  <dcterms:modified xsi:type="dcterms:W3CDTF">2014-03-11T14:43:58Z</dcterms:modified>
</cp:coreProperties>
</file>