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8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9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0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7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4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6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4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6637-FFD1-405D-B53B-547305D1F0A7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D64B-2744-4148-891C-B58CAC8D9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667" t="4074" r="2500" b="4074"/>
          <a:stretch>
            <a:fillRect/>
          </a:stretch>
        </p:blipFill>
        <p:spPr bwMode="auto">
          <a:xfrm>
            <a:off x="-7681" y="0"/>
            <a:ext cx="9151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98600"/>
            <a:ext cx="4191000" cy="469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84200"/>
            <a:ext cx="8001000" cy="5486400"/>
          </a:xfrm>
        </p:spPr>
        <p:txBody>
          <a:bodyPr>
            <a:noAutofit/>
          </a:bodyPr>
          <a:lstStyle/>
          <a:p>
            <a:pPr algn="l"/>
            <a: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Сім’я. Склад сім’ї. Обов’язки </a:t>
            </a:r>
            <a:b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сім’ї. </a:t>
            </a:r>
            <a:b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Шанобливе</a:t>
            </a:r>
            <a:b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ставлення до</a:t>
            </a:r>
            <a:b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членів сім’ї</a:t>
            </a:r>
            <a:endParaRPr lang="uk-UA" sz="4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6555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Давиденко Мирослава Іванівна, вчитель початкових класів Черкаської загальноосвітньої школи  І – ІІІ ступенів № 32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6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343400" y="4648200"/>
            <a:ext cx="441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біля матері    добре.</a:t>
            </a:r>
            <a:endParaRPr lang="uk-UA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5814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вірно порадить.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25146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матері боляче.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19600" y="1524000"/>
            <a:ext cx="3581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дитина матері.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2400" y="4572000"/>
            <a:ext cx="3657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 мати 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3581400"/>
            <a:ext cx="3657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 плаче, 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14600"/>
            <a:ext cx="441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Ластівка радіє весні, 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5240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сонці тепло, 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З’єднай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прислів’їв</a:t>
            </a:r>
            <a:endParaRPr lang="uk-UA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53284E-6 L -0.06667 -0.44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061E-7 L 3.33333E-6 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-0.09167 0.15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3.29325E-6 L -0.09167 0.13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2400" y="3124200"/>
            <a:ext cx="7848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954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Збери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uk-UA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447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uk-UA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9000" y="2057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uk-UA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3124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uk-UA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3800" y="2057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uk-UA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2200" y="4572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uk-UA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6800" y="4495800"/>
            <a:ext cx="152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В’</a:t>
            </a:r>
            <a:endParaRPr lang="uk-UA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3800" y="4495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uk-UA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1200" y="1447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uk-UA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00463E-6 L -0.39166 0.1554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656E-6 L -0.19167 -0.19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777 L 0.19167 -0.199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14061E-7 L 0.3 0.244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2544E-6 L -0.21667 0.15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4061E-7 L 0.04167 0.244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94912E-6 L 0.1 -0.210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7924800" cy="4191000"/>
          </a:xfrm>
        </p:spPr>
        <p:txBody>
          <a:bodyPr>
            <a:normAutofit/>
          </a:bodyPr>
          <a:lstStyle/>
          <a:p>
            <a:pPr lvl="3">
              <a:lnSpc>
                <a:spcPct val="110000"/>
              </a:lnSpc>
              <a:buNone/>
            </a:pP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ОБОВ’ЯЗОК</a:t>
            </a:r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те, </a:t>
            </a:r>
            <a:endParaRPr lang="uk-UA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ти маєш робити, аби бути корисним собі або іншим.</a:t>
            </a:r>
            <a:endParaRPr lang="uk-UA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uk-UA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endParaRPr lang="uk-UA" sz="4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54102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uk-UA" sz="4000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Робота батьків</a:t>
            </a:r>
            <a:endParaRPr lang="uk-UA" sz="3600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800" b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800" b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 l="21219" t="12308" r="4247"/>
          <a:stretch>
            <a:fillRect/>
          </a:stretch>
        </p:blipFill>
        <p:spPr bwMode="auto">
          <a:xfrm>
            <a:off x="5029200" y="1397000"/>
            <a:ext cx="3352800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r="27273"/>
          <a:stretch>
            <a:fillRect/>
          </a:stretch>
        </p:blipFill>
        <p:spPr bwMode="auto">
          <a:xfrm>
            <a:off x="76200" y="1701800"/>
            <a:ext cx="3152078" cy="32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r="9859" b="5085"/>
          <a:stretch>
            <a:fillRect/>
          </a:stretch>
        </p:blipFill>
        <p:spPr bwMode="auto">
          <a:xfrm>
            <a:off x="2819401" y="2616200"/>
            <a:ext cx="2971797" cy="386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40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uk-UA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батьків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Турбота про дітей</a:t>
            </a:r>
            <a:endParaRPr lang="uk-UA" sz="4000" b="1" i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2691">
            <a:off x="458717" y="1956615"/>
            <a:ext cx="2971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 l="5818"/>
          <a:stretch>
            <a:fillRect/>
          </a:stretch>
        </p:blipFill>
        <p:spPr bwMode="auto">
          <a:xfrm>
            <a:off x="3276600" y="2717801"/>
            <a:ext cx="2847978" cy="3524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193800"/>
            <a:ext cx="2857500" cy="3505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08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endParaRPr lang="uk-UA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Посильна допомога старшим</a:t>
            </a:r>
            <a:endParaRPr lang="uk-UA" b="1" i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3276600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6576">
            <a:off x="5363216" y="2094375"/>
            <a:ext cx="3048000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311400"/>
            <a:ext cx="2971800" cy="3759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05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endParaRPr lang="uk-UA" sz="4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uk-UA" sz="4000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Добре вчитися у школі </a:t>
            </a:r>
            <a:endParaRPr lang="uk-UA" b="1" i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03400"/>
            <a:ext cx="3429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209800"/>
            <a:ext cx="3581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108200"/>
            <a:ext cx="2819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01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Добери правильну відповідь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1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а) Якщо батьки прибирають у квартирі, я...</a:t>
            </a:r>
          </a:p>
          <a:p>
            <a:pPr lvl="1">
              <a:lnSpc>
                <a:spcPct val="150000"/>
              </a:lnSpc>
              <a:buNone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побіжу на вулицю гратись;</a:t>
            </a:r>
          </a:p>
          <a:p>
            <a:pPr lvl="1">
              <a:lnSpc>
                <a:spcPct val="150000"/>
              </a:lnSpc>
              <a:buNone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займусь улюбленою справою;</a:t>
            </a:r>
          </a:p>
          <a:p>
            <a:pPr lvl="1">
              <a:lnSpc>
                <a:spcPct val="150000"/>
              </a:lnSpc>
              <a:buNone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із задоволенням буду допомагати. 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762000" y="51562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>
            <a:off x="762000" y="29210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Блок-схема: узел 9"/>
          <p:cNvSpPr/>
          <p:nvPr/>
        </p:nvSpPr>
        <p:spPr>
          <a:xfrm>
            <a:off x="762000" y="40386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6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5D836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836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97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б) Якщо у батьків був важкий день, то вихована дитина…</a:t>
            </a:r>
          </a:p>
          <a:p>
            <a:pPr lvl="1">
              <a:lnSpc>
                <a:spcPct val="150000"/>
              </a:lnSpc>
              <a:buNone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затіє шумні ігри;</a:t>
            </a:r>
          </a:p>
          <a:p>
            <a:pPr lvl="1">
              <a:lnSpc>
                <a:spcPct val="150000"/>
              </a:lnSpc>
              <a:buNone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запропонує допомогу в хатніх справах;</a:t>
            </a:r>
          </a:p>
          <a:p>
            <a:pPr lvl="1">
              <a:lnSpc>
                <a:spcPct val="150000"/>
              </a:lnSpc>
              <a:buNone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буде вередувати. </a:t>
            </a:r>
          </a:p>
          <a:p>
            <a:endParaRPr lang="uk-UA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762000" y="52578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>
            <a:off x="762000" y="32258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>
            <a:off x="762000" y="42418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177801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Добери правильну відповідь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4471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5D836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D836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 і поясни прислів’я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</a:t>
            </a:r>
          </a:p>
          <a:p>
            <a:pPr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r">
              <a:buNone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1000" y="1066800"/>
            <a:ext cx="1219200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95400" y="2362200"/>
            <a:ext cx="13716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нуй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86000" y="1066800"/>
            <a:ext cx="13716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76600" y="2209800"/>
            <a:ext cx="914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1143000"/>
            <a:ext cx="914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76800" y="2209800"/>
            <a:ext cx="15240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нень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24600" y="1066800"/>
            <a:ext cx="914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86600" y="4953000"/>
            <a:ext cx="914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19800" y="3810000"/>
            <a:ext cx="14478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29200" y="4953000"/>
            <a:ext cx="1295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52800" y="3810000"/>
            <a:ext cx="19812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скрізь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667000" y="4953000"/>
            <a:ext cx="914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3810000"/>
            <a:ext cx="914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90600" y="4953000"/>
            <a:ext cx="914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52400" y="3810000"/>
            <a:ext cx="9144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5" idx="5"/>
          </p:cNvCxnSpPr>
          <p:nvPr/>
        </p:nvCxnSpPr>
        <p:spPr>
          <a:xfrm>
            <a:off x="1421652" y="2042414"/>
            <a:ext cx="254748" cy="3197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286000" y="1828800"/>
            <a:ext cx="533400" cy="5334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76600" y="1828800"/>
            <a:ext cx="228600" cy="3810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2" idx="7"/>
            <a:endCxn id="13" idx="3"/>
          </p:cNvCxnSpPr>
          <p:nvPr/>
        </p:nvCxnSpPr>
        <p:spPr>
          <a:xfrm flipV="1">
            <a:off x="4057089" y="1793408"/>
            <a:ext cx="344022" cy="52798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3" idx="5"/>
          </p:cNvCxnSpPr>
          <p:nvPr/>
        </p:nvCxnSpPr>
        <p:spPr>
          <a:xfrm>
            <a:off x="5047691" y="1793408"/>
            <a:ext cx="286311" cy="41639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019800" y="1752600"/>
            <a:ext cx="533400" cy="5334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2" idx="1"/>
          </p:cNvCxnSpPr>
          <p:nvPr/>
        </p:nvCxnSpPr>
        <p:spPr>
          <a:xfrm>
            <a:off x="838204" y="4572000"/>
            <a:ext cx="286311" cy="49259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752600" y="4572000"/>
            <a:ext cx="381000" cy="4572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1" idx="5"/>
          </p:cNvCxnSpPr>
          <p:nvPr/>
        </p:nvCxnSpPr>
        <p:spPr>
          <a:xfrm>
            <a:off x="2685493" y="4460408"/>
            <a:ext cx="286311" cy="56879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429000" y="4495800"/>
            <a:ext cx="381000" cy="56879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029200" y="4419600"/>
            <a:ext cx="381000" cy="5334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019800" y="4572000"/>
            <a:ext cx="457200" cy="3810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010400" y="4572000"/>
            <a:ext cx="381000" cy="3810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" y="177800"/>
            <a:ext cx="79248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7’Я</a:t>
            </a:r>
            <a:endParaRPr lang="uk-UA" sz="21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225800"/>
            <a:ext cx="79248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ім’я</a:t>
            </a:r>
            <a:endParaRPr lang="uk-UA" sz="20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81000"/>
            <a:ext cx="8229600" cy="5715000"/>
          </a:xfrm>
        </p:spPr>
        <p:txBody>
          <a:bodyPr>
            <a:normAutofit fontScale="92500"/>
          </a:bodyPr>
          <a:lstStyle/>
          <a:p>
            <a:pPr marL="0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39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Бути хорошою людиною, принести щастя батькові і матері, не допускати,</a:t>
            </a:r>
          </a:p>
          <a:p>
            <a:pPr marL="0">
              <a:lnSpc>
                <a:spcPct val="150000"/>
              </a:lnSpc>
              <a:spcBef>
                <a:spcPts val="600"/>
              </a:spcBef>
              <a:buNone/>
            </a:pPr>
            <a:r>
              <a:rPr lang="uk-UA" sz="39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щоб старість їх стала горем, - нехай все це стане бажанням твого життя. </a:t>
            </a:r>
            <a:r>
              <a:rPr lang="uk-UA" sz="36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900" b="1" dirty="0" smtClean="0">
              <a:solidFill>
                <a:srgbClr val="0064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3300" b="1" i="1" dirty="0" smtClean="0">
                <a:solidFill>
                  <a:srgbClr val="007033"/>
                </a:solidFill>
                <a:latin typeface="Times New Roman" pitchFamily="18" charset="0"/>
                <a:cs typeface="Times New Roman" pitchFamily="18" charset="0"/>
              </a:rPr>
              <a:t>В.О. Сухомлинський  </a:t>
            </a:r>
          </a:p>
          <a:p>
            <a:pPr algn="r">
              <a:buNone/>
            </a:pPr>
            <a:endParaRPr lang="uk-UA" sz="4000" b="1" i="1" dirty="0">
              <a:solidFill>
                <a:srgbClr val="00642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5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92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Будна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Н.О.,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Гемзюк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О.Р.,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Майхрук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М.І.,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Тітченко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О.М. Я і Україна. Природознавство. 3 клас. Посібник для вчителя – Тернопіль: навчальна книга – Богдан, 2011. – 112 с.</a:t>
            </a:r>
          </a:p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Діптан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Н.В. Я і Україна. 2 клас: Розробки уроків/ Н.В.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Діптан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А.А. Назаренко, Л.П.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Хитяєва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– Х.: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Веста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2009. – 240 с.</a:t>
            </a:r>
          </a:p>
          <a:p>
            <a:pPr marL="514350" lvl="0" indent="-514350">
              <a:spcAft>
                <a:spcPts val="2400"/>
              </a:spcAft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Ісаєнко О.В., Павлюк І.Ю. Я і Україна. Практичні роботи. 2 клас. – Х.: Країна мрій, 2009. – 64 с.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Інтернет ресурси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www.malunok.com.ua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bydrvo.dn.ua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8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077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Сім’я</a:t>
            </a:r>
            <a:endParaRPr lang="uk-UA" sz="6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 сім’ї. </a:t>
            </a:r>
          </a:p>
          <a:p>
            <a:pPr>
              <a:buClr>
                <a:srgbClr val="C00000"/>
              </a:buClr>
            </a:pP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 обов’язки в сім’ї.</a:t>
            </a:r>
          </a:p>
          <a:p>
            <a:pPr>
              <a:buClr>
                <a:srgbClr val="C00000"/>
              </a:buClr>
            </a:pP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Поштиве ставлення до членів сім’ї.</a:t>
            </a:r>
            <a:endParaRPr lang="uk-UA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6248400" cy="99060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93800"/>
            <a:ext cx="7772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Найрідніша, наймиліша,</a:t>
            </a:r>
          </a:p>
          <a:p>
            <a:pPr>
              <a:buNone/>
            </a:pPr>
            <a:r>
              <a:rPr lang="uk-UA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 вона пестить, тішить.</a:t>
            </a:r>
          </a:p>
          <a:p>
            <a:pPr>
              <a:buNone/>
            </a:pPr>
            <a:r>
              <a:rPr lang="uk-UA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Завжди скрізь буває з нами.</a:t>
            </a:r>
          </a:p>
          <a:p>
            <a:pPr>
              <a:buNone/>
            </a:pPr>
            <a:r>
              <a:rPr lang="uk-UA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Відгадайте: хто це?</a:t>
            </a:r>
          </a:p>
          <a:p>
            <a:pPr>
              <a:buNone/>
            </a:pPr>
            <a:endParaRPr lang="uk-UA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uk-UA" sz="5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берегиня сім’ї.</a:t>
            </a:r>
            <a:endParaRPr lang="uk-UA" sz="5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1200" y="1092200"/>
            <a:ext cx="251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7848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Сильний, добрий, справедливий,</a:t>
            </a: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Біля нього ми щасливі.</a:t>
            </a: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Знає, вміє він багато.</a:t>
            </a:r>
          </a:p>
          <a:p>
            <a:pPr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Гордимось, бо це наш…</a:t>
            </a:r>
          </a:p>
          <a:p>
            <a:pPr>
              <a:buNone/>
            </a:pPr>
            <a:endParaRPr lang="uk-UA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Тато</a:t>
            </a:r>
            <a:r>
              <a:rPr lang="uk-UA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захисник сім’ї.</a:t>
            </a:r>
            <a:endParaRPr lang="uk-UA" sz="5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990601"/>
            <a:ext cx="151447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0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784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Хитрі очі, дві косички.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веснянках ніс та щічки.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Непосида невеличка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Називається ….</a:t>
            </a:r>
          </a:p>
          <a:p>
            <a:pPr>
              <a:buNone/>
            </a:pP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естричка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1225" t="12140" r="3446"/>
          <a:stretch>
            <a:fillRect/>
          </a:stretch>
        </p:blipFill>
        <p:spPr bwMode="auto">
          <a:xfrm flipH="1">
            <a:off x="5486400" y="838200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4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7848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ним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сварюся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Іграшками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поділюся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дружити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грати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Познайомтесь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братик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011" t="3367" r="49373" b="30972"/>
          <a:stretch>
            <a:fillRect/>
          </a:stretch>
        </p:blipFill>
        <p:spPr bwMode="auto">
          <a:xfrm flipH="1">
            <a:off x="5486400" y="1447800"/>
            <a:ext cx="274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4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286000" y="381000"/>
            <a:ext cx="3733800" cy="386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Сім’я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це гніздечко любові і тепла для кожного з нас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8305800" cy="16764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Сім’я 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це мама, тато і діти.</a:t>
            </a:r>
            <a:endParaRPr lang="uk-UA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177800"/>
            <a:ext cx="2057400" cy="2286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1225" t="32641" r="3446" b="14643"/>
          <a:stretch>
            <a:fillRect/>
          </a:stretch>
        </p:blipFill>
        <p:spPr bwMode="auto">
          <a:xfrm flipH="1">
            <a:off x="304800" y="2514600"/>
            <a:ext cx="2150076" cy="2209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3011" t="3367" r="49373" b="52859"/>
          <a:stretch>
            <a:fillRect/>
          </a:stretch>
        </p:blipFill>
        <p:spPr bwMode="auto">
          <a:xfrm flipH="1">
            <a:off x="5943600" y="2514600"/>
            <a:ext cx="2165684" cy="2286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-15408" t="-4416" b="44953"/>
          <a:stretch>
            <a:fillRect/>
          </a:stretch>
        </p:blipFill>
        <p:spPr bwMode="auto">
          <a:xfrm>
            <a:off x="152400" y="177800"/>
            <a:ext cx="1981200" cy="239394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63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r="3333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667000" y="4572000"/>
            <a:ext cx="3962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турботлива(</a:t>
            </a:r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3200" y="4648200"/>
            <a:ext cx="2971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добра(</a:t>
            </a:r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4648200"/>
            <a:ext cx="2971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лагідна(</a:t>
            </a:r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43200" y="4648200"/>
            <a:ext cx="2971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мужня(</a:t>
            </a:r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ій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43200" y="4648200"/>
            <a:ext cx="2971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терпляча(</a:t>
            </a:r>
            <a:r>
              <a:rPr lang="uk-UA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67000" y="4572000"/>
            <a:ext cx="3962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життєрадісна(</a:t>
            </a:r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Аукціон слів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добери слово ознаку)</a:t>
            </a:r>
            <a:endParaRPr lang="uk-UA" sz="31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19400" y="4648200"/>
            <a:ext cx="2971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сильна(</a:t>
            </a:r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19400" y="4648200"/>
            <a:ext cx="2971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ніжна(</a:t>
            </a:r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67000" y="4648200"/>
            <a:ext cx="3962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працьовита(</a:t>
            </a:r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63750" t="53340" r="8750" b="1566"/>
          <a:stretch>
            <a:fillRect/>
          </a:stretch>
        </p:blipFill>
        <p:spPr bwMode="auto">
          <a:xfrm>
            <a:off x="2057400" y="1498600"/>
            <a:ext cx="2438400" cy="25146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67200" y="1498600"/>
            <a:ext cx="2438400" cy="25146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05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4912E-6 L -0.01667 -0.333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4.94912E-6 L 0.39167 -0.477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111 L -0.32083 -0.455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32192 " pathEditMode="relative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333 L 3.33333E-6 -0.366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5319E-6 L -0.3125 -0.2997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1111 L 0.37917 -0.3108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4.94912E-6 L 3.33333E-6 -0.355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5522 " pathEditMode="relative" ptsTypes="AA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Сім’я. Склад сім’ї. Обов’язки  в сім’ї.  Шанобливе ставлення до членів сім’ї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Аукціон слів ( добери слово ознаку)</vt:lpstr>
      <vt:lpstr>З’єднай частини прислів’їв</vt:lpstr>
      <vt:lpstr>Збери слово</vt:lpstr>
      <vt:lpstr>Презентация PowerPoint</vt:lpstr>
      <vt:lpstr>Обов’язки батьків</vt:lpstr>
      <vt:lpstr>Обов’язки батьків</vt:lpstr>
      <vt:lpstr>Обов’язки дітей</vt:lpstr>
      <vt:lpstr>Обов’язки дітей</vt:lpstr>
      <vt:lpstr>Добери правильну відповідь</vt:lpstr>
      <vt:lpstr>Презентация PowerPoint</vt:lpstr>
      <vt:lpstr>Прочитай і поясни прислів’я</vt:lpstr>
      <vt:lpstr>Презентация PowerPoint</vt:lpstr>
      <vt:lpstr>Список використаних джерел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Сім’я. Склад сім’ї. Обов’язки  в сім’ї.  Шанобливе ставлення до членів сім’ї</dc:title>
  <dc:creator>Bill_Gates</dc:creator>
  <cp:lastModifiedBy>Bill_Gates</cp:lastModifiedBy>
  <cp:revision>1</cp:revision>
  <dcterms:created xsi:type="dcterms:W3CDTF">2014-04-08T07:55:19Z</dcterms:created>
  <dcterms:modified xsi:type="dcterms:W3CDTF">2014-04-08T07:55:48Z</dcterms:modified>
</cp:coreProperties>
</file>