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828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5B106E36-FD25-4E2D-B0AA-010F637433A0}" type="datetimeFigureOut">
              <a:rPr lang="ru-RU" smtClean="0"/>
              <a:pPr/>
              <a:t>03.03.2014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03.03.2014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03.03.2014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03.03.2014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03.03.2014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03.03.2014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5B106E36-FD25-4E2D-B0AA-010F637433A0}" type="datetimeFigureOut">
              <a:rPr lang="ru-RU" smtClean="0"/>
              <a:pPr/>
              <a:t>03.03.2014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5B106E36-FD25-4E2D-B0AA-010F637433A0}" type="datetimeFigureOut">
              <a:rPr lang="ru-RU" smtClean="0"/>
              <a:pPr/>
              <a:t>03.03.2014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03.03.2014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://uk.wikipedia.org/wiki/%D0%93%D1%96%D1%84%D0%B8" TargetMode="Externa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>
                <a:solidFill>
                  <a:srgbClr val="FFFF00"/>
                </a:solidFill>
              </a:rPr>
              <a:t>Вищі гриби</a:t>
            </a:r>
            <a:br>
              <a:rPr lang="uk-UA" dirty="0" smtClean="0">
                <a:solidFill>
                  <a:srgbClr val="FFFF00"/>
                </a:solidFill>
              </a:rPr>
            </a:br>
            <a:r>
              <a:rPr lang="uk-UA" sz="1800" dirty="0" smtClean="0">
                <a:solidFill>
                  <a:schemeClr val="tx1"/>
                </a:solidFill>
              </a:rPr>
              <a:t> підготувала Осадча Оксана Миколаївна – вчитель біології </a:t>
            </a:r>
            <a:r>
              <a:rPr lang="uk-UA" sz="1800" dirty="0" err="1" smtClean="0">
                <a:solidFill>
                  <a:schemeClr val="tx1"/>
                </a:solidFill>
              </a:rPr>
              <a:t>Бойківщинської</a:t>
            </a:r>
            <a:r>
              <a:rPr lang="uk-UA" sz="1800" dirty="0" smtClean="0">
                <a:solidFill>
                  <a:schemeClr val="tx1"/>
                </a:solidFill>
              </a:rPr>
              <a:t> ЗОШ І-ІІІ ступенів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Dima\Desktop\778px-Scarlet_elf_cap_cadnant_dingl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772816"/>
            <a:ext cx="8280919" cy="45136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dirty="0" smtClean="0"/>
              <a:t>Розмноження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4785"/>
            <a:ext cx="4038600" cy="4763616"/>
          </a:xfrm>
        </p:spPr>
        <p:txBody>
          <a:bodyPr>
            <a:normAutofit fontScale="62500" lnSpcReduction="20000"/>
          </a:bodyPr>
          <a:lstStyle/>
          <a:p>
            <a:r>
              <a:rPr lang="uk-UA" dirty="0" smtClean="0">
                <a:solidFill>
                  <a:srgbClr val="002060"/>
                </a:solidFill>
              </a:rPr>
              <a:t>Основним способом розмноження </a:t>
            </a:r>
            <a:r>
              <a:rPr lang="uk-UA" dirty="0" err="1" smtClean="0">
                <a:solidFill>
                  <a:srgbClr val="002060"/>
                </a:solidFill>
              </a:rPr>
              <a:t>базидіомікотових</a:t>
            </a:r>
            <a:r>
              <a:rPr lang="uk-UA" dirty="0" smtClean="0">
                <a:solidFill>
                  <a:srgbClr val="002060"/>
                </a:solidFill>
              </a:rPr>
              <a:t> є розмноження за допомогою спор статевого </a:t>
            </a:r>
            <a:r>
              <a:rPr lang="uk-UA" dirty="0" err="1" smtClean="0">
                <a:solidFill>
                  <a:srgbClr val="002060"/>
                </a:solidFill>
              </a:rPr>
              <a:t>спороношення</a:t>
            </a:r>
            <a:r>
              <a:rPr lang="uk-UA" dirty="0" smtClean="0">
                <a:solidFill>
                  <a:srgbClr val="002060"/>
                </a:solidFill>
              </a:rPr>
              <a:t> — </a:t>
            </a:r>
            <a:r>
              <a:rPr lang="uk-UA" dirty="0" err="1" smtClean="0">
                <a:solidFill>
                  <a:srgbClr val="002060"/>
                </a:solidFill>
              </a:rPr>
              <a:t>базидіоспор</a:t>
            </a:r>
            <a:r>
              <a:rPr lang="uk-UA" dirty="0" smtClean="0">
                <a:solidFill>
                  <a:srgbClr val="002060"/>
                </a:solidFill>
              </a:rPr>
              <a:t>. У меншому ступені </a:t>
            </a:r>
            <a:r>
              <a:rPr lang="uk-UA" dirty="0" err="1" smtClean="0">
                <a:solidFill>
                  <a:srgbClr val="002060"/>
                </a:solidFill>
              </a:rPr>
              <a:t>представленє</a:t>
            </a:r>
            <a:r>
              <a:rPr lang="uk-UA" dirty="0" smtClean="0">
                <a:solidFill>
                  <a:srgbClr val="002060"/>
                </a:solidFill>
              </a:rPr>
              <a:t> вегетативне розмноження — частинами міцелію та поодинокими спеціалізованими клітинами, що утворюються внаслідок фрагментації гіф — </a:t>
            </a:r>
            <a:r>
              <a:rPr lang="uk-UA" dirty="0" err="1" smtClean="0">
                <a:solidFill>
                  <a:srgbClr val="002060"/>
                </a:solidFill>
              </a:rPr>
              <a:t>телейтоспорами</a:t>
            </a:r>
            <a:r>
              <a:rPr lang="uk-UA" dirty="0" smtClean="0">
                <a:solidFill>
                  <a:srgbClr val="002060"/>
                </a:solidFill>
              </a:rPr>
              <a:t>, </a:t>
            </a:r>
            <a:r>
              <a:rPr lang="uk-UA" dirty="0" err="1" smtClean="0">
                <a:solidFill>
                  <a:srgbClr val="002060"/>
                </a:solidFill>
              </a:rPr>
              <a:t>уредоспорами</a:t>
            </a:r>
            <a:r>
              <a:rPr lang="uk-UA" dirty="0" smtClean="0">
                <a:solidFill>
                  <a:srgbClr val="002060"/>
                </a:solidFill>
              </a:rPr>
              <a:t> або спочиваючими </a:t>
            </a:r>
            <a:r>
              <a:rPr lang="uk-UA" dirty="0" err="1" smtClean="0">
                <a:solidFill>
                  <a:srgbClr val="002060"/>
                </a:solidFill>
              </a:rPr>
              <a:t>акінетоподібними</a:t>
            </a:r>
            <a:r>
              <a:rPr lang="uk-UA" dirty="0" smtClean="0">
                <a:solidFill>
                  <a:srgbClr val="002060"/>
                </a:solidFill>
              </a:rPr>
              <a:t> товстостінними клітинами — </a:t>
            </a:r>
            <a:r>
              <a:rPr lang="uk-UA" dirty="0" err="1" smtClean="0">
                <a:solidFill>
                  <a:srgbClr val="002060"/>
                </a:solidFill>
              </a:rPr>
              <a:t>хламідоспорами</a:t>
            </a:r>
            <a:r>
              <a:rPr lang="uk-UA" dirty="0" smtClean="0">
                <a:solidFill>
                  <a:srgbClr val="002060"/>
                </a:solidFill>
              </a:rPr>
              <a:t>. Значно рідше зустрічається нестатеве розмноження за допомогою конідій.</a:t>
            </a:r>
            <a:endParaRPr lang="uk-UA" dirty="0">
              <a:solidFill>
                <a:srgbClr val="002060"/>
              </a:solidFill>
            </a:endParaRPr>
          </a:p>
        </p:txBody>
      </p:sp>
      <p:pic>
        <p:nvPicPr>
          <p:cNvPr id="15362" name="Picture 2" descr="C:\Users\Dima\Desktop\0008-006-Razmnozhenie-gribov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1340768"/>
            <a:ext cx="4572000" cy="51845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857250"/>
          </a:xfrm>
        </p:spPr>
        <p:txBody>
          <a:bodyPr/>
          <a:lstStyle/>
          <a:p>
            <a:pPr algn="ctr"/>
            <a:r>
              <a:rPr lang="uk-UA" b="1" dirty="0" smtClean="0"/>
              <a:t>Статеве розмноження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1052736"/>
            <a:ext cx="5292080" cy="5805263"/>
          </a:xfrm>
        </p:spPr>
        <p:txBody>
          <a:bodyPr>
            <a:normAutofit fontScale="70000" lnSpcReduction="20000"/>
          </a:bodyPr>
          <a:lstStyle/>
          <a:p>
            <a:r>
              <a:rPr lang="uk-UA" dirty="0" smtClean="0">
                <a:solidFill>
                  <a:srgbClr val="002060"/>
                </a:solidFill>
              </a:rPr>
              <a:t>На відміну від </a:t>
            </a:r>
            <a:r>
              <a:rPr lang="uk-UA" dirty="0" err="1" smtClean="0">
                <a:solidFill>
                  <a:srgbClr val="002060"/>
                </a:solidFill>
              </a:rPr>
              <a:t>аскомікотових</a:t>
            </a:r>
            <a:r>
              <a:rPr lang="uk-UA" dirty="0" smtClean="0">
                <a:solidFill>
                  <a:srgbClr val="002060"/>
                </a:solidFill>
              </a:rPr>
              <a:t> грибів, у </a:t>
            </a:r>
            <a:r>
              <a:rPr lang="uk-UA" dirty="0" err="1" smtClean="0">
                <a:solidFill>
                  <a:srgbClr val="002060"/>
                </a:solidFill>
              </a:rPr>
              <a:t>базидіальних</a:t>
            </a:r>
            <a:r>
              <a:rPr lang="uk-UA" dirty="0" smtClean="0">
                <a:solidFill>
                  <a:srgbClr val="002060"/>
                </a:solidFill>
              </a:rPr>
              <a:t> грибів відсутні диференційовані статеві органи. Статевий процес — соматогамія. Вона відбувається або шляхом злиття двох вегетативних клітин </a:t>
            </a:r>
            <a:r>
              <a:rPr lang="uk-UA" dirty="0" err="1" smtClean="0">
                <a:solidFill>
                  <a:srgbClr val="002060"/>
                </a:solidFill>
              </a:rPr>
              <a:t>гаплоїдного</a:t>
            </a:r>
            <a:r>
              <a:rPr lang="uk-UA" dirty="0" smtClean="0">
                <a:solidFill>
                  <a:srgbClr val="002060"/>
                </a:solidFill>
              </a:rPr>
              <a:t> міцелію, або двох </a:t>
            </a:r>
            <a:r>
              <a:rPr lang="uk-UA" dirty="0" err="1" smtClean="0">
                <a:solidFill>
                  <a:srgbClr val="002060"/>
                </a:solidFill>
              </a:rPr>
              <a:t>базидіоспор</a:t>
            </a:r>
            <a:r>
              <a:rPr lang="uk-UA" dirty="0" smtClean="0">
                <a:solidFill>
                  <a:srgbClr val="002060"/>
                </a:solidFill>
              </a:rPr>
              <a:t> чи продуктів їх брунькування. Клітини, що беруть участь у копуляції, переважно мають різні статеві знаки: «+» та «-». У деяких видів статевий процес відбувається шляхом копуляції </a:t>
            </a:r>
            <a:r>
              <a:rPr lang="uk-UA" dirty="0" err="1" smtClean="0">
                <a:solidFill>
                  <a:srgbClr val="002060"/>
                </a:solidFill>
              </a:rPr>
              <a:t>базидіоспор</a:t>
            </a:r>
            <a:r>
              <a:rPr lang="uk-UA" dirty="0" smtClean="0">
                <a:solidFill>
                  <a:srgbClr val="002060"/>
                </a:solidFill>
              </a:rPr>
              <a:t> або продуктів їх брунькування.</a:t>
            </a:r>
            <a:br>
              <a:rPr lang="uk-UA" dirty="0" smtClean="0">
                <a:solidFill>
                  <a:srgbClr val="002060"/>
                </a:solidFill>
              </a:rPr>
            </a:br>
            <a:r>
              <a:rPr lang="uk-UA" dirty="0" smtClean="0">
                <a:solidFill>
                  <a:srgbClr val="002060"/>
                </a:solidFill>
              </a:rPr>
              <a:t>Після плазмогамії ядра об'єднуються в </a:t>
            </a:r>
            <a:r>
              <a:rPr lang="uk-UA" dirty="0" err="1" smtClean="0">
                <a:solidFill>
                  <a:srgbClr val="002060"/>
                </a:solidFill>
              </a:rPr>
              <a:t>дикаріони</a:t>
            </a:r>
            <a:r>
              <a:rPr lang="uk-UA" dirty="0" smtClean="0">
                <a:solidFill>
                  <a:srgbClr val="002060"/>
                </a:solidFill>
              </a:rPr>
              <a:t>, які згодом синхронно діляться, утворюючи </a:t>
            </a:r>
            <a:r>
              <a:rPr lang="uk-UA" dirty="0" err="1" smtClean="0">
                <a:solidFill>
                  <a:srgbClr val="002060"/>
                </a:solidFill>
              </a:rPr>
              <a:t>дикаріонтичний</a:t>
            </a:r>
            <a:r>
              <a:rPr lang="uk-UA" dirty="0" smtClean="0">
                <a:solidFill>
                  <a:srgbClr val="002060"/>
                </a:solidFill>
              </a:rPr>
              <a:t> міцелій. Такий міцелій може існувати довгий час, і є переважаючою стадією життєвого </a:t>
            </a:r>
            <a:r>
              <a:rPr lang="uk-UA" dirty="0" err="1" smtClean="0">
                <a:solidFill>
                  <a:srgbClr val="002060"/>
                </a:solidFill>
              </a:rPr>
              <a:t>цикла</a:t>
            </a:r>
            <a:r>
              <a:rPr lang="uk-UA" dirty="0" smtClean="0">
                <a:solidFill>
                  <a:srgbClr val="002060"/>
                </a:solidFill>
              </a:rPr>
              <a:t> </a:t>
            </a:r>
            <a:r>
              <a:rPr lang="uk-UA" dirty="0" err="1" smtClean="0">
                <a:solidFill>
                  <a:srgbClr val="002060"/>
                </a:solidFill>
              </a:rPr>
              <a:t>базидіомікотових</a:t>
            </a:r>
            <a:r>
              <a:rPr lang="uk-UA" dirty="0" smtClean="0">
                <a:solidFill>
                  <a:srgbClr val="002060"/>
                </a:solidFill>
              </a:rPr>
              <a:t>. З </a:t>
            </a:r>
            <a:r>
              <a:rPr lang="uk-UA" dirty="0" err="1" smtClean="0">
                <a:solidFill>
                  <a:srgbClr val="002060"/>
                </a:solidFill>
              </a:rPr>
              <a:t>дикаріонтичних</a:t>
            </a:r>
            <a:r>
              <a:rPr lang="uk-UA" dirty="0" smtClean="0">
                <a:solidFill>
                  <a:srgbClr val="002060"/>
                </a:solidFill>
              </a:rPr>
              <a:t> клітин розвивається статеве </a:t>
            </a:r>
            <a:r>
              <a:rPr lang="uk-UA" dirty="0" err="1" smtClean="0">
                <a:solidFill>
                  <a:srgbClr val="002060"/>
                </a:solidFill>
              </a:rPr>
              <a:t>спороношення</a:t>
            </a:r>
            <a:r>
              <a:rPr lang="uk-UA" dirty="0" smtClean="0">
                <a:solidFill>
                  <a:srgbClr val="002060"/>
                </a:solidFill>
              </a:rPr>
              <a:t> — </a:t>
            </a:r>
            <a:r>
              <a:rPr lang="uk-UA" dirty="0" err="1" smtClean="0">
                <a:solidFill>
                  <a:srgbClr val="002060"/>
                </a:solidFill>
              </a:rPr>
              <a:t>базидія</a:t>
            </a:r>
            <a:r>
              <a:rPr lang="uk-UA" dirty="0" smtClean="0">
                <a:solidFill>
                  <a:srgbClr val="002060"/>
                </a:solidFill>
              </a:rPr>
              <a:t> з </a:t>
            </a:r>
            <a:r>
              <a:rPr lang="uk-UA" dirty="0" err="1" smtClean="0">
                <a:solidFill>
                  <a:srgbClr val="002060"/>
                </a:solidFill>
              </a:rPr>
              <a:t>базидіоспорами</a:t>
            </a:r>
            <a:r>
              <a:rPr lang="uk-UA" dirty="0" smtClean="0">
                <a:solidFill>
                  <a:srgbClr val="002060"/>
                </a:solidFill>
              </a:rPr>
              <a:t>.</a:t>
            </a:r>
          </a:p>
          <a:p>
            <a:endParaRPr lang="ru-RU" dirty="0"/>
          </a:p>
        </p:txBody>
      </p:sp>
      <p:pic>
        <p:nvPicPr>
          <p:cNvPr id="6146" name="Picture 2" descr="C:\Users\Dima\Desktop\594px-Basidie-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063" y="1268760"/>
            <a:ext cx="3106737" cy="4283103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283968" y="580526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dirty="0" smtClean="0">
                <a:solidFill>
                  <a:srgbClr val="FFFF00"/>
                </a:solidFill>
              </a:rPr>
              <a:t>Схематичне зображення </a:t>
            </a:r>
            <a:r>
              <a:rPr lang="uk-UA" dirty="0" err="1" smtClean="0">
                <a:solidFill>
                  <a:srgbClr val="FFFF00"/>
                </a:solidFill>
              </a:rPr>
              <a:t>базидії</a:t>
            </a:r>
            <a:r>
              <a:rPr lang="uk-UA" dirty="0" smtClean="0">
                <a:solidFill>
                  <a:srgbClr val="FFFF00"/>
                </a:solidFill>
              </a:rPr>
              <a:t> із </a:t>
            </a:r>
            <a:r>
              <a:rPr lang="uk-UA" dirty="0" err="1" smtClean="0">
                <a:solidFill>
                  <a:srgbClr val="FFFF00"/>
                </a:solidFill>
              </a:rPr>
              <a:t>базидіоспорами</a:t>
            </a:r>
            <a:r>
              <a:rPr lang="uk-UA" dirty="0" smtClean="0">
                <a:solidFill>
                  <a:srgbClr val="FFFF00"/>
                </a:solidFill>
              </a:rPr>
              <a:t> на гіфах міцелію</a:t>
            </a:r>
            <a:endParaRPr lang="uk-UA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857250"/>
          </a:xfrm>
        </p:spPr>
        <p:txBody>
          <a:bodyPr>
            <a:normAutofit fontScale="90000"/>
          </a:bodyPr>
          <a:lstStyle/>
          <a:p>
            <a:r>
              <a:rPr lang="uk-UA" b="1" dirty="0" smtClean="0"/>
              <a:t>Життєвий цикл та розвиток статевих </a:t>
            </a:r>
            <a:r>
              <a:rPr lang="uk-UA" b="1" dirty="0" err="1" smtClean="0"/>
              <a:t>спороношень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1268760"/>
            <a:ext cx="5292080" cy="5400600"/>
          </a:xfrm>
        </p:spPr>
        <p:txBody>
          <a:bodyPr>
            <a:normAutofit fontScale="62500" lnSpcReduction="20000"/>
          </a:bodyPr>
          <a:lstStyle/>
          <a:p>
            <a:r>
              <a:rPr lang="uk-UA" dirty="0" smtClean="0"/>
              <a:t>У найзагальнішому вигляді життєвий цикл </a:t>
            </a:r>
            <a:r>
              <a:rPr lang="uk-UA" dirty="0" err="1" smtClean="0"/>
              <a:t>базидіомікотових</a:t>
            </a:r>
            <a:r>
              <a:rPr lang="uk-UA" dirty="0" smtClean="0"/>
              <a:t> включає такі етапи: з </a:t>
            </a:r>
            <a:r>
              <a:rPr lang="uk-UA" dirty="0" err="1" smtClean="0"/>
              <a:t>гаплоїдної</a:t>
            </a:r>
            <a:r>
              <a:rPr lang="uk-UA" dirty="0" smtClean="0"/>
              <a:t> </a:t>
            </a:r>
            <a:r>
              <a:rPr lang="uk-UA" dirty="0" err="1" smtClean="0"/>
              <a:t>базидіоспори</a:t>
            </a:r>
            <a:r>
              <a:rPr lang="uk-UA" dirty="0" smtClean="0"/>
              <a:t> розвивається </a:t>
            </a:r>
            <a:r>
              <a:rPr lang="uk-UA" dirty="0" err="1" smtClean="0"/>
              <a:t>гаплоїдний</a:t>
            </a:r>
            <a:r>
              <a:rPr lang="uk-UA" dirty="0" smtClean="0"/>
              <a:t> міцелій. Його клітини копулюють, при цьому відбувається плазмогамія, що не супроводжується </a:t>
            </a:r>
            <a:r>
              <a:rPr lang="uk-UA" dirty="0" err="1" smtClean="0"/>
              <a:t>каріогамією</a:t>
            </a:r>
            <a:r>
              <a:rPr lang="uk-UA" dirty="0" smtClean="0"/>
              <a:t>, і утворюється </a:t>
            </a:r>
            <a:r>
              <a:rPr lang="uk-UA" dirty="0" err="1" smtClean="0"/>
              <a:t>дикарінтична</a:t>
            </a:r>
            <a:r>
              <a:rPr lang="uk-UA" dirty="0" smtClean="0"/>
              <a:t> клітина злиття. З неї розвивається </a:t>
            </a:r>
            <a:r>
              <a:rPr lang="uk-UA" dirty="0" err="1" smtClean="0"/>
              <a:t>дикаріонтичний</a:t>
            </a:r>
            <a:r>
              <a:rPr lang="uk-UA" dirty="0" smtClean="0"/>
              <a:t> міцелій, що є основним вегетативним поколінням </a:t>
            </a:r>
            <a:r>
              <a:rPr lang="uk-UA" dirty="0" err="1" smtClean="0"/>
              <a:t>базидіомікотових</a:t>
            </a:r>
            <a:r>
              <a:rPr lang="uk-UA" dirty="0" smtClean="0"/>
              <a:t>. Окремі </a:t>
            </a:r>
            <a:r>
              <a:rPr lang="uk-UA" dirty="0" err="1" smtClean="0"/>
              <a:t>дикаріонтичні</a:t>
            </a:r>
            <a:r>
              <a:rPr lang="uk-UA" dirty="0" smtClean="0"/>
              <a:t> клітини розвиваються у </a:t>
            </a:r>
            <a:r>
              <a:rPr lang="uk-UA" dirty="0" err="1" smtClean="0"/>
              <a:t>базидію</a:t>
            </a:r>
            <a:r>
              <a:rPr lang="uk-UA" dirty="0" smtClean="0"/>
              <a:t>: в них ядра </a:t>
            </a:r>
            <a:r>
              <a:rPr lang="uk-UA" dirty="0" err="1" smtClean="0"/>
              <a:t>дикаріону</a:t>
            </a:r>
            <a:r>
              <a:rPr lang="uk-UA" dirty="0" smtClean="0"/>
              <a:t> зливаються (</a:t>
            </a:r>
            <a:r>
              <a:rPr lang="uk-UA" dirty="0" err="1" smtClean="0"/>
              <a:t>каріогамія</a:t>
            </a:r>
            <a:r>
              <a:rPr lang="uk-UA" dirty="0" smtClean="0"/>
              <a:t>), відбувається мейоз, і на </a:t>
            </a:r>
            <a:r>
              <a:rPr lang="uk-UA" dirty="0" err="1" smtClean="0"/>
              <a:t>базидії</a:t>
            </a:r>
            <a:r>
              <a:rPr lang="uk-UA" dirty="0" smtClean="0"/>
              <a:t> утворюються </a:t>
            </a:r>
            <a:r>
              <a:rPr lang="uk-UA" dirty="0" err="1" smtClean="0"/>
              <a:t>гаплоїдні</a:t>
            </a:r>
            <a:r>
              <a:rPr lang="uk-UA" dirty="0" smtClean="0"/>
              <a:t> </a:t>
            </a:r>
            <a:r>
              <a:rPr lang="uk-UA" dirty="0" err="1" smtClean="0"/>
              <a:t>базидіоспори</a:t>
            </a:r>
            <a:r>
              <a:rPr lang="uk-UA" dirty="0" smtClean="0"/>
              <a:t>. Таким чином, життєвий цикл </a:t>
            </a:r>
            <a:r>
              <a:rPr lang="uk-UA" dirty="0" err="1" smtClean="0"/>
              <a:t>гаплофазний</a:t>
            </a:r>
            <a:r>
              <a:rPr lang="uk-UA" dirty="0" smtClean="0"/>
              <a:t>, з </a:t>
            </a:r>
            <a:r>
              <a:rPr lang="uk-UA" dirty="0" err="1" smtClean="0"/>
              <a:t>зиготичною</a:t>
            </a:r>
            <a:r>
              <a:rPr lang="uk-UA" dirty="0" smtClean="0"/>
              <a:t> </a:t>
            </a:r>
            <a:r>
              <a:rPr lang="uk-UA" dirty="0" err="1" smtClean="0"/>
              <a:t>редуцією</a:t>
            </a:r>
            <a:r>
              <a:rPr lang="uk-UA" dirty="0" smtClean="0"/>
              <a:t> та гетероморфною зміною поколінь — </a:t>
            </a:r>
            <a:r>
              <a:rPr lang="uk-UA" dirty="0" err="1" smtClean="0"/>
              <a:t>гаплоїдного</a:t>
            </a:r>
            <a:r>
              <a:rPr lang="uk-UA" dirty="0" smtClean="0"/>
              <a:t> та </a:t>
            </a:r>
            <a:r>
              <a:rPr lang="uk-UA" dirty="0" err="1" smtClean="0"/>
              <a:t>дикаріонтичного</a:t>
            </a:r>
            <a:r>
              <a:rPr lang="uk-UA" dirty="0" smtClean="0"/>
              <a:t> міцеліїв, причому </a:t>
            </a:r>
            <a:r>
              <a:rPr lang="uk-UA" dirty="0" err="1" smtClean="0"/>
              <a:t>дикаріонтична</a:t>
            </a:r>
            <a:r>
              <a:rPr lang="uk-UA" dirty="0" smtClean="0"/>
              <a:t> фаза є переважаючою.</a:t>
            </a:r>
            <a:br>
              <a:rPr lang="uk-UA" dirty="0" smtClean="0"/>
            </a:br>
            <a:r>
              <a:rPr lang="uk-UA" dirty="0" smtClean="0"/>
              <a:t>У деяких грибів (наприклад, іржастих) </a:t>
            </a:r>
            <a:r>
              <a:rPr lang="uk-UA" dirty="0" err="1" smtClean="0"/>
              <a:t>дикаріонтична</a:t>
            </a:r>
            <a:r>
              <a:rPr lang="uk-UA" dirty="0" smtClean="0"/>
              <a:t> фаза може утворювати додаткові нестатеві </a:t>
            </a:r>
            <a:r>
              <a:rPr lang="uk-UA" dirty="0" err="1" smtClean="0"/>
              <a:t>спороношення</a:t>
            </a:r>
            <a:r>
              <a:rPr lang="uk-UA" dirty="0" smtClean="0"/>
              <a:t> — </a:t>
            </a:r>
            <a:r>
              <a:rPr lang="uk-UA" dirty="0" err="1" smtClean="0"/>
              <a:t>ецидіоспори</a:t>
            </a:r>
            <a:r>
              <a:rPr lang="uk-UA" dirty="0" smtClean="0"/>
              <a:t> (весняні спори), </a:t>
            </a:r>
            <a:r>
              <a:rPr lang="uk-UA" dirty="0" err="1" smtClean="0"/>
              <a:t>уредоспори</a:t>
            </a:r>
            <a:r>
              <a:rPr lang="uk-UA" dirty="0" smtClean="0"/>
              <a:t> (літні спори), </a:t>
            </a:r>
            <a:r>
              <a:rPr lang="uk-UA" dirty="0" err="1" smtClean="0"/>
              <a:t>телейтоспори</a:t>
            </a:r>
            <a:r>
              <a:rPr lang="uk-UA" dirty="0" smtClean="0"/>
              <a:t> (зимові спори), або розвивати </a:t>
            </a:r>
            <a:r>
              <a:rPr lang="uk-UA" dirty="0" err="1" smtClean="0"/>
              <a:t>конідіальні</a:t>
            </a:r>
            <a:r>
              <a:rPr lang="uk-UA" dirty="0" smtClean="0"/>
              <a:t> </a:t>
            </a:r>
            <a:r>
              <a:rPr lang="uk-UA" dirty="0" err="1" smtClean="0"/>
              <a:t>спороношення</a:t>
            </a:r>
            <a:r>
              <a:rPr lang="uk-UA" dirty="0" smtClean="0"/>
              <a:t>.</a:t>
            </a:r>
          </a:p>
          <a:p>
            <a:endParaRPr lang="ru-RU" dirty="0"/>
          </a:p>
        </p:txBody>
      </p:sp>
      <p:pic>
        <p:nvPicPr>
          <p:cNvPr id="7170" name="Picture 2" descr="C:\Users\Dima\Desktop\Puccina_graminis_lifecycle.gif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081" y="1484784"/>
            <a:ext cx="3851920" cy="53732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dirty="0" smtClean="0"/>
              <a:t>Розвиток </a:t>
            </a:r>
            <a:r>
              <a:rPr lang="uk-UA" b="1" dirty="0" err="1" smtClean="0"/>
              <a:t>базидій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1412776"/>
            <a:ext cx="4495800" cy="5445223"/>
          </a:xfrm>
        </p:spPr>
        <p:txBody>
          <a:bodyPr>
            <a:normAutofit fontScale="70000" lnSpcReduction="20000"/>
          </a:bodyPr>
          <a:lstStyle/>
          <a:p>
            <a:r>
              <a:rPr lang="uk-UA" dirty="0" smtClean="0">
                <a:solidFill>
                  <a:srgbClr val="FFFF00"/>
                </a:solidFill>
              </a:rPr>
              <a:t>Відомо два основні варіанти розвитку </a:t>
            </a:r>
            <a:r>
              <a:rPr lang="uk-UA" dirty="0" err="1" smtClean="0">
                <a:solidFill>
                  <a:srgbClr val="FFFF00"/>
                </a:solidFill>
              </a:rPr>
              <a:t>базидій</a:t>
            </a:r>
            <a:r>
              <a:rPr lang="uk-UA" dirty="0" smtClean="0">
                <a:solidFill>
                  <a:srgbClr val="FFFF00"/>
                </a:solidFill>
              </a:rPr>
              <a:t>: з поодиноких спочиваючих клітин — </a:t>
            </a:r>
            <a:r>
              <a:rPr lang="uk-UA" dirty="0" err="1" smtClean="0">
                <a:solidFill>
                  <a:srgbClr val="FFFF00"/>
                </a:solidFill>
              </a:rPr>
              <a:t>телейтоспор</a:t>
            </a:r>
            <a:r>
              <a:rPr lang="uk-UA" dirty="0" smtClean="0">
                <a:solidFill>
                  <a:srgbClr val="FFFF00"/>
                </a:solidFill>
              </a:rPr>
              <a:t> та з верхівкових клітин гіф </a:t>
            </a:r>
            <a:r>
              <a:rPr lang="uk-UA" dirty="0" err="1" smtClean="0">
                <a:solidFill>
                  <a:srgbClr val="FFFF00"/>
                </a:solidFill>
              </a:rPr>
              <a:t>дикаріонтичного</a:t>
            </a:r>
            <a:r>
              <a:rPr lang="uk-UA" dirty="0" smtClean="0">
                <a:solidFill>
                  <a:srgbClr val="FFFF00"/>
                </a:solidFill>
              </a:rPr>
              <a:t> міцелію (переважно за способом пряжки).</a:t>
            </a:r>
            <a:br>
              <a:rPr lang="uk-UA" dirty="0" smtClean="0">
                <a:solidFill>
                  <a:srgbClr val="FFFF00"/>
                </a:solidFill>
              </a:rPr>
            </a:br>
            <a:r>
              <a:rPr lang="uk-UA" dirty="0" smtClean="0">
                <a:solidFill>
                  <a:srgbClr val="FFFF00"/>
                </a:solidFill>
              </a:rPr>
              <a:t>При розвитку </a:t>
            </a:r>
            <a:r>
              <a:rPr lang="uk-UA" dirty="0" err="1" smtClean="0">
                <a:solidFill>
                  <a:srgbClr val="FFFF00"/>
                </a:solidFill>
              </a:rPr>
              <a:t>базидії</a:t>
            </a:r>
            <a:r>
              <a:rPr lang="uk-UA" dirty="0" smtClean="0">
                <a:solidFill>
                  <a:srgbClr val="FFFF00"/>
                </a:solidFill>
              </a:rPr>
              <a:t> з </a:t>
            </a:r>
            <a:r>
              <a:rPr lang="uk-UA" dirty="0" err="1" smtClean="0">
                <a:solidFill>
                  <a:srgbClr val="FFFF00"/>
                </a:solidFill>
              </a:rPr>
              <a:t>телейтоспор</a:t>
            </a:r>
            <a:r>
              <a:rPr lang="uk-UA" dirty="0" smtClean="0">
                <a:solidFill>
                  <a:srgbClr val="FFFF00"/>
                </a:solidFill>
              </a:rPr>
              <a:t> її </a:t>
            </a:r>
            <a:r>
              <a:rPr lang="uk-UA" dirty="0" err="1" smtClean="0">
                <a:solidFill>
                  <a:srgbClr val="FFFF00"/>
                </a:solidFill>
              </a:rPr>
              <a:t>дикаріонтичні</a:t>
            </a:r>
            <a:r>
              <a:rPr lang="uk-UA" dirty="0" smtClean="0">
                <a:solidFill>
                  <a:srgbClr val="FFFF00"/>
                </a:solidFill>
              </a:rPr>
              <a:t> ядра зливаються, з </a:t>
            </a:r>
            <a:r>
              <a:rPr lang="uk-UA" dirty="0" err="1" smtClean="0">
                <a:solidFill>
                  <a:srgbClr val="FFFF00"/>
                </a:solidFill>
              </a:rPr>
              <a:t>телейтоспори</a:t>
            </a:r>
            <a:r>
              <a:rPr lang="uk-UA" dirty="0" smtClean="0">
                <a:solidFill>
                  <a:srgbClr val="FFFF00"/>
                </a:solidFill>
              </a:rPr>
              <a:t> виростає диплоїдна </a:t>
            </a:r>
            <a:r>
              <a:rPr lang="uk-UA" dirty="0" err="1" smtClean="0">
                <a:solidFill>
                  <a:srgbClr val="FFFF00"/>
                </a:solidFill>
              </a:rPr>
              <a:t>базидія</a:t>
            </a:r>
            <a:r>
              <a:rPr lang="uk-UA" dirty="0" smtClean="0">
                <a:solidFill>
                  <a:srgbClr val="FFFF00"/>
                </a:solidFill>
              </a:rPr>
              <a:t>, далі в ній відбувається мейоз і оболонка утворює випини — </a:t>
            </a:r>
            <a:r>
              <a:rPr lang="uk-UA" dirty="0" err="1" smtClean="0">
                <a:solidFill>
                  <a:srgbClr val="FFFF00"/>
                </a:solidFill>
              </a:rPr>
              <a:t>стеригми</a:t>
            </a:r>
            <a:r>
              <a:rPr lang="uk-UA" dirty="0" smtClean="0">
                <a:solidFill>
                  <a:srgbClr val="FFFF00"/>
                </a:solidFill>
              </a:rPr>
              <a:t>, в кожний з яких заходить одне </a:t>
            </a:r>
            <a:r>
              <a:rPr lang="uk-UA" dirty="0" err="1" smtClean="0">
                <a:solidFill>
                  <a:srgbClr val="FFFF00"/>
                </a:solidFill>
              </a:rPr>
              <a:t>гаплоїдне</a:t>
            </a:r>
            <a:r>
              <a:rPr lang="uk-UA" dirty="0" smtClean="0">
                <a:solidFill>
                  <a:srgbClr val="FFFF00"/>
                </a:solidFill>
              </a:rPr>
              <a:t> ядро з частиною цитоплазми. </a:t>
            </a:r>
            <a:r>
              <a:rPr lang="uk-UA" dirty="0" err="1" smtClean="0">
                <a:solidFill>
                  <a:srgbClr val="FFFF00"/>
                </a:solidFill>
              </a:rPr>
              <a:t>Стеригма</a:t>
            </a:r>
            <a:r>
              <a:rPr lang="uk-UA" dirty="0" smtClean="0">
                <a:solidFill>
                  <a:srgbClr val="FFFF00"/>
                </a:solidFill>
              </a:rPr>
              <a:t> відділяється від </a:t>
            </a:r>
            <a:r>
              <a:rPr lang="uk-UA" dirty="0" err="1" smtClean="0">
                <a:solidFill>
                  <a:srgbClr val="FFFF00"/>
                </a:solidFill>
              </a:rPr>
              <a:t>базидії</a:t>
            </a:r>
            <a:r>
              <a:rPr lang="uk-UA" dirty="0" smtClean="0">
                <a:solidFill>
                  <a:srgbClr val="FFFF00"/>
                </a:solidFill>
              </a:rPr>
              <a:t> </a:t>
            </a:r>
            <a:r>
              <a:rPr lang="uk-UA" dirty="0" err="1" smtClean="0">
                <a:solidFill>
                  <a:srgbClr val="FFFF00"/>
                </a:solidFill>
              </a:rPr>
              <a:t>септою</a:t>
            </a:r>
            <a:r>
              <a:rPr lang="uk-UA" dirty="0" smtClean="0">
                <a:solidFill>
                  <a:srgbClr val="FFFF00"/>
                </a:solidFill>
              </a:rPr>
              <a:t>, розростається на верхівці і перетворюється на одноядерну </a:t>
            </a:r>
            <a:r>
              <a:rPr lang="uk-UA" dirty="0" err="1" smtClean="0">
                <a:solidFill>
                  <a:srgbClr val="FFFF00"/>
                </a:solidFill>
              </a:rPr>
              <a:t>гаплоїдну</a:t>
            </a:r>
            <a:r>
              <a:rPr lang="uk-UA" dirty="0" smtClean="0">
                <a:solidFill>
                  <a:srgbClr val="FFFF00"/>
                </a:solidFill>
              </a:rPr>
              <a:t> </a:t>
            </a:r>
            <a:r>
              <a:rPr lang="uk-UA" dirty="0" err="1" smtClean="0">
                <a:solidFill>
                  <a:srgbClr val="FFFF00"/>
                </a:solidFill>
              </a:rPr>
              <a:t>базидіоспору</a:t>
            </a:r>
            <a:r>
              <a:rPr lang="uk-UA" dirty="0" smtClean="0">
                <a:solidFill>
                  <a:srgbClr val="FFFF00"/>
                </a:solidFill>
              </a:rPr>
              <a:t>.</a:t>
            </a:r>
            <a:br>
              <a:rPr lang="uk-UA" dirty="0" smtClean="0">
                <a:solidFill>
                  <a:srgbClr val="FFFF00"/>
                </a:solidFill>
              </a:rPr>
            </a:b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8194" name="Picture 2" descr="C:\Users\Dima\Desktop\767px-Agaricus_bisporus_spores_SEM_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984" y="1556792"/>
            <a:ext cx="4258816" cy="4008262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139952" y="5657671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dirty="0" err="1" smtClean="0">
                <a:solidFill>
                  <a:srgbClr val="FF0000"/>
                </a:solidFill>
              </a:rPr>
              <a:t>Базидії</a:t>
            </a:r>
            <a:r>
              <a:rPr lang="uk-UA" dirty="0" smtClean="0">
                <a:solidFill>
                  <a:srgbClr val="FF0000"/>
                </a:solidFill>
              </a:rPr>
              <a:t> та </a:t>
            </a:r>
            <a:r>
              <a:rPr lang="uk-UA" dirty="0" err="1" smtClean="0">
                <a:solidFill>
                  <a:srgbClr val="FF0000"/>
                </a:solidFill>
              </a:rPr>
              <a:t>базидіоспори</a:t>
            </a:r>
            <a:r>
              <a:rPr lang="uk-UA" dirty="0" smtClean="0">
                <a:solidFill>
                  <a:srgbClr val="FF0000"/>
                </a:solidFill>
              </a:rPr>
              <a:t> Печериці </a:t>
            </a:r>
            <a:r>
              <a:rPr lang="uk-UA" dirty="0" err="1" smtClean="0">
                <a:solidFill>
                  <a:srgbClr val="FF0000"/>
                </a:solidFill>
              </a:rPr>
              <a:t>двоспорової</a:t>
            </a:r>
            <a:r>
              <a:rPr lang="uk-UA" dirty="0" smtClean="0">
                <a:solidFill>
                  <a:srgbClr val="FF0000"/>
                </a:solidFill>
              </a:rPr>
              <a:t> (</a:t>
            </a:r>
            <a:r>
              <a:rPr lang="uk-UA" i="1" dirty="0" err="1" smtClean="0">
                <a:solidFill>
                  <a:srgbClr val="FF0000"/>
                </a:solidFill>
              </a:rPr>
              <a:t>Agaricus</a:t>
            </a:r>
            <a:r>
              <a:rPr lang="uk-UA" i="1" dirty="0" smtClean="0">
                <a:solidFill>
                  <a:srgbClr val="FF0000"/>
                </a:solidFill>
              </a:rPr>
              <a:t> </a:t>
            </a:r>
            <a:r>
              <a:rPr lang="uk-UA" i="1" dirty="0" err="1" smtClean="0">
                <a:solidFill>
                  <a:srgbClr val="FF0000"/>
                </a:solidFill>
              </a:rPr>
              <a:t>bisporus</a:t>
            </a:r>
            <a:r>
              <a:rPr lang="uk-UA" dirty="0" smtClean="0">
                <a:solidFill>
                  <a:srgbClr val="FF0000"/>
                </a:solidFill>
              </a:rPr>
              <a:t>) під </a:t>
            </a:r>
            <a:r>
              <a:rPr lang="uk-UA" dirty="0" err="1" smtClean="0">
                <a:solidFill>
                  <a:srgbClr val="FF0000"/>
                </a:solidFill>
              </a:rPr>
              <a:t>скануючим</a:t>
            </a:r>
            <a:r>
              <a:rPr lang="uk-UA" dirty="0" smtClean="0">
                <a:solidFill>
                  <a:srgbClr val="FF0000"/>
                </a:solidFill>
              </a:rPr>
              <a:t> електронним мікроскопом</a:t>
            </a:r>
            <a:endParaRPr lang="uk-UA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188640"/>
            <a:ext cx="5076056" cy="6408711"/>
          </a:xfrm>
        </p:spPr>
        <p:txBody>
          <a:bodyPr>
            <a:noAutofit/>
          </a:bodyPr>
          <a:lstStyle/>
          <a:p>
            <a:r>
              <a:rPr lang="uk-UA" sz="1800" dirty="0" smtClean="0">
                <a:solidFill>
                  <a:srgbClr val="92D050"/>
                </a:solidFill>
              </a:rPr>
              <a:t>При розвитку з </a:t>
            </a:r>
            <a:r>
              <a:rPr lang="uk-UA" sz="1800" dirty="0" err="1" smtClean="0">
                <a:solidFill>
                  <a:srgbClr val="92D050"/>
                </a:solidFill>
              </a:rPr>
              <a:t>дикаріонтичних</a:t>
            </a:r>
            <a:r>
              <a:rPr lang="uk-UA" sz="1800" dirty="0" smtClean="0">
                <a:solidFill>
                  <a:srgbClr val="92D050"/>
                </a:solidFill>
              </a:rPr>
              <a:t> гіф міцелію на </a:t>
            </a:r>
            <a:r>
              <a:rPr lang="uk-UA" sz="1800" dirty="0" err="1" smtClean="0">
                <a:solidFill>
                  <a:srgbClr val="92D050"/>
                </a:solidFill>
              </a:rPr>
              <a:t>базидії</a:t>
            </a:r>
            <a:r>
              <a:rPr lang="uk-UA" sz="1800" dirty="0" smtClean="0">
                <a:solidFill>
                  <a:srgbClr val="92D050"/>
                </a:solidFill>
              </a:rPr>
              <a:t> перетворюються верхівкові </a:t>
            </a:r>
            <a:r>
              <a:rPr lang="uk-UA" sz="1800" dirty="0" err="1" smtClean="0">
                <a:solidFill>
                  <a:srgbClr val="92D050"/>
                </a:solidFill>
              </a:rPr>
              <a:t>дикаріонтичні</a:t>
            </a:r>
            <a:r>
              <a:rPr lang="uk-UA" sz="1800" dirty="0" smtClean="0">
                <a:solidFill>
                  <a:srgbClr val="92D050"/>
                </a:solidFill>
              </a:rPr>
              <a:t> клітини таких гіф: від оболонки верхівкової клітини гіфи відходить невеликій бічний виріст — пряжка, яка загинається донизу. В цей же час відбувається поділ ядер </a:t>
            </a:r>
            <a:r>
              <a:rPr lang="uk-UA" sz="1800" dirty="0" err="1" smtClean="0">
                <a:solidFill>
                  <a:srgbClr val="92D050"/>
                </a:solidFill>
              </a:rPr>
              <a:t>дикаріону</a:t>
            </a:r>
            <a:r>
              <a:rPr lang="uk-UA" sz="1800" dirty="0" smtClean="0">
                <a:solidFill>
                  <a:srgbClr val="92D050"/>
                </a:solidFill>
              </a:rPr>
              <a:t>, і в клітині утворюються чотири ядра. Два різностатевих ядра прямують до верхівки гіфи, третє ядро пересувається до основи клітини, а четверте заходить у виріст пряжки. Одночасно з поділом ядер відбувається поділ самої клітини, утворюються дві перегородки — одна відділяє пряжку, друга ділить клітину навпіл. Таким чином, утворюється три клітини: верхня, яка містить два різностатевих ядра, нижня клітина з одним ядром та клітинка-виріст або пряжка, яка також містить одне ядро протилежного статевого знаку. </a:t>
            </a:r>
            <a:endParaRPr lang="ru-RU" sz="1800" dirty="0">
              <a:solidFill>
                <a:srgbClr val="92D050"/>
              </a:solidFill>
            </a:endParaRPr>
          </a:p>
        </p:txBody>
      </p:sp>
      <p:pic>
        <p:nvPicPr>
          <p:cNvPr id="9218" name="Picture 2" descr="C:\Users\Dima\Desktop\767px-Agaricus_bisporus_spores_SEM_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260648"/>
            <a:ext cx="4355976" cy="4564379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220072" y="5085184"/>
            <a:ext cx="367240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>
                <a:solidFill>
                  <a:srgbClr val="FF0000"/>
                </a:solidFill>
              </a:rPr>
              <a:t>Поздовжній зріз через </a:t>
            </a:r>
            <a:r>
              <a:rPr lang="uk-UA" dirty="0" err="1" smtClean="0">
                <a:solidFill>
                  <a:srgbClr val="FF0000"/>
                </a:solidFill>
              </a:rPr>
              <a:t>гіменофор</a:t>
            </a:r>
            <a:r>
              <a:rPr lang="uk-UA" dirty="0" smtClean="0">
                <a:solidFill>
                  <a:srgbClr val="FF0000"/>
                </a:solidFill>
              </a:rPr>
              <a:t> Печериці </a:t>
            </a:r>
            <a:r>
              <a:rPr lang="uk-UA" dirty="0" err="1" smtClean="0">
                <a:solidFill>
                  <a:srgbClr val="FF0000"/>
                </a:solidFill>
              </a:rPr>
              <a:t>двоспорової</a:t>
            </a:r>
            <a:r>
              <a:rPr lang="uk-UA" dirty="0" smtClean="0">
                <a:solidFill>
                  <a:srgbClr val="FF0000"/>
                </a:solidFill>
              </a:rPr>
              <a:t>(</a:t>
            </a:r>
            <a:r>
              <a:rPr lang="uk-UA" i="1" dirty="0" err="1" smtClean="0">
                <a:solidFill>
                  <a:srgbClr val="FF0000"/>
                </a:solidFill>
              </a:rPr>
              <a:t>Agaricus</a:t>
            </a:r>
            <a:r>
              <a:rPr lang="uk-UA" i="1" dirty="0" smtClean="0">
                <a:solidFill>
                  <a:srgbClr val="FF0000"/>
                </a:solidFill>
              </a:rPr>
              <a:t> </a:t>
            </a:r>
            <a:r>
              <a:rPr lang="uk-UA" i="1" dirty="0" err="1" smtClean="0">
                <a:solidFill>
                  <a:srgbClr val="FF0000"/>
                </a:solidFill>
              </a:rPr>
              <a:t>bisporus</a:t>
            </a:r>
            <a:r>
              <a:rPr lang="uk-UA" dirty="0" smtClean="0">
                <a:solidFill>
                  <a:srgbClr val="FF0000"/>
                </a:solidFill>
              </a:rPr>
              <a:t>) під </a:t>
            </a:r>
            <a:r>
              <a:rPr lang="uk-UA" dirty="0" err="1" smtClean="0">
                <a:solidFill>
                  <a:srgbClr val="FF0000"/>
                </a:solidFill>
              </a:rPr>
              <a:t>скануючим</a:t>
            </a:r>
            <a:r>
              <a:rPr lang="uk-UA" dirty="0" smtClean="0">
                <a:solidFill>
                  <a:srgbClr val="FF0000"/>
                </a:solidFill>
              </a:rPr>
              <a:t> електронним мікроскопом</a:t>
            </a:r>
            <a:endParaRPr lang="uk-UA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60649"/>
            <a:ext cx="4038600" cy="5987752"/>
          </a:xfrm>
        </p:spPr>
        <p:txBody>
          <a:bodyPr>
            <a:normAutofit fontScale="70000" lnSpcReduction="20000"/>
          </a:bodyPr>
          <a:lstStyle/>
          <a:p>
            <a:r>
              <a:rPr lang="uk-UA" dirty="0" err="1" smtClean="0">
                <a:solidFill>
                  <a:srgbClr val="00B050"/>
                </a:solidFill>
              </a:rPr>
              <a:t>Гіменій</a:t>
            </a:r>
            <a:r>
              <a:rPr lang="uk-UA" dirty="0" smtClean="0">
                <a:solidFill>
                  <a:srgbClr val="00B050"/>
                </a:solidFill>
              </a:rPr>
              <a:t> — це шар </a:t>
            </a:r>
            <a:r>
              <a:rPr lang="uk-UA" dirty="0" err="1" smtClean="0">
                <a:solidFill>
                  <a:srgbClr val="00B050"/>
                </a:solidFill>
              </a:rPr>
              <a:t>базидій</a:t>
            </a:r>
            <a:r>
              <a:rPr lang="uk-UA" dirty="0" smtClean="0">
                <a:solidFill>
                  <a:srgbClr val="00B050"/>
                </a:solidFill>
              </a:rPr>
              <a:t> з </a:t>
            </a:r>
            <a:r>
              <a:rPr lang="uk-UA" dirty="0" err="1" smtClean="0">
                <a:solidFill>
                  <a:srgbClr val="00B050"/>
                </a:solidFill>
              </a:rPr>
              <a:t>базидіоспорами</a:t>
            </a:r>
            <a:r>
              <a:rPr lang="uk-UA" dirty="0" smtClean="0">
                <a:solidFill>
                  <a:srgbClr val="00B050"/>
                </a:solidFill>
              </a:rPr>
              <a:t> та стерильних захисних елементів. Стерильні елементи, що утворюються в </a:t>
            </a:r>
            <a:r>
              <a:rPr lang="uk-UA" dirty="0" err="1" smtClean="0">
                <a:solidFill>
                  <a:srgbClr val="00B050"/>
                </a:solidFill>
              </a:rPr>
              <a:t>гіменіальному</a:t>
            </a:r>
            <a:r>
              <a:rPr lang="uk-UA" dirty="0" smtClean="0">
                <a:solidFill>
                  <a:srgbClr val="00B050"/>
                </a:solidFill>
              </a:rPr>
              <a:t> шарі, представлені, в першу чергу, </a:t>
            </a:r>
            <a:r>
              <a:rPr lang="uk-UA" dirty="0" err="1" smtClean="0">
                <a:solidFill>
                  <a:srgbClr val="00B050"/>
                </a:solidFill>
              </a:rPr>
              <a:t>парафізами</a:t>
            </a:r>
            <a:r>
              <a:rPr lang="uk-UA" dirty="0" smtClean="0">
                <a:solidFill>
                  <a:srgbClr val="00B050"/>
                </a:solidFill>
              </a:rPr>
              <a:t> (вони відокремлюють </a:t>
            </a:r>
            <a:r>
              <a:rPr lang="uk-UA" dirty="0" err="1" smtClean="0">
                <a:solidFill>
                  <a:srgbClr val="00B050"/>
                </a:solidFill>
              </a:rPr>
              <a:t>базидії</a:t>
            </a:r>
            <a:r>
              <a:rPr lang="uk-UA" dirty="0" smtClean="0">
                <a:solidFill>
                  <a:srgbClr val="00B050"/>
                </a:solidFill>
              </a:rPr>
              <a:t> одну від одної та запобігають злипанню </a:t>
            </a:r>
            <a:r>
              <a:rPr lang="uk-UA" dirty="0" err="1" smtClean="0">
                <a:solidFill>
                  <a:srgbClr val="00B050"/>
                </a:solidFill>
              </a:rPr>
              <a:t>базидіоспор</a:t>
            </a:r>
            <a:r>
              <a:rPr lang="uk-UA" dirty="0" smtClean="0">
                <a:solidFill>
                  <a:srgbClr val="00B050"/>
                </a:solidFill>
              </a:rPr>
              <a:t>) та </a:t>
            </a:r>
            <a:r>
              <a:rPr lang="uk-UA" dirty="0" err="1" smtClean="0">
                <a:solidFill>
                  <a:srgbClr val="00B050"/>
                </a:solidFill>
              </a:rPr>
              <a:t>цистидами</a:t>
            </a:r>
            <a:r>
              <a:rPr lang="uk-UA" dirty="0" smtClean="0">
                <a:solidFill>
                  <a:srgbClr val="00B050"/>
                </a:solidFill>
              </a:rPr>
              <a:t> (захищають </a:t>
            </a:r>
            <a:r>
              <a:rPr lang="uk-UA" dirty="0" err="1" smtClean="0">
                <a:solidFill>
                  <a:srgbClr val="00B050"/>
                </a:solidFill>
              </a:rPr>
              <a:t>гіменіальний</a:t>
            </a:r>
            <a:r>
              <a:rPr lang="uk-UA" dirty="0" smtClean="0">
                <a:solidFill>
                  <a:srgbClr val="00B050"/>
                </a:solidFill>
              </a:rPr>
              <a:t> шар від тиску зверху). Зрідка </a:t>
            </a:r>
            <a:r>
              <a:rPr lang="uk-UA" dirty="0" err="1" smtClean="0">
                <a:solidFill>
                  <a:srgbClr val="00B050"/>
                </a:solidFill>
              </a:rPr>
              <a:t>гіменій</a:t>
            </a:r>
            <a:r>
              <a:rPr lang="uk-UA" dirty="0" smtClean="0">
                <a:solidFill>
                  <a:srgbClr val="00B050"/>
                </a:solidFill>
              </a:rPr>
              <a:t> розвивається на вегетативному міцелії (зокрема, в </a:t>
            </a:r>
            <a:r>
              <a:rPr lang="uk-UA" dirty="0" err="1" smtClean="0">
                <a:solidFill>
                  <a:srgbClr val="00B050"/>
                </a:solidFill>
              </a:rPr>
              <a:t>екзобазидіальних</a:t>
            </a:r>
            <a:r>
              <a:rPr lang="uk-UA" dirty="0" smtClean="0">
                <a:solidFill>
                  <a:srgbClr val="00B050"/>
                </a:solidFill>
              </a:rPr>
              <a:t> грибів), проте у більшості випадків він формується на поверхні або всередині плодових тіл. Наявність плодових тіл є головною ознакою класу базидіоміцетів (</a:t>
            </a:r>
            <a:r>
              <a:rPr lang="uk-UA" dirty="0" err="1" smtClean="0">
                <a:solidFill>
                  <a:srgbClr val="00B050"/>
                </a:solidFill>
              </a:rPr>
              <a:t>Basidiomycetes</a:t>
            </a:r>
            <a:r>
              <a:rPr lang="uk-UA" dirty="0" smtClean="0">
                <a:solidFill>
                  <a:srgbClr val="00B050"/>
                </a:solidFill>
              </a:rPr>
              <a:t>).</a:t>
            </a:r>
          </a:p>
          <a:p>
            <a:endParaRPr lang="ru-RU" dirty="0"/>
          </a:p>
        </p:txBody>
      </p:sp>
      <p:pic>
        <p:nvPicPr>
          <p:cNvPr id="10242" name="Picture 2" descr="C:\Users\Dima\Desktop\1318714141image03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8200" y="620688"/>
            <a:ext cx="4038600" cy="463022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995936" y="5589240"/>
            <a:ext cx="34515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7 - </a:t>
            </a:r>
            <a:r>
              <a:rPr lang="ru-RU" b="1" dirty="0" err="1" smtClean="0"/>
              <a:t>базидія</a:t>
            </a:r>
            <a:r>
              <a:rPr lang="ru-RU" b="1" dirty="0" smtClean="0"/>
              <a:t>; 8- </a:t>
            </a:r>
            <a:r>
              <a:rPr lang="ru-RU" b="1" dirty="0" err="1" smtClean="0"/>
              <a:t>базидіоспори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Dima\Desktop\viewpag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Dima\Desktop\viewpag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00098" y="-258240"/>
            <a:ext cx="9869355" cy="74020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Dima\Desktop\viewpag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Dima\Desktop\viewpag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260648"/>
            <a:ext cx="4788024" cy="6597351"/>
          </a:xfrm>
        </p:spPr>
        <p:txBody>
          <a:bodyPr>
            <a:normAutofit fontScale="70000" lnSpcReduction="20000"/>
          </a:bodyPr>
          <a:lstStyle/>
          <a:p>
            <a:r>
              <a:rPr lang="uk-UA" sz="3100" b="1" dirty="0" err="1" smtClean="0">
                <a:solidFill>
                  <a:srgbClr val="92D050"/>
                </a:solidFill>
              </a:rPr>
              <a:t>Вищі́</a:t>
            </a:r>
            <a:r>
              <a:rPr lang="uk-UA" sz="3100" b="1" dirty="0" smtClean="0">
                <a:solidFill>
                  <a:srgbClr val="92D050"/>
                </a:solidFill>
              </a:rPr>
              <a:t> </a:t>
            </a:r>
            <a:r>
              <a:rPr lang="uk-UA" sz="3100" b="1" dirty="0" err="1" smtClean="0">
                <a:solidFill>
                  <a:srgbClr val="92D050"/>
                </a:solidFill>
              </a:rPr>
              <a:t>гри́би</a:t>
            </a:r>
            <a:r>
              <a:rPr lang="uk-UA" sz="3100" dirty="0" smtClean="0">
                <a:solidFill>
                  <a:srgbClr val="92D050"/>
                </a:solidFill>
              </a:rPr>
              <a:t> (</a:t>
            </a:r>
            <a:r>
              <a:rPr lang="uk-UA" sz="3100" dirty="0" err="1" smtClean="0">
                <a:solidFill>
                  <a:srgbClr val="92D050"/>
                </a:solidFill>
              </a:rPr>
              <a:t>Dikarya</a:t>
            </a:r>
            <a:r>
              <a:rPr lang="uk-UA" sz="3100" dirty="0" smtClean="0">
                <a:solidFill>
                  <a:srgbClr val="92D050"/>
                </a:solidFill>
              </a:rPr>
              <a:t>) — </a:t>
            </a:r>
            <a:r>
              <a:rPr lang="uk-UA" sz="3100" dirty="0" err="1" smtClean="0">
                <a:solidFill>
                  <a:srgbClr val="92D050"/>
                </a:solidFill>
              </a:rPr>
              <a:t>підцарство</a:t>
            </a:r>
            <a:r>
              <a:rPr lang="uk-UA" sz="3100" dirty="0" smtClean="0">
                <a:solidFill>
                  <a:srgbClr val="92D050"/>
                </a:solidFill>
              </a:rPr>
              <a:t> грибів, що включає відділи </a:t>
            </a:r>
            <a:r>
              <a:rPr lang="uk-UA" sz="3100" dirty="0" err="1" smtClean="0">
                <a:solidFill>
                  <a:srgbClr val="92D050"/>
                </a:solidFill>
              </a:rPr>
              <a:t>Аскомікотові</a:t>
            </a:r>
            <a:r>
              <a:rPr lang="uk-UA" sz="3100" dirty="0" smtClean="0">
                <a:solidFill>
                  <a:srgbClr val="92D050"/>
                </a:solidFill>
              </a:rPr>
              <a:t> гриби і </a:t>
            </a:r>
            <a:r>
              <a:rPr lang="uk-UA" sz="3100" dirty="0" err="1" smtClean="0">
                <a:solidFill>
                  <a:srgbClr val="92D050"/>
                </a:solidFill>
              </a:rPr>
              <a:t>Базидіомікотові</a:t>
            </a:r>
            <a:r>
              <a:rPr lang="uk-UA" sz="3100" dirty="0" smtClean="0">
                <a:solidFill>
                  <a:srgbClr val="92D050"/>
                </a:solidFill>
              </a:rPr>
              <a:t> гриби, представники яких формують </a:t>
            </a:r>
            <a:r>
              <a:rPr lang="uk-UA" sz="3100" dirty="0" err="1" smtClean="0">
                <a:solidFill>
                  <a:srgbClr val="92D050"/>
                </a:solidFill>
              </a:rPr>
              <a:t>дикаріони</a:t>
            </a:r>
            <a:r>
              <a:rPr lang="uk-UA" sz="3100" dirty="0" smtClean="0">
                <a:solidFill>
                  <a:srgbClr val="92D050"/>
                </a:solidFill>
              </a:rPr>
              <a:t> і можуть бути як </a:t>
            </a:r>
            <a:r>
              <a:rPr lang="uk-UA" sz="3100" dirty="0" err="1" smtClean="0">
                <a:solidFill>
                  <a:srgbClr val="92D050"/>
                </a:solidFill>
              </a:rPr>
              <a:t>філаментарними</a:t>
            </a:r>
            <a:r>
              <a:rPr lang="uk-UA" sz="3100" dirty="0" smtClean="0">
                <a:solidFill>
                  <a:srgbClr val="92D050"/>
                </a:solidFill>
              </a:rPr>
              <a:t>, так і одноклітинними , але є завжди без джгутикових стадій у життєвому циклі. Вищі гриби включають більшість організмів, віднесених до цієї групи першими дослідниками, але також включають багато анаморфних  видів, раніше класифікованих як «цвілеві гриби». </a:t>
            </a:r>
            <a:r>
              <a:rPr lang="uk-UA" sz="3100" dirty="0" err="1" smtClean="0">
                <a:solidFill>
                  <a:srgbClr val="92D050"/>
                </a:solidFill>
              </a:rPr>
              <a:t>Філогенетчно</a:t>
            </a:r>
            <a:r>
              <a:rPr lang="uk-UA" sz="3100" dirty="0" smtClean="0">
                <a:solidFill>
                  <a:srgbClr val="92D050"/>
                </a:solidFill>
              </a:rPr>
              <a:t> ці два відділи, звичайно, групують разом, оскільки раніше їх включали до спільного відділу і розглядали в якості класів (за системою </a:t>
            </a:r>
            <a:r>
              <a:rPr lang="uk-UA" sz="3100" dirty="0" err="1" smtClean="0">
                <a:solidFill>
                  <a:srgbClr val="92D050"/>
                </a:solidFill>
              </a:rPr>
              <a:t>Тахтаджяна</a:t>
            </a:r>
            <a:r>
              <a:rPr lang="uk-UA" sz="3100" dirty="0" smtClean="0">
                <a:solidFill>
                  <a:srgbClr val="92D050"/>
                </a:solidFill>
              </a:rPr>
              <a:t>).</a:t>
            </a:r>
          </a:p>
          <a:p>
            <a:endParaRPr lang="ru-RU" dirty="0"/>
          </a:p>
        </p:txBody>
      </p:sp>
      <p:pic>
        <p:nvPicPr>
          <p:cNvPr id="3074" name="Picture 2" descr="C:\Users\Dima\Desktop\zelenplaneta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1052736"/>
            <a:ext cx="3888432" cy="52565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Dima\Desktop\viewpag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Users\Dima\Desktop\viewpag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40544" y="776289"/>
            <a:ext cx="8062912" cy="866762"/>
          </a:xfrm>
        </p:spPr>
        <p:txBody>
          <a:bodyPr>
            <a:normAutofit/>
          </a:bodyPr>
          <a:lstStyle/>
          <a:p>
            <a:pPr algn="ctr"/>
            <a:r>
              <a:rPr lang="en-US" sz="3600" dirty="0" smtClean="0"/>
              <a:t>C</a:t>
            </a:r>
            <a:r>
              <a:rPr lang="uk-UA" sz="3600" dirty="0" smtClean="0"/>
              <a:t>писок використаних джерел:</a:t>
            </a: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40544" y="1857364"/>
            <a:ext cx="8062912" cy="4572032"/>
          </a:xfrm>
        </p:spPr>
        <p:txBody>
          <a:bodyPr>
            <a:normAutofit fontScale="77500" lnSpcReduction="20000"/>
          </a:bodyPr>
          <a:lstStyle/>
          <a:p>
            <a:pPr algn="l"/>
            <a:r>
              <a:rPr lang="ru-RU" sz="3200" b="1" i="1" dirty="0" smtClean="0">
                <a:solidFill>
                  <a:schemeClr val="tx1"/>
                </a:solidFill>
              </a:rPr>
              <a:t>1. М.М. </a:t>
            </a:r>
            <a:r>
              <a:rPr lang="ru-RU" sz="3200" b="1" i="1" dirty="0" err="1" smtClean="0">
                <a:solidFill>
                  <a:schemeClr val="tx1"/>
                </a:solidFill>
              </a:rPr>
              <a:t>Мусієнко</a:t>
            </a:r>
            <a:r>
              <a:rPr lang="ru-RU" sz="3200" b="1" i="1" dirty="0" smtClean="0">
                <a:solidFill>
                  <a:schemeClr val="tx1"/>
                </a:solidFill>
              </a:rPr>
              <a:t>, П.С. </a:t>
            </a:r>
            <a:r>
              <a:rPr lang="ru-RU" sz="3200" b="1" i="1" dirty="0" err="1" smtClean="0">
                <a:solidFill>
                  <a:schemeClr val="tx1"/>
                </a:solidFill>
              </a:rPr>
              <a:t>Славний</a:t>
            </a:r>
            <a:r>
              <a:rPr lang="ru-RU" sz="3200" b="1" i="1" dirty="0" smtClean="0">
                <a:solidFill>
                  <a:schemeClr val="tx1"/>
                </a:solidFill>
              </a:rPr>
              <a:t>, П.Г. Балан, </a:t>
            </a:r>
            <a:r>
              <a:rPr lang="ru-RU" sz="3200" b="1" i="1" dirty="0" err="1" smtClean="0">
                <a:solidFill>
                  <a:schemeClr val="tx1"/>
                </a:solidFill>
              </a:rPr>
              <a:t>Біологія</a:t>
            </a:r>
            <a:r>
              <a:rPr lang="ru-RU" sz="3200" b="1" i="1" dirty="0" smtClean="0">
                <a:solidFill>
                  <a:schemeClr val="tx1"/>
                </a:solidFill>
              </a:rPr>
              <a:t>, 7 </a:t>
            </a:r>
            <a:r>
              <a:rPr lang="ru-RU" sz="3200" b="1" i="1" dirty="0" err="1" smtClean="0">
                <a:solidFill>
                  <a:schemeClr val="tx1"/>
                </a:solidFill>
              </a:rPr>
              <a:t>клас</a:t>
            </a:r>
            <a:r>
              <a:rPr lang="ru-RU" sz="3200" b="1" dirty="0" smtClean="0">
                <a:solidFill>
                  <a:schemeClr val="tx1"/>
                </a:solidFill>
              </a:rPr>
              <a:t/>
            </a:r>
            <a:br>
              <a:rPr lang="ru-RU" sz="3200" b="1" dirty="0" smtClean="0">
                <a:solidFill>
                  <a:schemeClr val="tx1"/>
                </a:solidFill>
              </a:rPr>
            </a:br>
            <a:r>
              <a:rPr lang="ru-RU" sz="3200" b="1" i="1" dirty="0" smtClean="0">
                <a:solidFill>
                  <a:schemeClr val="tx1"/>
                </a:solidFill>
              </a:rPr>
              <a:t>2. Тимонин А.К. Ботаника. Том 4. Систематика высших растений. Книга 2. Учебник для студ. </a:t>
            </a:r>
            <a:r>
              <a:rPr lang="ru-RU" sz="3200" b="1" i="1" dirty="0" err="1" smtClean="0">
                <a:solidFill>
                  <a:schemeClr val="tx1"/>
                </a:solidFill>
              </a:rPr>
              <a:t>высш</a:t>
            </a:r>
            <a:r>
              <a:rPr lang="ru-RU" sz="3200" b="1" i="1" dirty="0" smtClean="0">
                <a:solidFill>
                  <a:schemeClr val="tx1"/>
                </a:solidFill>
              </a:rPr>
              <a:t>. учеб. заведений. Издательский центр "Академия". 2009. -- 352 с.</a:t>
            </a:r>
            <a:r>
              <a:rPr lang="ru-RU" sz="3200" b="1" dirty="0" smtClean="0">
                <a:solidFill>
                  <a:schemeClr val="tx1"/>
                </a:solidFill>
              </a:rPr>
              <a:t/>
            </a:r>
            <a:br>
              <a:rPr lang="ru-RU" sz="3200" b="1" dirty="0" smtClean="0">
                <a:solidFill>
                  <a:schemeClr val="tx1"/>
                </a:solidFill>
              </a:rPr>
            </a:br>
            <a:r>
              <a:rPr lang="ru-RU" sz="3200" b="1" i="1" dirty="0" smtClean="0">
                <a:solidFill>
                  <a:schemeClr val="tx1"/>
                </a:solidFill>
              </a:rPr>
              <a:t>3. Ботаника.   Андреева И.И., </a:t>
            </a:r>
            <a:r>
              <a:rPr lang="ru-RU" sz="3200" b="1" i="1" dirty="0" err="1" smtClean="0">
                <a:solidFill>
                  <a:schemeClr val="tx1"/>
                </a:solidFill>
              </a:rPr>
              <a:t>Родман</a:t>
            </a:r>
            <a:r>
              <a:rPr lang="ru-RU" sz="3200" b="1" i="1" dirty="0" smtClean="0">
                <a:solidFill>
                  <a:schemeClr val="tx1"/>
                </a:solidFill>
              </a:rPr>
              <a:t> Л.С. 2 - е изд., </a:t>
            </a:r>
            <a:r>
              <a:rPr lang="ru-RU" sz="3200" b="1" i="1" dirty="0" err="1" smtClean="0">
                <a:solidFill>
                  <a:schemeClr val="tx1"/>
                </a:solidFill>
              </a:rPr>
              <a:t>перераб</a:t>
            </a:r>
            <a:r>
              <a:rPr lang="ru-RU" sz="3200" b="1" i="1" dirty="0" smtClean="0">
                <a:solidFill>
                  <a:schemeClr val="tx1"/>
                </a:solidFill>
              </a:rPr>
              <a:t>. и доп. - М.: </a:t>
            </a:r>
            <a:r>
              <a:rPr lang="ru-RU" sz="3200" b="1" i="1" dirty="0" err="1" smtClean="0">
                <a:solidFill>
                  <a:schemeClr val="tx1"/>
                </a:solidFill>
              </a:rPr>
              <a:t>КолосС</a:t>
            </a:r>
            <a:r>
              <a:rPr lang="ru-RU" sz="3200" b="1" i="1" dirty="0" smtClean="0">
                <a:solidFill>
                  <a:schemeClr val="tx1"/>
                </a:solidFill>
              </a:rPr>
              <a:t>, 2002. - 488 с.</a:t>
            </a:r>
            <a:r>
              <a:rPr lang="ru-RU" sz="3200" b="1" dirty="0" smtClean="0">
                <a:solidFill>
                  <a:schemeClr val="tx1"/>
                </a:solidFill>
              </a:rPr>
              <a:t/>
            </a:r>
            <a:br>
              <a:rPr lang="ru-RU" sz="3200" b="1" dirty="0" smtClean="0">
                <a:solidFill>
                  <a:schemeClr val="tx1"/>
                </a:solidFill>
              </a:rPr>
            </a:br>
            <a:r>
              <a:rPr lang="ru-RU" sz="3200" b="1" i="1" dirty="0" smtClean="0">
                <a:solidFill>
                  <a:schemeClr val="tx1"/>
                </a:solidFill>
              </a:rPr>
              <a:t>4. Биология. Современная иллюстрированная энциклопедия под. ред. </a:t>
            </a:r>
            <a:r>
              <a:rPr lang="ru-RU" sz="3200" b="1" i="1" dirty="0" err="1" smtClean="0">
                <a:solidFill>
                  <a:schemeClr val="tx1"/>
                </a:solidFill>
              </a:rPr>
              <a:t>Горкин</a:t>
            </a:r>
            <a:r>
              <a:rPr lang="ru-RU" sz="3200" b="1" i="1" dirty="0" smtClean="0">
                <a:solidFill>
                  <a:schemeClr val="tx1"/>
                </a:solidFill>
              </a:rPr>
              <a:t> А. П. - М.: </a:t>
            </a:r>
            <a:r>
              <a:rPr lang="ru-RU" sz="3200" b="1" i="1" dirty="0" err="1" smtClean="0">
                <a:solidFill>
                  <a:schemeClr val="tx1"/>
                </a:solidFill>
              </a:rPr>
              <a:t>Росмэн-Пресс</a:t>
            </a:r>
            <a:r>
              <a:rPr lang="ru-RU" sz="3200" b="1" i="1" dirty="0" smtClean="0">
                <a:solidFill>
                  <a:schemeClr val="tx1"/>
                </a:solidFill>
              </a:rPr>
              <a:t>, 2006. - 560 с. (Серия: Современная иллюстрированная энциклопедия.)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dirty="0" err="1" smtClean="0"/>
              <a:t>Аскоміко́тові</a:t>
            </a:r>
            <a:r>
              <a:rPr lang="uk-UA" b="1" dirty="0" smtClean="0"/>
              <a:t> </a:t>
            </a:r>
            <a:r>
              <a:rPr lang="uk-UA" b="1" dirty="0" err="1" smtClean="0"/>
              <a:t>гриби́</a:t>
            </a:r>
            <a:r>
              <a:rPr lang="uk-UA" dirty="0" smtClean="0"/>
              <a:t> або </a:t>
            </a:r>
            <a:r>
              <a:rPr lang="uk-UA" b="1" dirty="0" err="1" smtClean="0"/>
              <a:t>су́мчасті</a:t>
            </a:r>
            <a:r>
              <a:rPr lang="uk-UA" b="1" dirty="0" smtClean="0"/>
              <a:t> </a:t>
            </a:r>
            <a:r>
              <a:rPr lang="uk-UA" b="1" dirty="0" err="1" smtClean="0"/>
              <a:t>гриби́</a:t>
            </a:r>
            <a:r>
              <a:rPr lang="uk-UA" dirty="0" smtClean="0"/>
              <a:t> </a:t>
            </a:r>
            <a:endParaRPr lang="ru-RU" dirty="0"/>
          </a:p>
        </p:txBody>
      </p:sp>
      <p:pic>
        <p:nvPicPr>
          <p:cNvPr id="4099" name="Picture 3" descr="C:\Users\Dima\Desktop\505px-Smardz-Morchella-Ejdzej-200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872" y="1844824"/>
            <a:ext cx="5411390" cy="388987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260648"/>
            <a:ext cx="4860032" cy="6597351"/>
          </a:xfrm>
        </p:spPr>
        <p:txBody>
          <a:bodyPr>
            <a:normAutofit fontScale="92500" lnSpcReduction="20000"/>
          </a:bodyPr>
          <a:lstStyle/>
          <a:p>
            <a:r>
              <a:rPr lang="uk-UA" dirty="0" err="1" smtClean="0">
                <a:solidFill>
                  <a:srgbClr val="92D050"/>
                </a:solidFill>
              </a:rPr>
              <a:t>-відділ</a:t>
            </a:r>
            <a:r>
              <a:rPr lang="uk-UA" dirty="0" smtClean="0">
                <a:solidFill>
                  <a:srgbClr val="92D050"/>
                </a:solidFill>
              </a:rPr>
              <a:t> грибів (</a:t>
            </a:r>
            <a:r>
              <a:rPr lang="uk-UA" dirty="0" err="1" smtClean="0">
                <a:solidFill>
                  <a:srgbClr val="92D050"/>
                </a:solidFill>
              </a:rPr>
              <a:t>підцарства</a:t>
            </a:r>
            <a:r>
              <a:rPr lang="uk-UA" dirty="0" smtClean="0">
                <a:solidFill>
                  <a:srgbClr val="92D050"/>
                </a:solidFill>
              </a:rPr>
              <a:t> вищих грибів, </a:t>
            </a:r>
            <a:r>
              <a:rPr lang="uk-UA" dirty="0" err="1" smtClean="0">
                <a:solidFill>
                  <a:srgbClr val="92D050"/>
                </a:solidFill>
              </a:rPr>
              <a:t>Dikarya</a:t>
            </a:r>
            <a:r>
              <a:rPr lang="uk-UA" dirty="0" smtClean="0">
                <a:solidFill>
                  <a:srgbClr val="92D050"/>
                </a:solidFill>
              </a:rPr>
              <a:t>), що об'єднує організми з </a:t>
            </a:r>
            <a:r>
              <a:rPr lang="uk-UA" dirty="0" err="1" smtClean="0">
                <a:solidFill>
                  <a:srgbClr val="92D050"/>
                </a:solidFill>
              </a:rPr>
              <a:t>септованим</a:t>
            </a:r>
            <a:r>
              <a:rPr lang="uk-UA" dirty="0" smtClean="0">
                <a:solidFill>
                  <a:srgbClr val="92D050"/>
                </a:solidFill>
              </a:rPr>
              <a:t> міцелієм і специфічними органами статевого </a:t>
            </a:r>
            <a:r>
              <a:rPr lang="uk-UA" dirty="0" err="1" smtClean="0">
                <a:solidFill>
                  <a:srgbClr val="92D050"/>
                </a:solidFill>
              </a:rPr>
              <a:t>спороношення</a:t>
            </a:r>
            <a:r>
              <a:rPr lang="uk-UA" dirty="0" smtClean="0">
                <a:solidFill>
                  <a:srgbClr val="92D050"/>
                </a:solidFill>
              </a:rPr>
              <a:t> — сумками (</a:t>
            </a:r>
            <a:r>
              <a:rPr lang="uk-UA" dirty="0" err="1" smtClean="0">
                <a:solidFill>
                  <a:srgbClr val="92D050"/>
                </a:solidFill>
              </a:rPr>
              <a:t>асками</a:t>
            </a:r>
            <a:r>
              <a:rPr lang="uk-UA" dirty="0" smtClean="0">
                <a:solidFill>
                  <a:srgbClr val="92D050"/>
                </a:solidFill>
              </a:rPr>
              <a:t>), що частіше всього містять по 8 </a:t>
            </a:r>
            <a:r>
              <a:rPr lang="uk-UA" dirty="0" err="1" smtClean="0">
                <a:solidFill>
                  <a:srgbClr val="92D050"/>
                </a:solidFill>
              </a:rPr>
              <a:t>аскоспор</a:t>
            </a:r>
            <a:r>
              <a:rPr lang="uk-UA" dirty="0" smtClean="0">
                <a:solidFill>
                  <a:srgbClr val="92D050"/>
                </a:solidFill>
              </a:rPr>
              <a:t>. </a:t>
            </a:r>
            <a:r>
              <a:rPr lang="uk-UA" dirty="0" err="1" smtClean="0">
                <a:solidFill>
                  <a:srgbClr val="92D050"/>
                </a:solidFill>
              </a:rPr>
              <a:t>Аскомікотові</a:t>
            </a:r>
            <a:r>
              <a:rPr lang="uk-UA" dirty="0" smtClean="0">
                <a:solidFill>
                  <a:srgbClr val="92D050"/>
                </a:solidFill>
              </a:rPr>
              <a:t> гриби здатні до безстатевого </a:t>
            </a:r>
            <a:r>
              <a:rPr lang="uk-UA" dirty="0" err="1" smtClean="0">
                <a:solidFill>
                  <a:srgbClr val="92D050"/>
                </a:solidFill>
              </a:rPr>
              <a:t>спороношення</a:t>
            </a:r>
            <a:r>
              <a:rPr lang="uk-UA" dirty="0" smtClean="0">
                <a:solidFill>
                  <a:srgbClr val="92D050"/>
                </a:solidFill>
              </a:rPr>
              <a:t> (</a:t>
            </a:r>
            <a:r>
              <a:rPr lang="uk-UA" dirty="0" err="1" smtClean="0">
                <a:solidFill>
                  <a:srgbClr val="92D050"/>
                </a:solidFill>
              </a:rPr>
              <a:t>конідієношення</a:t>
            </a:r>
            <a:r>
              <a:rPr lang="uk-UA" dirty="0" smtClean="0">
                <a:solidFill>
                  <a:srgbClr val="92D050"/>
                </a:solidFill>
              </a:rPr>
              <a:t>), причому у багатьох випадках і статевий процес, і статеве </a:t>
            </a:r>
            <a:r>
              <a:rPr lang="uk-UA" dirty="0" err="1" smtClean="0">
                <a:solidFill>
                  <a:srgbClr val="92D050"/>
                </a:solidFill>
              </a:rPr>
              <a:t>спороношення</a:t>
            </a:r>
            <a:r>
              <a:rPr lang="uk-UA" dirty="0" smtClean="0">
                <a:solidFill>
                  <a:srgbClr val="92D050"/>
                </a:solidFill>
              </a:rPr>
              <a:t> втрачаються (такі види грибів раніше відносили до групи недосконалих грибів, </a:t>
            </a:r>
            <a:r>
              <a:rPr lang="uk-UA" dirty="0" err="1" smtClean="0">
                <a:solidFill>
                  <a:srgbClr val="92D050"/>
                </a:solidFill>
              </a:rPr>
              <a:t>Deuteromycota</a:t>
            </a:r>
            <a:r>
              <a:rPr lang="uk-UA" dirty="0" smtClean="0">
                <a:solidFill>
                  <a:srgbClr val="92D050"/>
                </a:solidFill>
              </a:rPr>
              <a:t>).</a:t>
            </a:r>
          </a:p>
          <a:p>
            <a:endParaRPr lang="ru-RU" dirty="0">
              <a:solidFill>
                <a:srgbClr val="92D050"/>
              </a:solidFill>
            </a:endParaRPr>
          </a:p>
        </p:txBody>
      </p:sp>
      <p:pic>
        <p:nvPicPr>
          <p:cNvPr id="11266" name="Picture 2" descr="C:\Users\Dima\Desktop\smorchok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476672"/>
            <a:ext cx="3682677" cy="63813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39952" y="260649"/>
            <a:ext cx="4546848" cy="5987752"/>
          </a:xfrm>
        </p:spPr>
        <p:txBody>
          <a:bodyPr>
            <a:normAutofit fontScale="77500" lnSpcReduction="20000"/>
          </a:bodyPr>
          <a:lstStyle/>
          <a:p>
            <a:r>
              <a:rPr lang="uk-UA" dirty="0" smtClean="0">
                <a:solidFill>
                  <a:srgbClr val="92D050"/>
                </a:solidFill>
              </a:rPr>
              <a:t>До </a:t>
            </a:r>
            <a:r>
              <a:rPr lang="uk-UA" dirty="0" err="1" smtClean="0">
                <a:solidFill>
                  <a:srgbClr val="92D050"/>
                </a:solidFill>
              </a:rPr>
              <a:t>Аскомікотових</a:t>
            </a:r>
            <a:r>
              <a:rPr lang="uk-UA" dirty="0" smtClean="0">
                <a:solidFill>
                  <a:srgbClr val="92D050"/>
                </a:solidFill>
              </a:rPr>
              <a:t> грибів відносять до 2000 родів і 30 000 видів. Серед них — багато дріжджів (у класі </a:t>
            </a:r>
            <a:r>
              <a:rPr lang="uk-UA" dirty="0" err="1" smtClean="0">
                <a:solidFill>
                  <a:srgbClr val="92D050"/>
                </a:solidFill>
              </a:rPr>
              <a:t>Saccaromycetes</a:t>
            </a:r>
            <a:r>
              <a:rPr lang="uk-UA" dirty="0" smtClean="0">
                <a:solidFill>
                  <a:srgbClr val="92D050"/>
                </a:solidFill>
              </a:rPr>
              <a:t>), </a:t>
            </a:r>
            <a:r>
              <a:rPr lang="uk-UA" dirty="0" err="1" smtClean="0">
                <a:solidFill>
                  <a:srgbClr val="92D050"/>
                </a:solidFill>
              </a:rPr>
              <a:t>вторинно</a:t>
            </a:r>
            <a:r>
              <a:rPr lang="uk-UA" dirty="0" smtClean="0">
                <a:solidFill>
                  <a:srgbClr val="92D050"/>
                </a:solidFill>
              </a:rPr>
              <a:t> одноклітинних організмів, зокрема пивні дріжджі (</a:t>
            </a:r>
            <a:r>
              <a:rPr lang="uk-UA" i="1" dirty="0" err="1" smtClean="0">
                <a:solidFill>
                  <a:srgbClr val="92D050"/>
                </a:solidFill>
              </a:rPr>
              <a:t>Saccharomyces</a:t>
            </a:r>
            <a:r>
              <a:rPr lang="uk-UA" i="1" dirty="0" smtClean="0">
                <a:solidFill>
                  <a:srgbClr val="92D050"/>
                </a:solidFill>
              </a:rPr>
              <a:t> </a:t>
            </a:r>
            <a:r>
              <a:rPr lang="uk-UA" i="1" dirty="0" err="1" smtClean="0">
                <a:solidFill>
                  <a:srgbClr val="92D050"/>
                </a:solidFill>
              </a:rPr>
              <a:t>cerevisiae</a:t>
            </a:r>
            <a:r>
              <a:rPr lang="uk-UA" dirty="0" smtClean="0">
                <a:solidFill>
                  <a:srgbClr val="92D050"/>
                </a:solidFill>
              </a:rPr>
              <a:t>). Крім того, до аскоміцетів відносіть такі відомі гриби як зморшки, строчки і трюфелі, багато видів лишайників (</a:t>
            </a:r>
            <a:r>
              <a:rPr lang="uk-UA" dirty="0" err="1" smtClean="0">
                <a:solidFill>
                  <a:srgbClr val="92D050"/>
                </a:solidFill>
              </a:rPr>
              <a:t>асколишаї</a:t>
            </a:r>
            <a:r>
              <a:rPr lang="uk-UA" dirty="0" smtClean="0">
                <a:solidFill>
                  <a:srgbClr val="92D050"/>
                </a:solidFill>
              </a:rPr>
              <a:t>), наприклад </a:t>
            </a:r>
            <a:r>
              <a:rPr lang="uk-UA" i="1" dirty="0" err="1" smtClean="0">
                <a:solidFill>
                  <a:srgbClr val="92D050"/>
                </a:solidFill>
              </a:rPr>
              <a:t>Cladonia</a:t>
            </a:r>
            <a:r>
              <a:rPr lang="uk-UA" dirty="0" smtClean="0">
                <a:solidFill>
                  <a:srgbClr val="92D050"/>
                </a:solidFill>
              </a:rPr>
              <a:t>. Багато аскоміцетів є </a:t>
            </a:r>
            <a:r>
              <a:rPr lang="uk-UA" dirty="0" err="1" smtClean="0">
                <a:solidFill>
                  <a:srgbClr val="92D050"/>
                </a:solidFill>
              </a:rPr>
              <a:t>патогенами</a:t>
            </a:r>
            <a:r>
              <a:rPr lang="uk-UA" dirty="0" smtClean="0">
                <a:solidFill>
                  <a:srgbClr val="92D050"/>
                </a:solidFill>
              </a:rPr>
              <a:t> рослин: яблунева </a:t>
            </a:r>
            <a:r>
              <a:rPr lang="uk-UA" dirty="0" err="1" smtClean="0">
                <a:solidFill>
                  <a:srgbClr val="92D050"/>
                </a:solidFill>
              </a:rPr>
              <a:t>парша</a:t>
            </a:r>
            <a:r>
              <a:rPr lang="uk-UA" dirty="0" smtClean="0">
                <a:solidFill>
                  <a:srgbClr val="92D050"/>
                </a:solidFill>
              </a:rPr>
              <a:t>, ріжки, чорний сучок, борошниста роса. Представники іншого роду аскоміцетів, </a:t>
            </a:r>
            <a:r>
              <a:rPr lang="uk-UA" i="1" dirty="0" err="1" smtClean="0">
                <a:solidFill>
                  <a:srgbClr val="92D050"/>
                </a:solidFill>
              </a:rPr>
              <a:t>Penicillium</a:t>
            </a:r>
            <a:r>
              <a:rPr lang="uk-UA" dirty="0" smtClean="0">
                <a:solidFill>
                  <a:srgbClr val="92D050"/>
                </a:solidFill>
              </a:rPr>
              <a:t>, часто додаються до сиру, з них же був виділений перший антибіотик — пеніцилін</a:t>
            </a:r>
          </a:p>
          <a:p>
            <a:endParaRPr lang="ru-RU" dirty="0"/>
          </a:p>
        </p:txBody>
      </p:sp>
      <p:pic>
        <p:nvPicPr>
          <p:cNvPr id="5" name="Picture 3" descr="C:\Users\Dima\Desktop\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332656"/>
            <a:ext cx="4042792" cy="62646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dirty="0" err="1" smtClean="0"/>
              <a:t>Базидіомікотові</a:t>
            </a:r>
            <a:r>
              <a:rPr lang="uk-UA" dirty="0" smtClean="0"/>
              <a:t> </a:t>
            </a:r>
            <a:r>
              <a:rPr lang="uk-UA" b="1" dirty="0" smtClean="0"/>
              <a:t>гриби</a:t>
            </a:r>
            <a:r>
              <a:rPr lang="uk-UA" dirty="0" smtClean="0"/>
              <a:t>(</a:t>
            </a:r>
            <a:r>
              <a:rPr lang="uk-UA" dirty="0" err="1" smtClean="0"/>
              <a:t>Basidiomycota</a:t>
            </a:r>
            <a:r>
              <a:rPr lang="uk-UA" dirty="0" smtClean="0"/>
              <a:t>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uk-UA" dirty="0" smtClean="0"/>
              <a:t>відділ вищих грибів, у яких вегетативне тіло представлено розгалуженим клітинним міцелієм. Вегетативні клітини </a:t>
            </a:r>
            <a:r>
              <a:rPr lang="uk-UA" dirty="0" err="1" smtClean="0"/>
              <a:t>гаплоїдні</a:t>
            </a:r>
            <a:r>
              <a:rPr lang="uk-UA" dirty="0" smtClean="0"/>
              <a:t> або </a:t>
            </a:r>
            <a:r>
              <a:rPr lang="uk-UA" dirty="0" err="1" smtClean="0"/>
              <a:t>дикаріонтичні</a:t>
            </a:r>
            <a:r>
              <a:rPr lang="uk-UA" dirty="0" smtClean="0"/>
              <a:t>, причому </a:t>
            </a:r>
            <a:r>
              <a:rPr lang="uk-UA" dirty="0" err="1" smtClean="0"/>
              <a:t>дикаріонтична</a:t>
            </a:r>
            <a:r>
              <a:rPr lang="uk-UA" dirty="0" smtClean="0"/>
              <a:t> стадія за тривалістю переважає. Статевий процес — соматогамія. Статеве </a:t>
            </a:r>
            <a:r>
              <a:rPr lang="uk-UA" dirty="0" err="1" smtClean="0"/>
              <a:t>спороношення</a:t>
            </a:r>
            <a:r>
              <a:rPr lang="uk-UA" dirty="0" smtClean="0"/>
              <a:t> — </a:t>
            </a:r>
            <a:r>
              <a:rPr lang="uk-UA" dirty="0" err="1" smtClean="0"/>
              <a:t>базидія</a:t>
            </a:r>
            <a:r>
              <a:rPr lang="uk-UA" dirty="0" smtClean="0"/>
              <a:t> з </a:t>
            </a:r>
            <a:r>
              <a:rPr lang="uk-UA" dirty="0" err="1" smtClean="0"/>
              <a:t>базидіоспорами</a:t>
            </a:r>
            <a:r>
              <a:rPr lang="uk-UA" dirty="0" smtClean="0"/>
              <a:t>. </a:t>
            </a:r>
            <a:r>
              <a:rPr lang="uk-UA" dirty="0" err="1" smtClean="0"/>
              <a:t>Монадні</a:t>
            </a:r>
            <a:r>
              <a:rPr lang="uk-UA" dirty="0" smtClean="0"/>
              <a:t> стадії повністю відсутні.</a:t>
            </a:r>
          </a:p>
          <a:p>
            <a:endParaRPr lang="ru-RU" dirty="0"/>
          </a:p>
        </p:txBody>
      </p:sp>
      <p:pic>
        <p:nvPicPr>
          <p:cNvPr id="12290" name="Picture 2" descr="C:\Users\Dima\Desktop\IMG_3837_small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2132856"/>
            <a:ext cx="4248472" cy="44644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0"/>
            <a:ext cx="4038600" cy="6248401"/>
          </a:xfrm>
        </p:spPr>
        <p:txBody>
          <a:bodyPr>
            <a:normAutofit fontScale="77500" lnSpcReduction="20000"/>
          </a:bodyPr>
          <a:lstStyle/>
          <a:p>
            <a:r>
              <a:rPr lang="uk-UA" dirty="0" smtClean="0">
                <a:solidFill>
                  <a:srgbClr val="92D050"/>
                </a:solidFill>
              </a:rPr>
              <a:t>Відділ нараховує близько 30 тисяч видів і є другим за кількістю видів після </a:t>
            </a:r>
            <a:r>
              <a:rPr lang="uk-UA" dirty="0" err="1" smtClean="0">
                <a:solidFill>
                  <a:srgbClr val="92D050"/>
                </a:solidFill>
              </a:rPr>
              <a:t>аскомікотових</a:t>
            </a:r>
            <a:r>
              <a:rPr lang="uk-UA" dirty="0" smtClean="0">
                <a:solidFill>
                  <a:srgbClr val="92D050"/>
                </a:solidFill>
              </a:rPr>
              <a:t>. Еволюція </a:t>
            </a:r>
            <a:r>
              <a:rPr lang="uk-UA" dirty="0" err="1" smtClean="0">
                <a:solidFill>
                  <a:srgbClr val="92D050"/>
                </a:solidFill>
              </a:rPr>
              <a:t>базидіомікотових</a:t>
            </a:r>
            <a:r>
              <a:rPr lang="uk-UA" dirty="0" smtClean="0">
                <a:solidFill>
                  <a:srgbClr val="92D050"/>
                </a:solidFill>
              </a:rPr>
              <a:t> відбувалася паралельно з </a:t>
            </a:r>
            <a:r>
              <a:rPr lang="uk-UA" dirty="0" err="1" smtClean="0">
                <a:solidFill>
                  <a:srgbClr val="92D050"/>
                </a:solidFill>
              </a:rPr>
              <a:t>аскомікотовими</a:t>
            </a:r>
            <a:r>
              <a:rPr lang="uk-UA" dirty="0" smtClean="0">
                <a:solidFill>
                  <a:srgbClr val="92D050"/>
                </a:solidFill>
              </a:rPr>
              <a:t>. У складі відділу представлені майже всі екологічні групи грибів, в тому числі </a:t>
            </a:r>
            <a:r>
              <a:rPr lang="uk-UA" dirty="0" err="1" smtClean="0">
                <a:solidFill>
                  <a:srgbClr val="92D050"/>
                </a:solidFill>
              </a:rPr>
              <a:t>сапротрофи</a:t>
            </a:r>
            <a:r>
              <a:rPr lang="uk-UA" dirty="0" smtClean="0">
                <a:solidFill>
                  <a:srgbClr val="92D050"/>
                </a:solidFill>
              </a:rPr>
              <a:t> на різноманітних субстратах, паразити вищих рослин, </a:t>
            </a:r>
            <a:r>
              <a:rPr lang="uk-UA" dirty="0" err="1" smtClean="0">
                <a:solidFill>
                  <a:srgbClr val="92D050"/>
                </a:solidFill>
              </a:rPr>
              <a:t>мікоризоутворювачі</a:t>
            </a:r>
            <a:r>
              <a:rPr lang="uk-UA" dirty="0" smtClean="0">
                <a:solidFill>
                  <a:srgbClr val="92D050"/>
                </a:solidFill>
              </a:rPr>
              <a:t>, </a:t>
            </a:r>
            <a:r>
              <a:rPr lang="uk-UA" dirty="0" err="1" smtClean="0">
                <a:solidFill>
                  <a:srgbClr val="92D050"/>
                </a:solidFill>
              </a:rPr>
              <a:t>дереворуйнуючі</a:t>
            </a:r>
            <a:r>
              <a:rPr lang="uk-UA" dirty="0" smtClean="0">
                <a:solidFill>
                  <a:srgbClr val="92D050"/>
                </a:solidFill>
              </a:rPr>
              <a:t> гриби тощо. Трапляються також </a:t>
            </a:r>
            <a:r>
              <a:rPr lang="uk-UA" dirty="0" err="1" smtClean="0">
                <a:solidFill>
                  <a:srgbClr val="92D050"/>
                </a:solidFill>
              </a:rPr>
              <a:t>копротрофи</a:t>
            </a:r>
            <a:r>
              <a:rPr lang="uk-UA" dirty="0" smtClean="0">
                <a:solidFill>
                  <a:srgbClr val="92D050"/>
                </a:solidFill>
              </a:rPr>
              <a:t> та мікотрофи. Серед </a:t>
            </a:r>
            <a:r>
              <a:rPr lang="uk-UA" dirty="0" err="1" smtClean="0">
                <a:solidFill>
                  <a:srgbClr val="92D050"/>
                </a:solidFill>
              </a:rPr>
              <a:t>базидіальних</a:t>
            </a:r>
            <a:r>
              <a:rPr lang="uk-UA" dirty="0" smtClean="0">
                <a:solidFill>
                  <a:srgbClr val="92D050"/>
                </a:solidFill>
              </a:rPr>
              <a:t> чимало видів належить до їстівних або отруйних грибів. Деякі представники мають цінні лікарські властивості.</a:t>
            </a:r>
          </a:p>
          <a:p>
            <a:endParaRPr lang="ru-RU" dirty="0">
              <a:solidFill>
                <a:srgbClr val="92D050"/>
              </a:solidFill>
            </a:endParaRPr>
          </a:p>
        </p:txBody>
      </p:sp>
      <p:pic>
        <p:nvPicPr>
          <p:cNvPr id="13314" name="Picture 2" descr="C:\Users\Dima\Desktop\0_547e5_6e602362_XL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8200" y="548680"/>
            <a:ext cx="4038600" cy="59766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785242"/>
          </a:xfrm>
        </p:spPr>
        <p:txBody>
          <a:bodyPr>
            <a:normAutofit fontScale="90000"/>
          </a:bodyPr>
          <a:lstStyle/>
          <a:p>
            <a:pPr algn="ctr"/>
            <a:r>
              <a:rPr lang="uk-UA" b="1" dirty="0" smtClean="0"/>
              <a:t>Біохімічні особливості та живлення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1412776"/>
            <a:ext cx="4618856" cy="5445224"/>
          </a:xfrm>
        </p:spPr>
        <p:txBody>
          <a:bodyPr>
            <a:normAutofit fontScale="62500" lnSpcReduction="20000"/>
          </a:bodyPr>
          <a:lstStyle/>
          <a:p>
            <a:r>
              <a:rPr lang="uk-UA" dirty="0" err="1" smtClean="0">
                <a:solidFill>
                  <a:srgbClr val="002060"/>
                </a:solidFill>
              </a:rPr>
              <a:t>Базидіомікотові</a:t>
            </a:r>
            <a:r>
              <a:rPr lang="uk-UA" dirty="0" smtClean="0">
                <a:solidFill>
                  <a:srgbClr val="002060"/>
                </a:solidFill>
              </a:rPr>
              <a:t> синтезують лізин за грибним шляхом (</a:t>
            </a:r>
            <a:r>
              <a:rPr lang="uk-UA" dirty="0" err="1" smtClean="0">
                <a:solidFill>
                  <a:srgbClr val="002060"/>
                </a:solidFill>
              </a:rPr>
              <a:t>ААА-шлях</a:t>
            </a:r>
            <a:r>
              <a:rPr lang="uk-UA" dirty="0" smtClean="0">
                <a:solidFill>
                  <a:srgbClr val="002060"/>
                </a:solidFill>
              </a:rPr>
              <a:t>). Синтез триптофану відбувається по різному — у шапинкових грибів з загниваючими плодовими тілами він синтезується за допомогою другого комплексу ферментів, у всіх інших — за допомогою четвертого комплексу. Іони заліза поглинаються за допомогою </a:t>
            </a:r>
            <a:r>
              <a:rPr lang="uk-UA" dirty="0" err="1" smtClean="0">
                <a:solidFill>
                  <a:srgbClr val="002060"/>
                </a:solidFill>
              </a:rPr>
              <a:t>сидерамінів</a:t>
            </a:r>
            <a:r>
              <a:rPr lang="uk-UA" dirty="0" smtClean="0">
                <a:solidFill>
                  <a:srgbClr val="002060"/>
                </a:solidFill>
              </a:rPr>
              <a:t>. </a:t>
            </a:r>
            <a:r>
              <a:rPr lang="uk-UA" dirty="0" err="1" smtClean="0">
                <a:solidFill>
                  <a:srgbClr val="002060"/>
                </a:solidFill>
              </a:rPr>
              <a:t>Поліоли</a:t>
            </a:r>
            <a:r>
              <a:rPr lang="uk-UA" dirty="0" smtClean="0">
                <a:solidFill>
                  <a:srgbClr val="002060"/>
                </a:solidFill>
              </a:rPr>
              <a:t> (включаючи </a:t>
            </a:r>
            <a:r>
              <a:rPr lang="uk-UA" dirty="0" err="1" smtClean="0">
                <a:solidFill>
                  <a:srgbClr val="002060"/>
                </a:solidFill>
              </a:rPr>
              <a:t>маніт</a:t>
            </a:r>
            <a:r>
              <a:rPr lang="uk-UA" dirty="0" smtClean="0">
                <a:solidFill>
                  <a:srgbClr val="002060"/>
                </a:solidFill>
              </a:rPr>
              <a:t>) наявні у досить значних кількостях.</a:t>
            </a:r>
            <a:br>
              <a:rPr lang="uk-UA" dirty="0" smtClean="0">
                <a:solidFill>
                  <a:srgbClr val="002060"/>
                </a:solidFill>
              </a:rPr>
            </a:br>
            <a:r>
              <a:rPr lang="uk-UA" dirty="0" smtClean="0">
                <a:solidFill>
                  <a:srgbClr val="002060"/>
                </a:solidFill>
              </a:rPr>
              <a:t>Споживання органічних речовин відбувається виключно шляхом абсорбції. Багатьом </a:t>
            </a:r>
            <a:r>
              <a:rPr lang="uk-UA" dirty="0" err="1" smtClean="0">
                <a:solidFill>
                  <a:srgbClr val="002060"/>
                </a:solidFill>
              </a:rPr>
              <a:t>базидіомікотовим</a:t>
            </a:r>
            <a:r>
              <a:rPr lang="uk-UA" dirty="0" smtClean="0">
                <a:solidFill>
                  <a:srgbClr val="002060"/>
                </a:solidFill>
              </a:rPr>
              <a:t> притаманні потужні </a:t>
            </a:r>
            <a:r>
              <a:rPr lang="uk-UA" dirty="0" err="1" smtClean="0">
                <a:solidFill>
                  <a:srgbClr val="002060"/>
                </a:solidFill>
              </a:rPr>
              <a:t>екзоферментні</a:t>
            </a:r>
            <a:r>
              <a:rPr lang="uk-UA" dirty="0" smtClean="0">
                <a:solidFill>
                  <a:srgbClr val="002060"/>
                </a:solidFill>
              </a:rPr>
              <a:t> системи, за допомогою яких поза межами клітин відбувається гідроліз целюлози та лігніну (</a:t>
            </a:r>
            <a:r>
              <a:rPr lang="uk-UA" dirty="0" err="1" smtClean="0">
                <a:solidFill>
                  <a:srgbClr val="002060"/>
                </a:solidFill>
              </a:rPr>
              <a:t>целюлази</a:t>
            </a:r>
            <a:r>
              <a:rPr lang="uk-UA" dirty="0" smtClean="0">
                <a:solidFill>
                  <a:srgbClr val="002060"/>
                </a:solidFill>
              </a:rPr>
              <a:t>, пероксидази, оксидази), білків (різноманітні </a:t>
            </a:r>
            <a:r>
              <a:rPr lang="uk-UA" dirty="0" err="1" smtClean="0">
                <a:solidFill>
                  <a:srgbClr val="002060"/>
                </a:solidFill>
              </a:rPr>
              <a:t>пептидази</a:t>
            </a:r>
            <a:r>
              <a:rPr lang="uk-UA" dirty="0" smtClean="0">
                <a:solidFill>
                  <a:srgbClr val="002060"/>
                </a:solidFill>
              </a:rPr>
              <a:t>), жирів (ліпази). Джерелом вуглецю та азоту є різноманітні органічні сполуки.</a:t>
            </a:r>
            <a:r>
              <a:rPr lang="uk-UA" dirty="0" smtClean="0"/>
              <a:t/>
            </a:r>
            <a:br>
              <a:rPr lang="uk-UA" dirty="0" smtClean="0"/>
            </a:br>
            <a:endParaRPr lang="uk-UA" dirty="0" smtClean="0"/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12160" y="1722437"/>
            <a:ext cx="2674640" cy="4525963"/>
          </a:xfrm>
        </p:spPr>
        <p:txBody>
          <a:bodyPr>
            <a:normAutofit fontScale="62500" lnSpcReduction="20000"/>
          </a:bodyPr>
          <a:lstStyle/>
          <a:p>
            <a:endParaRPr lang="ru-RU" dirty="0"/>
          </a:p>
        </p:txBody>
      </p:sp>
      <p:pic>
        <p:nvPicPr>
          <p:cNvPr id="5122" name="Picture 2" descr="C:\Users\Dima\Desktop\SCHWEF~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1268760"/>
            <a:ext cx="4427984" cy="50405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073274"/>
          </a:xfrm>
        </p:spPr>
        <p:txBody>
          <a:bodyPr/>
          <a:lstStyle/>
          <a:p>
            <a:pPr algn="ctr"/>
            <a:r>
              <a:rPr lang="uk-UA" b="1" dirty="0" smtClean="0"/>
              <a:t>Вегетативне тіло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196752"/>
            <a:ext cx="4762872" cy="5472607"/>
          </a:xfrm>
        </p:spPr>
        <p:txBody>
          <a:bodyPr>
            <a:normAutofit fontScale="62500" lnSpcReduction="20000"/>
          </a:bodyPr>
          <a:lstStyle/>
          <a:p>
            <a:r>
              <a:rPr lang="uk-UA" dirty="0" smtClean="0">
                <a:solidFill>
                  <a:srgbClr val="002060"/>
                </a:solidFill>
              </a:rPr>
              <a:t>Представлене </a:t>
            </a:r>
            <a:r>
              <a:rPr lang="uk-UA" dirty="0" err="1" smtClean="0">
                <a:solidFill>
                  <a:srgbClr val="002060"/>
                </a:solidFill>
              </a:rPr>
              <a:t>гаплоїдним</a:t>
            </a:r>
            <a:r>
              <a:rPr lang="uk-UA" dirty="0" smtClean="0">
                <a:solidFill>
                  <a:srgbClr val="002060"/>
                </a:solidFill>
              </a:rPr>
              <a:t> (коротка стадія життєвого циклу) та </a:t>
            </a:r>
            <a:r>
              <a:rPr lang="uk-UA" dirty="0" err="1" smtClean="0">
                <a:solidFill>
                  <a:srgbClr val="002060"/>
                </a:solidFill>
              </a:rPr>
              <a:t>дикаріонтичним</a:t>
            </a:r>
            <a:r>
              <a:rPr lang="uk-UA" dirty="0" smtClean="0">
                <a:solidFill>
                  <a:srgbClr val="002060"/>
                </a:solidFill>
              </a:rPr>
              <a:t> (основна стадія життєвого циклу) міцелієм. Міцелій, що розвивається із спор статевого </a:t>
            </a:r>
            <a:r>
              <a:rPr lang="uk-UA" dirty="0" err="1" smtClean="0">
                <a:solidFill>
                  <a:srgbClr val="002060"/>
                </a:solidFill>
              </a:rPr>
              <a:t>спороношення</a:t>
            </a:r>
            <a:r>
              <a:rPr lang="uk-UA" dirty="0" smtClean="0">
                <a:solidFill>
                  <a:srgbClr val="002060"/>
                </a:solidFill>
              </a:rPr>
              <a:t> — </a:t>
            </a:r>
            <a:r>
              <a:rPr lang="uk-UA" dirty="0" err="1" smtClean="0">
                <a:solidFill>
                  <a:srgbClr val="002060"/>
                </a:solidFill>
              </a:rPr>
              <a:t>базидіоспор</a:t>
            </a:r>
            <a:r>
              <a:rPr lang="uk-UA" dirty="0" smtClean="0">
                <a:solidFill>
                  <a:srgbClr val="002060"/>
                </a:solidFill>
              </a:rPr>
              <a:t> — </a:t>
            </a:r>
            <a:r>
              <a:rPr lang="uk-UA" dirty="0" err="1" smtClean="0">
                <a:solidFill>
                  <a:srgbClr val="002060"/>
                </a:solidFill>
              </a:rPr>
              <a:t>гаплоїдний</a:t>
            </a:r>
            <a:r>
              <a:rPr lang="uk-UA" dirty="0" smtClean="0">
                <a:solidFill>
                  <a:srgbClr val="002060"/>
                </a:solidFill>
              </a:rPr>
              <a:t>, і часто утворений клітинами, що здатний до брунькування, внаслідок чого може мати габітус </a:t>
            </a:r>
            <a:r>
              <a:rPr lang="uk-UA" dirty="0" err="1" smtClean="0">
                <a:solidFill>
                  <a:srgbClr val="002060"/>
                </a:solidFill>
              </a:rPr>
              <a:t>псевдоміцелію</a:t>
            </a:r>
            <a:r>
              <a:rPr lang="uk-UA" dirty="0" smtClean="0">
                <a:solidFill>
                  <a:srgbClr val="002060"/>
                </a:solidFill>
              </a:rPr>
              <a:t>. Переважаючим у циклі розвитку типом вегетативного тіла є </a:t>
            </a:r>
            <a:r>
              <a:rPr lang="uk-UA" dirty="0" err="1" smtClean="0">
                <a:solidFill>
                  <a:srgbClr val="002060"/>
                </a:solidFill>
              </a:rPr>
              <a:t>дикаріонтичний</a:t>
            </a:r>
            <a:r>
              <a:rPr lang="uk-UA" dirty="0" smtClean="0">
                <a:solidFill>
                  <a:srgbClr val="002060"/>
                </a:solidFill>
              </a:rPr>
              <a:t> міцелій, що розвивається після статевого процесу. Такий міцелій, як правило, рясно розгалужений, багатоклітинний та </a:t>
            </a:r>
            <a:r>
              <a:rPr lang="uk-UA" dirty="0" err="1" smtClean="0">
                <a:solidFill>
                  <a:srgbClr val="002060"/>
                </a:solidFill>
              </a:rPr>
              <a:t>септований</a:t>
            </a:r>
            <a:r>
              <a:rPr lang="uk-UA" dirty="0" smtClean="0">
                <a:solidFill>
                  <a:srgbClr val="002060"/>
                </a:solidFill>
              </a:rPr>
              <a:t>.</a:t>
            </a:r>
          </a:p>
          <a:p>
            <a:r>
              <a:rPr lang="uk-UA" dirty="0" smtClean="0">
                <a:solidFill>
                  <a:srgbClr val="002060"/>
                </a:solidFill>
              </a:rPr>
              <a:t>У більшості </a:t>
            </a:r>
            <a:r>
              <a:rPr lang="uk-UA" dirty="0" err="1" smtClean="0">
                <a:solidFill>
                  <a:srgbClr val="002060"/>
                </a:solidFill>
              </a:rPr>
              <a:t>базидіомікотових</a:t>
            </a:r>
            <a:r>
              <a:rPr lang="uk-UA" dirty="0" smtClean="0">
                <a:solidFill>
                  <a:srgbClr val="002060"/>
                </a:solidFill>
              </a:rPr>
              <a:t> </a:t>
            </a:r>
            <a:r>
              <a:rPr lang="uk-UA" dirty="0" err="1" smtClean="0">
                <a:solidFill>
                  <a:srgbClr val="002060"/>
                </a:solidFill>
              </a:rPr>
              <a:t>дикаріонтичний</a:t>
            </a:r>
            <a:r>
              <a:rPr lang="uk-UA" dirty="0" smtClean="0">
                <a:solidFill>
                  <a:srgbClr val="002060"/>
                </a:solidFill>
              </a:rPr>
              <a:t> міцелій має пряжки — особливі дугоподібні клітини, що розташовані біля поперечної перегородки </a:t>
            </a:r>
            <a:r>
              <a:rPr lang="uk-UA" dirty="0" smtClean="0">
                <a:solidFill>
                  <a:srgbClr val="002060"/>
                </a:solidFill>
                <a:hlinkClick r:id="rId2" action="ppaction://hlinkfile" tooltip="Гіфи"/>
              </a:rPr>
              <a:t>гіфи</a:t>
            </a:r>
            <a:r>
              <a:rPr lang="uk-UA" dirty="0" smtClean="0">
                <a:solidFill>
                  <a:srgbClr val="002060"/>
                </a:solidFill>
              </a:rPr>
              <a:t> та з'єднують її дві клітини. Пряжка гомологічна гачку </a:t>
            </a:r>
            <a:r>
              <a:rPr lang="uk-UA" dirty="0" err="1" smtClean="0">
                <a:solidFill>
                  <a:srgbClr val="002060"/>
                </a:solidFill>
              </a:rPr>
              <a:t>аскогенної</a:t>
            </a:r>
            <a:r>
              <a:rPr lang="uk-UA" dirty="0" smtClean="0">
                <a:solidFill>
                  <a:srgbClr val="002060"/>
                </a:solidFill>
              </a:rPr>
              <a:t> гіфи і виконує функцію відновлення </a:t>
            </a:r>
            <a:r>
              <a:rPr lang="uk-UA" dirty="0" err="1" smtClean="0">
                <a:solidFill>
                  <a:srgbClr val="002060"/>
                </a:solidFill>
              </a:rPr>
              <a:t>двоядерності</a:t>
            </a:r>
            <a:r>
              <a:rPr lang="uk-UA" dirty="0" smtClean="0">
                <a:solidFill>
                  <a:srgbClr val="002060"/>
                </a:solidFill>
              </a:rPr>
              <a:t> клітини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14338" name="Picture 2" descr="C:\Users\Dima\Desktop\78958818_101111_1221_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04" y="1196752"/>
            <a:ext cx="3251200" cy="53285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157</TotalTime>
  <Words>423</Words>
  <Application>Microsoft Office PowerPoint</Application>
  <PresentationFormat>Экран (4:3)</PresentationFormat>
  <Paragraphs>29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Яркая</vt:lpstr>
      <vt:lpstr>Вищі гриби  підготувала Осадча Оксана Миколаївна – вчитель біології Бойківщинської ЗОШ І-ІІІ ступенів</vt:lpstr>
      <vt:lpstr>Слайд 2</vt:lpstr>
      <vt:lpstr>Аскоміко́тові гриби́ або су́мчасті гриби́ </vt:lpstr>
      <vt:lpstr>Слайд 4</vt:lpstr>
      <vt:lpstr>Слайд 5</vt:lpstr>
      <vt:lpstr>Базидіомікотові гриби(Basidiomycota)</vt:lpstr>
      <vt:lpstr>Слайд 7</vt:lpstr>
      <vt:lpstr>Біохімічні особливості та живлення</vt:lpstr>
      <vt:lpstr>Вегетативне тіло</vt:lpstr>
      <vt:lpstr>Розмноження</vt:lpstr>
      <vt:lpstr>Статеве розмноження</vt:lpstr>
      <vt:lpstr>Життєвий цикл та розвиток статевих спороношень</vt:lpstr>
      <vt:lpstr>Розвиток базидій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Cписок використаних джерел: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Вищі гриби</dc:title>
  <dc:creator>Dima</dc:creator>
  <cp:lastModifiedBy>Hi-Tech</cp:lastModifiedBy>
  <cp:revision>18</cp:revision>
  <dcterms:created xsi:type="dcterms:W3CDTF">2013-03-01T16:32:34Z</dcterms:created>
  <dcterms:modified xsi:type="dcterms:W3CDTF">2014-03-03T10:45:02Z</dcterms:modified>
</cp:coreProperties>
</file>