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4" r:id="rId1"/>
    <p:sldMasterId id="2147483676" r:id="rId2"/>
    <p:sldMasterId id="2147483688" r:id="rId3"/>
    <p:sldMasterId id="2147483712" r:id="rId4"/>
    <p:sldMasterId id="2147483724" r:id="rId5"/>
    <p:sldMasterId id="2147483748" r:id="rId6"/>
    <p:sldMasterId id="2147483760" r:id="rId7"/>
    <p:sldMasterId id="2147483772" r:id="rId8"/>
  </p:sldMasterIdLst>
  <p:notesMasterIdLst>
    <p:notesMasterId r:id="rId23"/>
  </p:notesMasterIdLst>
  <p:sldIdLst>
    <p:sldId id="256" r:id="rId9"/>
    <p:sldId id="318" r:id="rId10"/>
    <p:sldId id="300" r:id="rId11"/>
    <p:sldId id="310" r:id="rId12"/>
    <p:sldId id="305" r:id="rId13"/>
    <p:sldId id="306" r:id="rId14"/>
    <p:sldId id="303" r:id="rId15"/>
    <p:sldId id="314" r:id="rId16"/>
    <p:sldId id="317" r:id="rId17"/>
    <p:sldId id="316" r:id="rId18"/>
    <p:sldId id="311" r:id="rId19"/>
    <p:sldId id="315" r:id="rId20"/>
    <p:sldId id="313" r:id="rId21"/>
    <p:sldId id="319" r:id="rId22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Lucida Sans Unicode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33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-12423775"/>
            <a:ext cx="0" cy="262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852777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7489488" y="-12423775"/>
            <a:ext cx="34978976" cy="262350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82296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indent="-2159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Font typeface="Arial"/>
              <a:buChar char="•"/>
              <a:defRPr sz="2800"/>
            </a:lvl2pPr>
            <a:lvl3pPr marL="1143000" indent="-16827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2400"/>
            </a:lvl3pPr>
            <a:lvl4pPr marL="1600200" indent="-1778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Arial"/>
              <a:buChar char="•"/>
              <a:defRPr sz="2000"/>
            </a:lvl4pPr>
            <a:lvl5pPr marL="2057400" indent="-1778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2000"/>
            </a:lvl5pPr>
            <a:lvl6pPr marL="25146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4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ctr" rtl="0">
              <a:defRPr sz="14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4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3738-FD1F-4502-8FB5-DCDB3350520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6F8-2A84-4B9D-A6A5-B1DB21C7F2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AC964-FD41-4854-AB5A-F35716FAE765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043D-0A3B-4984-8A9B-BA017FBF9B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3526-D8DD-4767-A5FC-B5AC6F408BC1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BE395-C46A-4A3D-8108-951E0A8BC9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3937-68ED-4968-8CBC-DE4B2C4304E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A2B5-CBE4-4469-94B0-819191B61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5963-EC12-426C-B928-DC587685E94B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3749-B2E7-4FE7-BBC9-0742A31AA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0921-CE26-4270-8F64-18D328ACC763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634A-1DA3-40E4-8609-8E23FCD57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8267-A38D-4DD6-A148-2D6560914069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41298-20F3-4AC5-804E-1E0890748B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7806-A32B-414B-91C4-5184718744FE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F2-F402-472A-B0AE-F0D566BF0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80659-F04F-40C8-B8C5-DF1AA80CED0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4731-669A-48EF-8FA6-64673051C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EE90-B7D1-4256-85F4-23E2E9092BD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1D46-F9D7-4750-802E-7D0300D7A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92B64-F378-4CD8-9B72-B9870761A00A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FE911B-6338-4E63-87EA-78CE66F858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8229600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indent="-2159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Font typeface="Arial"/>
              <a:buChar char="•"/>
              <a:defRPr sz="2800"/>
            </a:lvl2pPr>
            <a:lvl3pPr marL="1143000" indent="-16827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2400"/>
            </a:lvl3pPr>
            <a:lvl4pPr marL="1600200" indent="-1778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Arial"/>
              <a:buChar char="•"/>
              <a:defRPr sz="2000"/>
            </a:lvl4pPr>
            <a:lvl5pPr marL="2057400" indent="-1778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2000"/>
            </a:lvl5pPr>
            <a:lvl6pPr marL="25146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indent="-149225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4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ctr" rtl="0">
              <a:defRPr sz="14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4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784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98EF0-4ABB-4BE7-BC20-2CA397D2AE52}" type="datetimeFigureOut">
              <a:rPr lang="ru-RU" smtClean="0"/>
              <a:pPr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6313A-DD12-4F61-8933-07A54451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64034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Цвілеві гриби</a:t>
            </a:r>
            <a:endParaRPr lang="uk-UA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743200" y="5410200"/>
            <a:ext cx="6257956" cy="14478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088581"/>
            <a:ext cx="7388894" cy="476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-1"/>
            <a:ext cx="6948264" cy="468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4437112"/>
            <a:ext cx="58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u="sng" dirty="0" smtClean="0">
                <a:latin typeface="Times New Roman" pitchFamily="18" charset="0"/>
                <a:cs typeface="Times New Roman" pitchFamily="18" charset="0"/>
              </a:rPr>
              <a:t>Гриб мукор: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1— міцелій мукора і спорангії; 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2, 3, 4 — розвиток спорангія; 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5, 6, 7 — статевий процес і розвиток зиготи; 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8 — дозріла зигота і її проростання.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5857916" cy="714356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Лабораторна робота </a:t>
            </a:r>
            <a:r>
              <a:rPr lang="uk-UA" sz="3200" dirty="0" smtClean="0"/>
              <a:t>№</a:t>
            </a:r>
            <a:r>
              <a:rPr lang="en-US" dirty="0" smtClean="0"/>
              <a:t> </a:t>
            </a:r>
            <a:r>
              <a:rPr lang="en-US" dirty="0" smtClean="0"/>
              <a:t>2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714356"/>
            <a:ext cx="7862150" cy="4000528"/>
          </a:xfrm>
        </p:spPr>
        <p:txBody>
          <a:bodyPr>
            <a:normAutofit/>
          </a:bodyPr>
          <a:lstStyle/>
          <a:p>
            <a:r>
              <a:rPr lang="uk-UA" sz="2400" dirty="0" smtClean="0"/>
              <a:t>Розглядаємо під мікроскопом тимчасовий мікропрепарат білої цвілі.</a:t>
            </a:r>
          </a:p>
          <a:p>
            <a:r>
              <a:rPr lang="uk-UA" sz="2400" dirty="0" smtClean="0"/>
              <a:t>Замалюйте те, що ви побачили в окуляр мікроскопа.</a:t>
            </a:r>
          </a:p>
          <a:p>
            <a:r>
              <a:rPr lang="uk-UA" sz="2400" dirty="0" smtClean="0"/>
              <a:t>Знайдіть на мікропрепараті спори мукора.</a:t>
            </a:r>
          </a:p>
          <a:p>
            <a:r>
              <a:rPr lang="uk-UA" sz="2400" dirty="0" smtClean="0"/>
              <a:t>Зробіть висновок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9213"/>
          <a:stretch>
            <a:fillRect/>
          </a:stretch>
        </p:blipFill>
        <p:spPr bwMode="auto">
          <a:xfrm>
            <a:off x="251520" y="3421478"/>
            <a:ext cx="2508406" cy="343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8875" y="4071918"/>
            <a:ext cx="302512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69698"/>
            <a:ext cx="2928958" cy="278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Банк цікавих фактів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Найотрутнішим  грибом є бліда  поганка.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Гриби можуть виділяти запах. Свіжозоране поле своїм запахом завдячує актиноміцетам. Запах олії, сиру, свіжого сіна визначається діяльністю мікроорганізмів – грибів та бактерій.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Деякі гриби світяться. Наприклад опеньок.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Окрім пеніциліну з грибів було отримано багато інших антибіотиків: стрептоміцин, хлор тетрациклін,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тетрациклін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Існують гриби-хижаки, що з допомогою спеціальних кілець на гіфах захоплюють ґрунтових  червив та перетравлюють їх.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Існують водні гриби, що живуть у прісних та солоних водоймах та спричиняють хвороби риб, амфібій і водоростей.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      На півночі штату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Мічіган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 США) було знайдено гриб, вага грибниці якого може досягати 100т, а площа займає близько 15га. Вік цього велетня – 1,5тис.років.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85818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Домашнє </a:t>
            </a:r>
            <a:r>
              <a:rPr lang="uk-UA" dirty="0" smtClean="0"/>
              <a:t>завдання</a:t>
            </a:r>
            <a:r>
              <a:rPr lang="en-US" dirty="0" smtClean="0"/>
              <a:t> – </a:t>
            </a:r>
            <a:r>
              <a:rPr lang="uk-UA" dirty="0" smtClean="0"/>
              <a:t>міні </a:t>
            </a:r>
            <a:r>
              <a:rPr lang="uk-UA" dirty="0" err="1" smtClean="0"/>
              <a:t>-проект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71538" y="1142984"/>
            <a:ext cx="7862150" cy="5105416"/>
          </a:xfrm>
        </p:spPr>
        <p:txBody>
          <a:bodyPr/>
          <a:lstStyle/>
          <a:p>
            <a:r>
              <a:rPr lang="uk-UA" dirty="0" smtClean="0"/>
              <a:t>        </a:t>
            </a:r>
            <a:r>
              <a:rPr lang="uk-UA" sz="2400" dirty="0" smtClean="0"/>
              <a:t>Назвіть відомі вам цвілеві гриби.</a:t>
            </a:r>
          </a:p>
          <a:p>
            <a:pPr>
              <a:buNone/>
            </a:pPr>
            <a:r>
              <a:rPr lang="uk-UA" sz="2400" dirty="0" smtClean="0">
                <a:solidFill>
                  <a:srgbClr val="00B050"/>
                </a:solidFill>
              </a:rPr>
              <a:t>(  6 балів)  </a:t>
            </a:r>
            <a:r>
              <a:rPr lang="uk-UA" sz="2400" dirty="0" smtClean="0"/>
              <a:t>Яку шкоду приносять людям цвілеві гриби ?</a:t>
            </a:r>
          </a:p>
          <a:p>
            <a:pPr>
              <a:buNone/>
            </a:pPr>
            <a:endParaRPr lang="uk-UA" dirty="0" smtClean="0"/>
          </a:p>
          <a:p>
            <a:r>
              <a:rPr lang="uk-UA" sz="2400" dirty="0" smtClean="0"/>
              <a:t>             Чим вищі гриби відрізняються від нижчих?</a:t>
            </a:r>
          </a:p>
          <a:p>
            <a:r>
              <a:rPr lang="uk-UA" sz="2400" dirty="0" smtClean="0"/>
              <a:t>             Як люди використовують цвілеві гриби?</a:t>
            </a:r>
          </a:p>
          <a:p>
            <a:pPr>
              <a:buNone/>
            </a:pPr>
            <a:r>
              <a:rPr lang="uk-UA" sz="2400" dirty="0" smtClean="0">
                <a:solidFill>
                  <a:srgbClr val="0070C0"/>
                </a:solidFill>
              </a:rPr>
              <a:t>(8 балів)</a:t>
            </a:r>
          </a:p>
          <a:p>
            <a:pPr>
              <a:buNone/>
            </a:pPr>
            <a:r>
              <a:rPr lang="uk-UA" sz="2400" dirty="0" smtClean="0"/>
              <a:t>                     Які умови можна назвати сприятливими для        </a:t>
            </a:r>
          </a:p>
          <a:p>
            <a:pPr>
              <a:buNone/>
            </a:pPr>
            <a:r>
              <a:rPr lang="uk-UA" sz="2400" dirty="0" smtClean="0"/>
              <a:t>                     проростання спор цвілевих грибів? </a:t>
            </a:r>
          </a:p>
          <a:p>
            <a:pPr>
              <a:buNone/>
            </a:pPr>
            <a:r>
              <a:rPr lang="uk-UA" sz="2400" dirty="0" smtClean="0"/>
              <a:t>                     Опишіть процес брунькування у дріжджів?</a:t>
            </a:r>
          </a:p>
          <a:p>
            <a:pPr>
              <a:buNone/>
            </a:pPr>
            <a:r>
              <a:rPr lang="uk-UA" sz="2400" dirty="0" smtClean="0"/>
              <a:t>                     </a:t>
            </a:r>
            <a:r>
              <a:rPr lang="uk-UA" sz="2400" dirty="0" smtClean="0">
                <a:solidFill>
                  <a:srgbClr val="FF0000"/>
                </a:solidFill>
              </a:rPr>
              <a:t>(11 балів)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214818"/>
            <a:ext cx="1455087" cy="163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571744"/>
            <a:ext cx="1143008" cy="109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071546"/>
            <a:ext cx="947367" cy="70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1357298"/>
            <a:ext cx="6400800" cy="5286412"/>
          </a:xfrm>
        </p:spPr>
        <p:txBody>
          <a:bodyPr>
            <a:noAutofit/>
          </a:bodyPr>
          <a:lstStyle/>
          <a:p>
            <a:r>
              <a:rPr lang="ru-RU" sz="1200" i="1" dirty="0" smtClean="0"/>
              <a:t>1. М.М</a:t>
            </a:r>
            <a:r>
              <a:rPr lang="ru-RU" sz="1200" i="1" dirty="0" smtClean="0"/>
              <a:t>. </a:t>
            </a:r>
            <a:r>
              <a:rPr lang="ru-RU" sz="1200" i="1" dirty="0" err="1" smtClean="0"/>
              <a:t>Мусієнко</a:t>
            </a:r>
            <a:r>
              <a:rPr lang="ru-RU" sz="1200" i="1" dirty="0" smtClean="0"/>
              <a:t>, П.С. </a:t>
            </a:r>
            <a:r>
              <a:rPr lang="ru-RU" sz="1200" i="1" dirty="0" err="1" smtClean="0"/>
              <a:t>Славний</a:t>
            </a:r>
            <a:r>
              <a:rPr lang="ru-RU" sz="1200" i="1" dirty="0" smtClean="0"/>
              <a:t>, П.Г. Балан, </a:t>
            </a:r>
            <a:r>
              <a:rPr lang="ru-RU" sz="1200" i="1" dirty="0" err="1" smtClean="0"/>
              <a:t>Біологія</a:t>
            </a:r>
            <a:r>
              <a:rPr lang="ru-RU" sz="1200" i="1" dirty="0" smtClean="0"/>
              <a:t>, 7 </a:t>
            </a:r>
            <a:r>
              <a:rPr lang="ru-RU" sz="1200" i="1" dirty="0" err="1" smtClean="0"/>
              <a:t>клас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i="1" dirty="0" smtClean="0"/>
              <a:t>2. </a:t>
            </a:r>
            <a:r>
              <a:rPr lang="ru-RU" sz="1200" i="1" dirty="0" smtClean="0"/>
              <a:t>Тимонин А.К. Ботаника. Том 4. Систематика высших растений. Книга 2. Учебник для студ. </a:t>
            </a:r>
            <a:r>
              <a:rPr lang="ru-RU" sz="1200" i="1" dirty="0" err="1" smtClean="0"/>
              <a:t>высш</a:t>
            </a:r>
            <a:r>
              <a:rPr lang="ru-RU" sz="1200" i="1" dirty="0" smtClean="0"/>
              <a:t>. учеб. заведений. Издательский центр "Академия". 2009. -- 352 с.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i="1" dirty="0" smtClean="0"/>
              <a:t>3. </a:t>
            </a:r>
            <a:r>
              <a:rPr lang="ru-RU" sz="1200" i="1" dirty="0" smtClean="0"/>
              <a:t>Ботаника.   Андреева И.И., </a:t>
            </a:r>
            <a:r>
              <a:rPr lang="ru-RU" sz="1200" i="1" dirty="0" err="1" smtClean="0"/>
              <a:t>Родман</a:t>
            </a:r>
            <a:r>
              <a:rPr lang="ru-RU" sz="1200" i="1" dirty="0" smtClean="0"/>
              <a:t> Л.С. 2 - е изд., </a:t>
            </a:r>
            <a:r>
              <a:rPr lang="ru-RU" sz="1200" i="1" dirty="0" err="1" smtClean="0"/>
              <a:t>перераб</a:t>
            </a:r>
            <a:r>
              <a:rPr lang="ru-RU" sz="1200" i="1" dirty="0" smtClean="0"/>
              <a:t>. и доп. - М.: </a:t>
            </a:r>
            <a:r>
              <a:rPr lang="ru-RU" sz="1200" i="1" dirty="0" err="1" smtClean="0"/>
              <a:t>КолосС</a:t>
            </a:r>
            <a:r>
              <a:rPr lang="ru-RU" sz="1200" i="1" dirty="0" smtClean="0"/>
              <a:t>, 2002. - 488 с.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i="1" dirty="0" smtClean="0"/>
              <a:t>4. </a:t>
            </a:r>
            <a:r>
              <a:rPr lang="ru-RU" sz="1200" i="1" dirty="0" smtClean="0"/>
              <a:t>Биология. Современная иллюстрированная энциклопедия под. ред. </a:t>
            </a:r>
            <a:r>
              <a:rPr lang="ru-RU" sz="1200" i="1" dirty="0" err="1" smtClean="0"/>
              <a:t>Горкин</a:t>
            </a:r>
            <a:r>
              <a:rPr lang="ru-RU" sz="1200" i="1" dirty="0" smtClean="0"/>
              <a:t> А. П. - М.: </a:t>
            </a:r>
            <a:r>
              <a:rPr lang="ru-RU" sz="1200" i="1" dirty="0" err="1" smtClean="0"/>
              <a:t>Росмэн-Пресс</a:t>
            </a:r>
            <a:r>
              <a:rPr lang="ru-RU" sz="1200" i="1" dirty="0" smtClean="0"/>
              <a:t>, 2006. - 560 с. (Серия: Современная иллюстрированная энциклопедия.)</a:t>
            </a:r>
            <a:endParaRPr lang="ru-RU" sz="1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428604"/>
            <a:ext cx="6400800" cy="714380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Список використаних джерел :</a:t>
            </a:r>
            <a:endParaRPr lang="ru-RU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buClr>
                <a:schemeClr val="dk2"/>
              </a:buClr>
              <a:buSzPct val="25000"/>
            </a:pPr>
            <a:r>
              <a:rPr lang="en-US" b="1" i="1" dirty="0" err="1" smtClean="0">
                <a:solidFill>
                  <a:schemeClr val="dk1"/>
                </a:solidFill>
              </a:rPr>
              <a:t>Цвілеві</a:t>
            </a:r>
            <a:r>
              <a:rPr lang="en-US" b="1" i="1" dirty="0" smtClean="0">
                <a:solidFill>
                  <a:schemeClr val="dk1"/>
                </a:solidFill>
              </a:rPr>
              <a:t> </a:t>
            </a:r>
            <a:r>
              <a:rPr lang="en-US" b="1" i="1" dirty="0" err="1" smtClean="0">
                <a:solidFill>
                  <a:schemeClr val="dk1"/>
                </a:solidFill>
              </a:rPr>
              <a:t>гриби</a:t>
            </a:r>
            <a:endParaRPr lang="en-US" sz="4400" b="1" i="0" u="none" strike="noStrike" cap="none" baseline="0" dirty="0">
              <a:solidFill>
                <a:schemeClr val="dk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692696"/>
            <a:ext cx="8229600" cy="540330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3200" b="1" i="1" u="none" strike="noStrike" cap="none" baseline="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             </a:t>
            </a:r>
            <a:endParaRPr lang="en-US" sz="3600" b="1" i="1" u="none" strike="noStrike" cap="none" baseline="0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endParaRPr dirty="0"/>
          </a:p>
          <a:p>
            <a:endParaRPr dirty="0"/>
          </a:p>
        </p:txBody>
      </p:sp>
      <p:sp>
        <p:nvSpPr>
          <p:cNvPr id="106" name="Shape 106"/>
          <p:cNvSpPr/>
          <p:nvPr/>
        </p:nvSpPr>
        <p:spPr>
          <a:xfrm>
            <a:off x="611561" y="2204864"/>
            <a:ext cx="2390402" cy="19289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sp>
      <p:sp>
        <p:nvSpPr>
          <p:cNvPr id="107" name="Shape 107"/>
          <p:cNvSpPr/>
          <p:nvPr/>
        </p:nvSpPr>
        <p:spPr>
          <a:xfrm>
            <a:off x="5148262" y="2276872"/>
            <a:ext cx="3024138" cy="20077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sp>
      <p:sp>
        <p:nvSpPr>
          <p:cNvPr id="108" name="Shape 108"/>
          <p:cNvSpPr/>
          <p:nvPr/>
        </p:nvSpPr>
        <p:spPr>
          <a:xfrm>
            <a:off x="395536" y="4538662"/>
            <a:ext cx="2088900" cy="198668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</p:sp>
      <p:sp>
        <p:nvSpPr>
          <p:cNvPr id="109" name="Shape 109"/>
          <p:cNvSpPr/>
          <p:nvPr/>
        </p:nvSpPr>
        <p:spPr>
          <a:xfrm>
            <a:off x="4284662" y="4724400"/>
            <a:ext cx="2303562" cy="19449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</p:sp>
      <p:sp>
        <p:nvSpPr>
          <p:cNvPr id="110" name="Shape 110"/>
          <p:cNvSpPr/>
          <p:nvPr/>
        </p:nvSpPr>
        <p:spPr>
          <a:xfrm>
            <a:off x="3276600" y="2636836"/>
            <a:ext cx="1727199" cy="720724"/>
          </a:xfrm>
          <a:prstGeom prst="wedgeRoundRectCallout">
            <a:avLst>
              <a:gd name="adj1" fmla="val 3415"/>
              <a:gd name="adj2" fmla="val 28356"/>
              <a:gd name="adj3" fmla="val 0"/>
            </a:avLst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lang="en-US" sz="2000" b="1" i="0" u="none" strike="noStrike" cap="none" baseline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аспергіл</a:t>
            </a:r>
          </a:p>
        </p:txBody>
      </p:sp>
      <p:sp>
        <p:nvSpPr>
          <p:cNvPr id="111" name="Shape 111"/>
          <p:cNvSpPr/>
          <p:nvPr/>
        </p:nvSpPr>
        <p:spPr>
          <a:xfrm>
            <a:off x="6372225" y="5013325"/>
            <a:ext cx="1704974" cy="754062"/>
          </a:xfrm>
          <a:prstGeom prst="wedgeEllipseCallout">
            <a:avLst>
              <a:gd name="adj1" fmla="val 1327"/>
              <a:gd name="adj2" fmla="val 28376"/>
            </a:avLst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lang="en-US" sz="1800" b="1" i="0" u="none" strike="noStrike" cap="none" baseline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пеніцил</a:t>
            </a:r>
          </a:p>
        </p:txBody>
      </p:sp>
      <p:sp>
        <p:nvSpPr>
          <p:cNvPr id="112" name="Shape 112"/>
          <p:cNvSpPr/>
          <p:nvPr/>
        </p:nvSpPr>
        <p:spPr>
          <a:xfrm>
            <a:off x="2411410" y="4868862"/>
            <a:ext cx="1584525" cy="864394"/>
          </a:xfrm>
          <a:prstGeom prst="wedgeEllipseCallout">
            <a:avLst>
              <a:gd name="adj1" fmla="val 3201"/>
              <a:gd name="adj2" fmla="val 33019"/>
            </a:avLst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lang="en-US" sz="1800" b="1" i="0" u="none" strike="noStrike" cap="none" baseline="0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мукор</a:t>
            </a:r>
            <a:endParaRPr lang="en-US" sz="1800" b="1" i="0" u="none" strike="noStrike" cap="none" baseline="0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1428728" y="3643314"/>
            <a:ext cx="692948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r>
              <a:rPr lang="uk-UA" dirty="0" smtClean="0">
                <a:solidFill>
                  <a:schemeClr val="tx1"/>
                </a:solidFill>
              </a:rPr>
              <a:t>Представники цвілевих грибів: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 пеніцил; </a:t>
            </a:r>
            <a:r>
              <a:rPr lang="ru-RU" i="1" dirty="0">
                <a:solidFill>
                  <a:schemeClr val="tx1"/>
                </a:solidFill>
              </a:rPr>
              <a:t>б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r>
              <a:rPr lang="uk-UA" dirty="0" smtClean="0">
                <a:solidFill>
                  <a:schemeClr val="tx1"/>
                </a:solidFill>
              </a:rPr>
              <a:t>аспергіл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  <a:r>
              <a:rPr lang="uk-UA" dirty="0" smtClean="0">
                <a:solidFill>
                  <a:schemeClr val="tx1"/>
                </a:solidFill>
              </a:rPr>
              <a:t>в – мукор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Які із цих грибів відносяться до вищих, а які до нижчих? 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3306" y="142852"/>
            <a:ext cx="2964135" cy="2077665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0" y="0"/>
            <a:ext cx="2182382" cy="3086511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1085" y="0"/>
            <a:ext cx="2032915" cy="2919905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1857356" y="321468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а</a:t>
            </a:r>
            <a:endParaRPr lang="ru-RU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072066" y="235743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б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001024" y="300037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в</a:t>
            </a:r>
            <a:endParaRPr lang="ru-RU" i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721596" y="2839244"/>
            <a:ext cx="213285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538" y="1000108"/>
            <a:ext cx="4500594" cy="28983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0"/>
            <a:ext cx="5588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Будова цвілевих грибів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1628800"/>
            <a:ext cx="1547664" cy="147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874" y="0"/>
            <a:ext cx="1604126" cy="152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3356992"/>
            <a:ext cx="1547664" cy="147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571604" y="4286256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розгалужений міцелій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V="1">
            <a:off x="1250133" y="3821909"/>
            <a:ext cx="71438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V="1">
            <a:off x="1428728" y="3357562"/>
            <a:ext cx="114300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2357422" y="3786190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2714612" y="3714752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3821901" y="3607595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 rot="5400000">
            <a:off x="5653830" y="1489914"/>
            <a:ext cx="1491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плодові тіла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>
            <a:off x="5286380" y="157161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1928794" y="1071546"/>
            <a:ext cx="421484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3428992" y="1928802"/>
            <a:ext cx="264320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36309"/>
            <a:ext cx="5364088" cy="202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2852261"/>
            <a:ext cx="2000527" cy="400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9" name="Text Box 13"/>
          <p:cNvSpPr txBox="1">
            <a:spLocks noChangeArrowheads="1"/>
          </p:cNvSpPr>
          <p:nvPr/>
        </p:nvSpPr>
        <p:spPr bwMode="auto">
          <a:xfrm flipV="1">
            <a:off x="684213" y="4792663"/>
            <a:ext cx="7848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pPr algn="l" defTabSz="91440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6276" name="Text Box 20"/>
          <p:cNvSpPr txBox="1">
            <a:spLocks noChangeArrowheads="1"/>
          </p:cNvSpPr>
          <p:nvPr/>
        </p:nvSpPr>
        <p:spPr bwMode="auto">
          <a:xfrm>
            <a:off x="6392302" y="285728"/>
            <a:ext cx="2751698" cy="47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r>
              <a:rPr lang="uk-UA" sz="2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Цвілеві гриби живуть великими угрупуваннями – КОЛОНІЯМИ</a:t>
            </a:r>
          </a:p>
          <a:p>
            <a:pPr algn="l"/>
            <a:endParaRPr lang="uk-UA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l"/>
            <a:endParaRPr lang="uk-UA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l"/>
            <a:endParaRPr lang="uk-UA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l"/>
            <a:endParaRPr lang="uk-UA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l"/>
            <a:endParaRPr lang="uk-UA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/>
            <a:r>
              <a:rPr lang="uk-UA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колонії аспергилів (зверху) і пеніцилів (знизу)</a:t>
            </a:r>
            <a:endParaRPr lang="uk-UA" sz="2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14290"/>
            <a:ext cx="6303950" cy="616703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563509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827088" y="37893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pPr algn="l" defTabSz="914400" eaLnBrk="1" hangingPunct="1">
              <a:buClrTx/>
              <a:buSzTx/>
              <a:buFontTx/>
              <a:buNone/>
            </a:pPr>
            <a:r>
              <a:rPr lang="ru-RU"/>
              <a:t>1</a:t>
            </a: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1571604" y="5429264"/>
            <a:ext cx="735811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pPr algn="l" defTabSz="91440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sz="2400" dirty="0" smtClean="0">
                <a:solidFill>
                  <a:srgbClr val="7030A0"/>
                </a:solidFill>
                <a:latin typeface="Tahoma" pitchFamily="34" charset="0"/>
              </a:rPr>
              <a:t>Цвілеві гриби використовують для виготовлення найдорожчих сортів сирів</a:t>
            </a:r>
            <a:endParaRPr lang="ru-RU" sz="2400" dirty="0">
              <a:solidFill>
                <a:srgbClr val="7030A0"/>
              </a:solidFill>
              <a:latin typeface="Tahoma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243"/>
          <a:stretch/>
        </p:blipFill>
        <p:spPr>
          <a:xfrm>
            <a:off x="4355976" y="2420888"/>
            <a:ext cx="4419600" cy="251116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20" r="-227"/>
          <a:stretch/>
        </p:blipFill>
        <p:spPr>
          <a:xfrm>
            <a:off x="785786" y="2928934"/>
            <a:ext cx="3210632" cy="2292549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471" y="0"/>
            <a:ext cx="3468767" cy="269617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0"/>
            <a:ext cx="3347864" cy="2295525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8513052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250825" y="5157788"/>
            <a:ext cx="864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pPr algn="l" defTabSz="91440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357158" y="4180344"/>
            <a:ext cx="428628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1pPr>
            <a:lvl2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2pPr>
            <a:lvl3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3pPr>
            <a:lvl4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4pPr>
            <a:lvl5pPr algn="ctr" eaLnBrk="0" hangingPunct="0"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cs typeface="Lucida Sans Unicode" pitchFamily="34" charset="0"/>
              </a:defRPr>
            </a:lvl9pPr>
          </a:lstStyle>
          <a:p>
            <a:pPr defTabSz="91440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sz="2400" dirty="0" smtClean="0">
                <a:solidFill>
                  <a:srgbClr val="7030A0"/>
                </a:solidFill>
                <a:latin typeface="Tahoma" pitchFamily="34" charset="0"/>
              </a:rPr>
              <a:t>Завдяки своїм мікроскопічним спорам, цвілеві гриби легко розповсюджуються у навколишньому середовищі і частенько псують продукти харчування</a:t>
            </a:r>
            <a:endParaRPr lang="ru-RU" sz="2400" dirty="0">
              <a:solidFill>
                <a:srgbClr val="7030A0"/>
              </a:solidFill>
              <a:latin typeface="Tahom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188640"/>
            <a:ext cx="3049018" cy="2459712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2924944"/>
            <a:ext cx="4182930" cy="359242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99"/>
          <a:stretch/>
        </p:blipFill>
        <p:spPr>
          <a:xfrm rot="10800000">
            <a:off x="1738115" y="142851"/>
            <a:ext cx="3917325" cy="184598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916832"/>
            <a:ext cx="3444827" cy="223224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208912" cy="3242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Усім добре відомий одноклітинний гриб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мукор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або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біла цвіль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який поселяється на овочах, хлібі та кінському гної. Мукор належить до нижчих грибів. Це одноклітинний гриб. Його тіло складається з однієї розгалуженої клітини з великою кількістю ядер. Спочатку грибниця мукора схожа на пухнастий наліт, який через деякий час стає чорним, оскільки з'являються високі ніжки з кулястими спорангіями. У них дозріває велика кількість спор. Після дозрівання спори розсіюються, розносяться повітрям, осідають разом із пилом на різні предмети. Потрапивши у сприятливі умови, спори проростають і утворюють нові грибниці.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56992"/>
            <a:ext cx="672865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Мукоральні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гриби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порядок грибів, що належать до класу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зигоміцетів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ü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Грибниця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добре розвинена, переважно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неклітинної будови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ü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Органи нестатевого розмноження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спорангії з 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спорангіоспорами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pPr>
              <a:buFont typeface="Wingdings" pitchFamily="2" charset="2"/>
              <a:buChar char="ü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Статевий процес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зигогамія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(зливається вміст двох однакових нерухливих багатоядерних клітин). </a:t>
            </a:r>
          </a:p>
          <a:p>
            <a:pPr>
              <a:buFont typeface="Wingdings" pitchFamily="2" charset="2"/>
              <a:buChar char="ü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Відомо близько 350 видів (44 роди), що об'єднані в 8 родин. </a:t>
            </a:r>
          </a:p>
          <a:p>
            <a:pPr>
              <a:buFont typeface="Wingdings" pitchFamily="2" charset="2"/>
              <a:buChar char="ü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Мукоральні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гриби дуже поширені у природі, зокрема в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грунті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беруть активну участь в розкладанні й мінералізації органічних решток. Розвиваються як сапрофіти на харчових продуктах, кормах для худоби, овочах та фруктах при зберіганні їх, спричинюючи їхнє псування. </a:t>
            </a:r>
          </a:p>
          <a:p>
            <a:pPr>
              <a:buFont typeface="Wingdings" pitchFamily="2" charset="2"/>
              <a:buChar char="ü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Відомі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мукоральні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гриби—збудники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мікозів людини і тварин, хвороб вищих рослин.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7072"/>
            <a:ext cx="2700709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4725" y="4221089"/>
            <a:ext cx="3169275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77891"/>
            <a:ext cx="3564119" cy="278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Цвілеві гриби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594</Words>
  <Application>Microsoft Office PowerPoint</Application>
  <PresentationFormat>Экран (4:3)</PresentationFormat>
  <Paragraphs>76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Цвілеві гриби</vt:lpstr>
      <vt:lpstr>Начальная</vt:lpstr>
      <vt:lpstr>1_Начальная</vt:lpstr>
      <vt:lpstr>Официальная</vt:lpstr>
      <vt:lpstr>Справедливость</vt:lpstr>
      <vt:lpstr>Трек</vt:lpstr>
      <vt:lpstr>Тема Office</vt:lpstr>
      <vt:lpstr>1_Тема Office</vt:lpstr>
      <vt:lpstr>Цвілеві гриби</vt:lpstr>
      <vt:lpstr>Цвілеві гриби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Лабораторна робота № 2 </vt:lpstr>
      <vt:lpstr>Слайд 12</vt:lpstr>
      <vt:lpstr>Домашнє завдання – міні -проект </vt:lpstr>
      <vt:lpstr>1. М.М. Мусієнко, П.С. Славний, П.Г. Балан, Біологія, 7 клас 2. Тимонин А.К. Ботаника. Том 4. Систематика высших растений. Книга 2. Учебник для студ. высш. учеб. заведений. Издательский центр "Академия". 2009. -- 352 с. 3. Ботаника.   Андреева И.И., Родман Л.С. 2 - е изд., перераб. и доп. - М.: КолосС, 2002. - 488 с. 4. Биология. Современная иллюстрированная энциклопедия под. ред. Горкин А. П. - М.: Росмэн-Пресс, 2006. - 560 с. (Серия: Современная иллюстрированная энциклопедия.)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Цвілеві гриби</dc:title>
  <dc:creator>Инна</dc:creator>
  <cp:lastModifiedBy>Hi-Tech</cp:lastModifiedBy>
  <cp:revision>15</cp:revision>
  <cp:lastPrinted>1601-01-01T00:00:00Z</cp:lastPrinted>
  <dcterms:created xsi:type="dcterms:W3CDTF">2013-03-01T20:17:13Z</dcterms:created>
  <dcterms:modified xsi:type="dcterms:W3CDTF">2014-03-02T15:20:39Z</dcterms:modified>
</cp:coreProperties>
</file>