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9"/>
  </p:notesMasterIdLst>
  <p:sldIdLst>
    <p:sldId id="299" r:id="rId2"/>
    <p:sldId id="256" r:id="rId3"/>
    <p:sldId id="257" r:id="rId4"/>
    <p:sldId id="284" r:id="rId5"/>
    <p:sldId id="258" r:id="rId6"/>
    <p:sldId id="296" r:id="rId7"/>
    <p:sldId id="312" r:id="rId8"/>
    <p:sldId id="313" r:id="rId9"/>
    <p:sldId id="300" r:id="rId10"/>
    <p:sldId id="259" r:id="rId11"/>
    <p:sldId id="260" r:id="rId12"/>
    <p:sldId id="301" r:id="rId13"/>
    <p:sldId id="261" r:id="rId14"/>
    <p:sldId id="302" r:id="rId15"/>
    <p:sldId id="304" r:id="rId16"/>
    <p:sldId id="305" r:id="rId17"/>
    <p:sldId id="307" r:id="rId18"/>
    <p:sldId id="314" r:id="rId19"/>
    <p:sldId id="263" r:id="rId20"/>
    <p:sldId id="264" r:id="rId21"/>
    <p:sldId id="265" r:id="rId22"/>
    <p:sldId id="308" r:id="rId23"/>
    <p:sldId id="309" r:id="rId24"/>
    <p:sldId id="310" r:id="rId25"/>
    <p:sldId id="280" r:id="rId26"/>
    <p:sldId id="282" r:id="rId27"/>
    <p:sldId id="311" r:id="rId2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4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532410-F6A3-4F7A-B3E5-AE18A352CCA9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BBC9D-A476-4823-8D74-BAABFE3DE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7EE83E-3207-45CB-A438-B37F1D533A5E}" type="datetimeFigureOut">
              <a:rPr lang="uk-UA" smtClean="0"/>
              <a:pPr/>
              <a:t>09.02.2014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5575D7-93C8-47DD-BC96-D0B7A4FEB6A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7EE83E-3207-45CB-A438-B37F1D533A5E}" type="datetimeFigureOut">
              <a:rPr lang="uk-UA" smtClean="0"/>
              <a:pPr/>
              <a:t>09.02.2014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5575D7-93C8-47DD-BC96-D0B7A4FEB6A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7EE83E-3207-45CB-A438-B37F1D533A5E}" type="datetimeFigureOut">
              <a:rPr lang="uk-UA" smtClean="0"/>
              <a:pPr/>
              <a:t>09.02.2014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5575D7-93C8-47DD-BC96-D0B7A4FEB6A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7EE83E-3207-45CB-A438-B37F1D533A5E}" type="datetimeFigureOut">
              <a:rPr lang="uk-UA" smtClean="0"/>
              <a:pPr/>
              <a:t>09.02.2014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5575D7-93C8-47DD-BC96-D0B7A4FEB6A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7EE83E-3207-45CB-A438-B37F1D533A5E}" type="datetimeFigureOut">
              <a:rPr lang="uk-UA" smtClean="0"/>
              <a:pPr/>
              <a:t>09.02.2014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5575D7-93C8-47DD-BC96-D0B7A4FEB6A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7EE83E-3207-45CB-A438-B37F1D533A5E}" type="datetimeFigureOut">
              <a:rPr lang="uk-UA" smtClean="0"/>
              <a:pPr/>
              <a:t>09.02.2014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5575D7-93C8-47DD-BC96-D0B7A4FEB6A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7EE83E-3207-45CB-A438-B37F1D533A5E}" type="datetimeFigureOut">
              <a:rPr lang="uk-UA" smtClean="0"/>
              <a:pPr/>
              <a:t>09.02.2014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5575D7-93C8-47DD-BC96-D0B7A4FEB6A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7EE83E-3207-45CB-A438-B37F1D533A5E}" type="datetimeFigureOut">
              <a:rPr lang="uk-UA" smtClean="0"/>
              <a:pPr/>
              <a:t>09.02.2014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5575D7-93C8-47DD-BC96-D0B7A4FEB6A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7EE83E-3207-45CB-A438-B37F1D533A5E}" type="datetimeFigureOut">
              <a:rPr lang="uk-UA" smtClean="0"/>
              <a:pPr/>
              <a:t>09.02.2014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5575D7-93C8-47DD-BC96-D0B7A4FEB6A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7EE83E-3207-45CB-A438-B37F1D533A5E}" type="datetimeFigureOut">
              <a:rPr lang="uk-UA" smtClean="0"/>
              <a:pPr/>
              <a:t>09.02.2014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5575D7-93C8-47DD-BC96-D0B7A4FEB6A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7EE83E-3207-45CB-A438-B37F1D533A5E}" type="datetimeFigureOut">
              <a:rPr lang="uk-UA" smtClean="0"/>
              <a:pPr/>
              <a:t>09.02.2014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5575D7-93C8-47DD-BC96-D0B7A4FEB6A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97EE83E-3207-45CB-A438-B37F1D533A5E}" type="datetimeFigureOut">
              <a:rPr lang="uk-UA" smtClean="0"/>
              <a:pPr/>
              <a:t>09.02.2014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15575D7-93C8-47DD-BC96-D0B7A4FEB6A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4480" y="1720840"/>
            <a:ext cx="62151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 – батько генетики</a:t>
            </a:r>
            <a:b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Семиволос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Інна Вікторівна</a:t>
            </a:r>
            <a:b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біології</a:t>
            </a:r>
            <a:b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Городищенської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ЗОШ І-ІІІ ст. №2</a:t>
            </a:r>
            <a:b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Городищенської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районної ради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85794"/>
            <a:ext cx="6186502" cy="5340369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1847 Мендель був посвячений у сан священика. Одночасно з 1845 він протягом 4 років навчався в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Брюннській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теологічній школі.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Августинській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монастир св. Фоми був центром наукового і культурного життя Моравії. Крім багатої бібліотеки він мав колекцію мінералів, досвідчений садок і гербарій. Монастир патронував шкільну освіту в краї.</a:t>
            </a:r>
            <a:endParaRPr lang="uk-UA" sz="18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5715016"/>
            <a:ext cx="50720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Августинський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монастир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Святого Томаса у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Брні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://im4-tub-ua.yandex.net/i?id=38757413-20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429000"/>
            <a:ext cx="3262322" cy="22860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03126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329634"/>
          </a:xfrm>
        </p:spPr>
        <p:txBody>
          <a:bodyPr>
            <a:noAutofit/>
          </a:bodyPr>
          <a:lstStyle/>
          <a:p>
            <a:pPr algn="ctr"/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Монах - викладач</a:t>
            </a:r>
            <a:endParaRPr lang="uk-UA" sz="2400" dirty="0"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00" y="1357299"/>
            <a:ext cx="5786478" cy="364333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Будучи ченцем ,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 із задоволенням вів заняття з фізики та математики в школі прилеглого містечка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Цнайм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проте не пройшов державного іспиту на атестацію вчителя. Бачачи його пристрасть до знань і високі інтелектуальні здібності, настоятель монастиря послав його для продовження навчання до Віденського університету. </a:t>
            </a:r>
            <a:endParaRPr lang="uk-UA" sz="18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8610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571480"/>
            <a:ext cx="5357850" cy="2951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Мендель як вільний слухач провчився чотири семестри в період 1851-1853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відвідуючи семінари і курси з математики та природничих наук. Повернувшись до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Брюнн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Мендель продовжив учительство (викладав фізику і природознавство в реальному училищі ) проте друга спроба пройти атестацію вчителі знову виявилася невдалою. </a:t>
            </a:r>
            <a:endParaRPr lang="uk-UA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m0-tub-ua.yandex.net/i?id=118119464-53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500438"/>
            <a:ext cx="3367096" cy="221457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00694" y="5786455"/>
            <a:ext cx="26432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Віденський університет </a:t>
            </a:r>
            <a:endParaRPr lang="uk-UA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42918"/>
            <a:ext cx="7024744" cy="42862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Досліди над гібридами гороху</a:t>
            </a:r>
            <a:endParaRPr lang="uk-UA" sz="2400" dirty="0"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357298"/>
            <a:ext cx="5072099" cy="3429025"/>
          </a:xfr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1856 р. (по 1863)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 почав проводити в монастирському садку (шириною в 7 і довжиною в 35 метрів) добре продумані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обширні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досліди зі схрещування рослин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(насамперед серед ретельно відібраних сортів гороху) та з'ясуванню закономірностей успадкування ознак у потомство гібридів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im6-tub-ua.yandex.net/i?id=218447582-40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643050"/>
            <a:ext cx="3000396" cy="28575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643570" y="4500570"/>
            <a:ext cx="27860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Монастирський садок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0173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785794"/>
            <a:ext cx="4643470" cy="3903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Учений висівав горох протягом восьми років, маніпулюючи двома десятками різновидів цієї рослини, різних за забарвленням квіток і по виду насіння. Він виконав десять тисяч дослідів. Своєю старанністю і терпінням він приводив у чимале здивування допомагали йому в потрібних випадках партнерів -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Вінкельмейера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Ліленталя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також садівника.</a:t>
            </a:r>
            <a:endParaRPr lang="uk-UA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4" descr="http://beautifulcoolwallpapers.files.wordpress.com/2011/07/pea_hybridizatio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785794"/>
            <a:ext cx="3643338" cy="457203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429256" y="5460326"/>
            <a:ext cx="32147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Ознаки гороху посівного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571480"/>
            <a:ext cx="557216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Неквапливо текло життя в монастирі. Неквапливий був і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Мендель. Наполегливий, спостережливий і вельми терплячий. Вивчаючи форму насіння у рослин, отриманих в результаті схрещувань, він заради з'ясування закономірностей передачі лише однієї ознаки ( « гладкі - зморшкуваті » ) піддав аналізу 7324 горошини. Кожне насіння він розглядав у лупу, порівнюючи їх форму і роблячи записи. </a:t>
            </a:r>
          </a:p>
          <a:p>
            <a:pPr>
              <a:lnSpc>
                <a:spcPct val="150000"/>
              </a:lnSpc>
            </a:pPr>
            <a:endParaRPr lang="uk-UA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4" name="Picture 4" descr="http://pda.coolreferat.com/ref-2_318314804-21097.coolp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786190"/>
            <a:ext cx="3571900" cy="207170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857752" y="5929330"/>
            <a:ext cx="3429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Схрещувані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форми гороху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571480"/>
            <a:ext cx="55007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дослідів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Менделя почався інший відлік часу, головною відмінною рисою якого став знову ж введений Менделем гібридологічний  аналіз спадковості окремих ознак батьків у потомстві. Тільки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буквено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“помічені”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дослідником альтернативні ознаки відкрили йому щось сенсаційне: певні типи схрещування в різному потомстві дають співвідношення 3:1 , 1:1 , або 1:02:01 .</a:t>
            </a:r>
          </a:p>
        </p:txBody>
      </p:sp>
      <p:pic>
        <p:nvPicPr>
          <p:cNvPr id="4" name="Picture 2" descr="http://900igr.net/datai/biologija/Zakon-Mendelja-po-biologii/0010-012-Zakony-Mendel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642918"/>
            <a:ext cx="2928958" cy="392909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5715008" y="4572008"/>
            <a:ext cx="3071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Записи досліджень Менделя 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642918"/>
            <a:ext cx="52864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1863 він закінчив експерименти і в 1865 на двох засіданнях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Брюннского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товариства дослідників природи доповів результати своєї роботи. У 1866 в працях суспільства вийшла його стаття « Досліди над рослинними гібридами», яка заклала основи генетики як самостійної науки. Це рідкісний в історії знань випадок, коли одна стаття знаменує собою народження нової наукової дисципліни . </a:t>
            </a:r>
            <a:endParaRPr lang="uk-UA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m4-tub-ua.yandex.net/i?id=277993835-67-72&amp;n=21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000760" y="785794"/>
            <a:ext cx="2571768" cy="307183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500826" y="3929066"/>
            <a:ext cx="2143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Стаття Менделя 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530352"/>
            <a:ext cx="7000924" cy="418795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uk-UA" sz="3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Узагальнено результати роботи вченого виглядають так :</a:t>
            </a:r>
          </a:p>
          <a:p>
            <a:pPr algn="just">
              <a:lnSpc>
                <a:spcPct val="170000"/>
              </a:lnSpc>
              <a:buNone/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Всі гібридні рослини першого покоління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однакові.</a:t>
            </a:r>
            <a:endParaRPr lang="uk-UA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70000"/>
              </a:lnSpc>
              <a:buNone/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Серед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гібридів другого покоління з'являються рослини як з</a:t>
            </a:r>
          </a:p>
          <a:p>
            <a:pPr algn="just">
              <a:lnSpc>
                <a:spcPct val="170000"/>
              </a:lnSpc>
              <a:buNone/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домінантними , так і з рецесивними ознаками в співвідношенні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3:01.</a:t>
            </a:r>
            <a:endParaRPr lang="uk-UA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70000"/>
              </a:lnSpc>
              <a:buNone/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Необхідно розрізняти ознаки і їх спадкові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задатки. </a:t>
            </a:r>
            <a:endParaRPr lang="uk-UA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70000"/>
              </a:lnSpc>
              <a:buNone/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Об'єднання чоловічих і жіночих гамет випадково у відношенні</a:t>
            </a:r>
          </a:p>
          <a:p>
            <a:pPr algn="just">
              <a:lnSpc>
                <a:spcPct val="170000"/>
              </a:lnSpc>
              <a:buNone/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того, задатки яких ознак несуть ці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гамети.</a:t>
            </a:r>
            <a:endParaRPr lang="uk-UA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70000"/>
              </a:lnSpc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714356"/>
            <a:ext cx="4429156" cy="5340369"/>
          </a:xfr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Зовсім інші наслідки випливали з семирічної роботи Менделя, по праву складової фундаменту генетики . По-перше, він створив наукові принципи опису і дослідження гібридів і їх потомства. Мендель розробив і застосував алгебраїчну систему символів і позначень ознак.  </a:t>
            </a:r>
            <a:endParaRPr lang="uk-UA" sz="18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 descr="http://kl.selyam.net/tw_files2/urls_85/415/d-41491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642918"/>
            <a:ext cx="4071966" cy="521497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429256" y="5857892"/>
            <a:ext cx="350046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Генетична символіка</a:t>
            </a:r>
            <a:endParaRPr lang="uk-UA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4904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04664"/>
            <a:ext cx="3429024" cy="1470025"/>
          </a:xfrm>
        </p:spPr>
        <p:txBody>
          <a:bodyPr>
            <a:normAutofit/>
          </a:bodyPr>
          <a:lstStyle/>
          <a:p>
            <a:r>
              <a:rPr lang="uk-UA" sz="24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</a:t>
            </a:r>
            <a:endParaRPr lang="uk-UA" sz="24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1928802"/>
            <a:ext cx="3786214" cy="1071570"/>
          </a:xfrm>
        </p:spPr>
        <p:txBody>
          <a:bodyPr>
            <a:normAutofit/>
          </a:bodyPr>
          <a:lstStyle/>
          <a:p>
            <a:pPr algn="ctr"/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22 липня 1822 - 6 січня 1884</a:t>
            </a:r>
            <a:endParaRPr lang="uk-UA" sz="18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28" y="785794"/>
            <a:ext cx="3718420" cy="4829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923767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714356"/>
            <a:ext cx="6143668" cy="555468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По-друге,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 сформулював два основні принципи, або закону успадкування ознак у низці поколінь, що дозволяють робити прогнози.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 у неявній формі висловив ідею дискретності і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бінарності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спадкових задатків: кожна ознака контролюється материнської та батьківської парою задатків (або генів, як їх потім стали називати). </a:t>
            </a:r>
            <a:endParaRPr lang="uk-UA" sz="18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29018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643998" cy="71438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Великі відкриття часто зізнаються не відразу</a:t>
            </a:r>
            <a:endParaRPr lang="uk-UA" sz="24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9" y="928671"/>
            <a:ext cx="5286412" cy="4429156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 smtClean="0"/>
          </a:p>
          <a:p>
            <a:pPr algn="just">
              <a:lnSpc>
                <a:spcPct val="150000"/>
              </a:lnSpc>
              <a:buNone/>
            </a:pPr>
            <a:r>
              <a:rPr lang="uk-UA" sz="19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Хоча праці Товариства, де була опублікована стаття Менделя, надійшли в 120 наукових бібліотек, а Мендель додатково розіслав 40 відбитків, його робота мала лише один прихильний відгук - від К. </a:t>
            </a:r>
            <a:r>
              <a:rPr lang="uk-UA" sz="19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Негелі</a:t>
            </a:r>
            <a:r>
              <a:rPr lang="uk-UA" sz="19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професора ботаніки з Мюнхена . </a:t>
            </a:r>
            <a:endParaRPr lang="uk-UA" sz="19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&amp;Kcy;&amp;acy;&amp;rcy;&amp;lcy; &amp;Vcy;&amp;iukcy;&amp;lcy;&amp;softcy;&amp;gcy;&amp;iecy;&amp;lcy;&amp;softcy;&amp;mcy; &amp;fcy;&amp;ocy;&amp;ncy; &amp;Ncy;&amp;iecy;&amp;gcy;&amp;iecy;&amp;lcy;&amp;iukcy; &amp;bcy;&amp;iukcy;&amp;ocy;&amp;gcy;&amp;rcy;&amp;acy;&amp;fcy;&amp;iukcy;&amp;yacy;, &amp;fcy;&amp;ocy;&amp;tcy;&amp;ocy;, &amp;rcy;&amp;ocy;&amp;zcy;&amp;pcy;&amp;ocy;&amp;vcy;&amp;iukcy;&amp;dcy;&amp;iukcy; - &amp;shcy;&amp;vcy;&amp;iecy;&amp;jcy;&amp;tscy;&amp;acy;&amp;rcy;&amp;scy;&amp;softcy;&amp;kcy;&amp;icy;&amp;jcy; &amp;iukcy; &amp;ncy;&amp;iukcy;&amp;mcy;&amp;iecy;&amp;tscy;&amp;softcy;&amp;kcy;&amp;icy;&amp;jcy; &amp;bcy;&amp;ocy;&amp;tcy;&amp;acy;&amp;ncy;&amp;iukcy;&amp;kcy; XIX &amp;scy;&amp;tcy;&amp;ocy;&amp;lcy;&amp;iukcy;&amp;tcy;&amp;t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1428736"/>
            <a:ext cx="2105025" cy="28194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643702" y="4357694"/>
            <a:ext cx="1928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К.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Негелі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24525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8794" y="1214422"/>
            <a:ext cx="578647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Починаючи з 1900 після практично одночасної публікації статей трьох ботаніків - Х. Де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Фріза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, К.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Корренса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Е.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Чермака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Зейзенегга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незалежно підтвердили дані Менделя власними дослідами, стався миттєвий вибух визнання його роботи. 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1900 вважається роком народження генетики .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728" y="1428736"/>
            <a:ext cx="4286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Знаменитий фізик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Ервін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Шредінгер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вважав, що застосування законів Менделя рівнозначно впровадженню квантового початку в біології.</a:t>
            </a:r>
          </a:p>
        </p:txBody>
      </p:sp>
      <p:pic>
        <p:nvPicPr>
          <p:cNvPr id="4" name="Picture 2" descr="http://www.persons-info.com/userfiles/image/persons/0-10000/7000-8000/7360/SHREDINGER_Ervin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000108"/>
            <a:ext cx="2714625" cy="34385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388" y="4572008"/>
            <a:ext cx="2571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Ервін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Шредінгер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785794"/>
            <a:ext cx="48577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1868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 був обраний настоятелем монастиря і практично відійшов від наукових занять. У його архіві збереглися нотатки з метеорології, бджільництву, лінгвістиці. На місці монастиря в Брно нині створено музей Менделя; видається спеціальний журнал «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Folia </a:t>
            </a: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Mendeliana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». </a:t>
            </a:r>
            <a:endParaRPr lang="uk-UA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 Д.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Голубовський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). </a:t>
            </a:r>
            <a:endParaRPr lang="uk-UA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m2-tub-ua.yandex.net/i?id=330172278-35-72&amp;n=21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5857884" y="928670"/>
            <a:ext cx="2714644" cy="28575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215074" y="3714752"/>
            <a:ext cx="250033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Нотатки Г.Менделя</a:t>
            </a:r>
            <a:endParaRPr lang="uk-UA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440" y="274638"/>
            <a:ext cx="154360" cy="58018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00042"/>
            <a:ext cx="5757874" cy="5626121"/>
          </a:xfrm>
        </p:spPr>
        <p:txBody>
          <a:bodyPr>
            <a:normAutofit/>
          </a:bodyPr>
          <a:lstStyle/>
          <a:p>
            <a:endParaRPr lang="uk-UA" dirty="0" smtClean="0"/>
          </a:p>
          <a:p>
            <a:pPr algn="just">
              <a:lnSpc>
                <a:spcPct val="150000"/>
              </a:lnSpc>
            </a:pPr>
            <a:r>
              <a:rPr lang="uk-UA" sz="19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Помер </a:t>
            </a:r>
            <a:r>
              <a:rPr lang="uk-UA" sz="19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sz="19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 6 січня 1884, настоятелем того монастиря, де вів свої  досліди з горохом .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9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Не помічений сучасниками, Мендель, проте, анітрохи не похитнувся у своїй правоті. Він говорив: « Мій час ще прийде ». Ці слова написані на його пам'ятнику, встановленому перед монастирським садком, де він ставив свої досліди.</a:t>
            </a:r>
          </a:p>
        </p:txBody>
      </p:sp>
      <p:pic>
        <p:nvPicPr>
          <p:cNvPr id="6146" name="Picture 2" descr="http://900igr.net/datai/biologija/Zakon-Mendelja-po-biologii/0015-018--Mojo-vremja-eschjo-pridjot-nadpis-na-pamjatni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214422"/>
            <a:ext cx="2500298" cy="34290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215074" y="4714885"/>
            <a:ext cx="271464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Пам’ятник Г.Менделю</a:t>
            </a:r>
            <a:endParaRPr lang="uk-UA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14645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224" y="785794"/>
            <a:ext cx="4857816" cy="457203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августинський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монастирі  на околиці Брно поставлена ​​меморіальна дошка, а поруч з палісадником споруджений прекрасний мармуровий пам'ятник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Грегору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Менделю. Кімнати колишнього монастиря, що виходять вікнами в палісадник, де Мендель вів свої досліди, перетворені тепер в музей його імені. </a:t>
            </a:r>
            <a:endParaRPr lang="uk-UA" sz="18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upload.wikimedia.org/wikipedia/commons/thumb/c/cf/Gregor_Johann_Mendel_bust.jpg/220px-Gregor_Johann_Mendel_bu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857232"/>
            <a:ext cx="2643206" cy="335758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72066" y="4429132"/>
            <a:ext cx="4357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Мармуровий пам'ятник Г. Менделю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5122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857256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endParaRPr lang="ru-RU" sz="1800" dirty="0"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285860"/>
            <a:ext cx="78581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Література: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lnSpc>
                <a:spcPct val="150000"/>
              </a:lnSpc>
              <a:buAutoNum type="arabicPeriod"/>
            </a:pP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Стрельчук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С.І.,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Демідов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С.В.,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Бердишев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Г.Д.,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Голда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Д.М. Генетика з основами селекції. – К.: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Фітосоціоцентр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2000. – 292 с. (книга чотирьох авторів).</a:t>
            </a:r>
          </a:p>
          <a:p>
            <a:pPr marL="342900" lvl="0" indent="-342900" algn="just">
              <a:lnSpc>
                <a:spcPct val="150000"/>
              </a:lnSpc>
            </a:pPr>
            <a:endParaRPr lang="uk-UA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lnSpc>
                <a:spcPct val="150000"/>
              </a:lnSpc>
              <a:buNone/>
            </a:pP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Інтернет - ресурси:</a:t>
            </a:r>
            <a:endParaRPr lang="uk-UA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http://uk.wikipedia.org</a:t>
            </a:r>
            <a:endParaRPr lang="uk-UA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ruh.znaimo.com.ua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 to-name.ru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 stories-of-success.ru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 referatplus.ru</a:t>
            </a:r>
          </a:p>
          <a:p>
            <a:pPr>
              <a:lnSpc>
                <a:spcPct val="150000"/>
              </a:lnSpc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14356"/>
            <a:ext cx="6329378" cy="5411807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 (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Іоганн Мендель ) - австрійський натураліст, вчений - ботанік і релігійний діяч, чернець, основоположник вчення про спадковість ( менделізм ). Застосувавши статистичні методи для аналізу результатів по гібридизації сортів гороху (1856-1863), сформулював закономірності спадковості. </a:t>
            </a:r>
            <a:endParaRPr lang="uk-UA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Rectangle 4" descr="C:\Users\Павленко\Pictures\Генетика\Горох Менд\peas.jpg"/>
          <p:cNvSpPr>
            <a:spLocks noChangeArrowheads="1"/>
          </p:cNvSpPr>
          <p:nvPr/>
        </p:nvSpPr>
        <p:spPr bwMode="auto">
          <a:xfrm>
            <a:off x="4429124" y="2857496"/>
            <a:ext cx="4071966" cy="2571768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5357826"/>
            <a:ext cx="350046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Гібридизація гороху посівного</a:t>
            </a:r>
          </a:p>
          <a:p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xmlns="" val="303061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428604"/>
            <a:ext cx="4000528" cy="34163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 народився 22 липня 1822 року в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ейнцендорфі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Австро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Угорщині, нині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Хінчиці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Йоганн був другою дитиною в селянській родині змішаного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німецько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слов'янського походження і середнього достатку, у Антона  і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Розіни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 . 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uk-UA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5" descr="150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00438"/>
            <a:ext cx="373380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 descr="C:\Users\Павленко\Pictures\Генетика\43.jpg"/>
          <p:cNvSpPr>
            <a:spLocks noChangeArrowheads="1"/>
          </p:cNvSpPr>
          <p:nvPr/>
        </p:nvSpPr>
        <p:spPr bwMode="auto">
          <a:xfrm>
            <a:off x="4786314" y="1785926"/>
            <a:ext cx="3581400" cy="2505076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5000636"/>
            <a:ext cx="2571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ейнцендорф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14356"/>
            <a:ext cx="7024744" cy="357190"/>
          </a:xfrm>
        </p:spPr>
        <p:txBody>
          <a:bodyPr>
            <a:noAutofit/>
          </a:bodyPr>
          <a:lstStyle/>
          <a:p>
            <a:pPr algn="ctr"/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Важкі роки навчання</a:t>
            </a:r>
            <a:endParaRPr lang="uk-UA" sz="2400" dirty="0"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5786" y="1071546"/>
            <a:ext cx="6072230" cy="4761083"/>
          </a:xfr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algn="just">
              <a:lnSpc>
                <a:spcPct val="150000"/>
              </a:lnSpc>
              <a:spcBef>
                <a:spcPts val="0"/>
              </a:spcBef>
            </a:pP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початковій школі у м. Липники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Грегора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Менделя  прийняли відразу у третій клас. Він виявив видатні математичні здібності і за наполяганням вчителів продовжив освіту в гімназії, що знаходиться поблизу містечка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Опава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algn="just">
              <a:lnSpc>
                <a:spcPct val="170000"/>
              </a:lnSpc>
              <a:spcBef>
                <a:spcPts val="0"/>
              </a:spcBef>
            </a:pPr>
            <a:endParaRPr lang="uk-UA" sz="1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endParaRPr lang="uk-UA" sz="1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endParaRPr lang="ru-RU" sz="1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endParaRPr lang="ru-RU" sz="1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endParaRPr lang="ru-RU" sz="1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endParaRPr lang="ru-RU" sz="1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endParaRPr lang="ru-RU" sz="1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endParaRPr lang="ru-RU" sz="1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endParaRPr lang="ru-RU" sz="1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endParaRPr lang="ru-RU" sz="1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im2-tub-ua.yandex.net/i?id=57687290-24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3214686"/>
            <a:ext cx="3500462" cy="24288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628" y="5572140"/>
            <a:ext cx="29289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Містечко Липники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12278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714356"/>
            <a:ext cx="6000792" cy="3388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1834 році</a:t>
            </a:r>
            <a:r>
              <a:rPr lang="uk-UA" dirty="0" smtClean="0"/>
              <a:t>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прийнятий у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Троппаунську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імператорсько-королівську гімназію в перший граматичний клас. Іоганн був першим учнем, старанним і пунктуальним. Він знав на</a:t>
            </a:r>
          </a:p>
          <a:p>
            <a:pPr algn="just">
              <a:lnSpc>
                <a:spcPct val="17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 жертви іде сім'я ради його вчення: платити,</a:t>
            </a:r>
          </a:p>
          <a:p>
            <a:pPr algn="just">
              <a:lnSpc>
                <a:spcPct val="17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хоч і половину, слід було за все – за вчення,</a:t>
            </a:r>
          </a:p>
          <a:p>
            <a:pPr algn="just">
              <a:lnSpc>
                <a:spcPct val="17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ліжко, за книги, за хліб. </a:t>
            </a:r>
          </a:p>
          <a:p>
            <a:pPr>
              <a:lnSpc>
                <a:spcPct val="170000"/>
              </a:lnSpc>
            </a:pPr>
            <a:endParaRPr lang="uk-UA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http://im6-tub-ua.yandex.net/i?id=312800366-06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285992"/>
            <a:ext cx="3429024" cy="250033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286380" y="4786322"/>
            <a:ext cx="3429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Троппау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 нині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Опава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1000108"/>
            <a:ext cx="5643602" cy="371819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Гроші ж з дому практично не приходили.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Сім'я в ту пору переживала важкі часи.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Тому Іоганн відвідував курс «для кандидатів у вчителі і приватних вчителів» в головній окружній школі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Троппау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Доводилося заробляти приватними уроками, щоб зводити кінці з кінцями. Стомлення і недоїдання стали валити його з ніг. 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5426402" cy="418795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 у 1840 Мендель закінчив шість класів 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гімназії в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Троппау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(нині м.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Опава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) і в 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наступному році 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вступив у філософські класи при університеті 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Ольмюце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(нині м. </a:t>
            </a:r>
            <a:r>
              <a:rPr lang="uk-UA" sz="1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Оломоуц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). Однак, матеріальне становище сім'ї в ці роки погіршився, і 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16 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років Мендель сам повинен був піклуватися 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 своє </a:t>
            </a:r>
            <a:r>
              <a:rPr lang="uk-UA" sz="1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харчування . </a:t>
            </a:r>
            <a:endParaRPr lang="ru-RU" sz="1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/>
          </a:p>
        </p:txBody>
      </p:sp>
      <p:pic>
        <p:nvPicPr>
          <p:cNvPr id="4" name="Picture 2" descr="http://im1-tub-ua.yandex.net/i?id=77147223-65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071810"/>
            <a:ext cx="3429024" cy="23574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5008" y="5460326"/>
            <a:ext cx="26432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Оломоуц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857232"/>
            <a:ext cx="600077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будучи в силах постійно виносити подібну напругу, Мендель по закінченні філософських класів, у жовтні 1843 вступив послушником у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Брюннского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монастир (де він отримав нове ім'я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) . Там він знайшов заступництво і фінансову підтримку для подальшого навчання. </a:t>
            </a:r>
            <a:endParaRPr lang="uk-UA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m3-tub-ua.yandex.net/i?id=168656569-54-72&amp;n=21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5857884" y="2643182"/>
            <a:ext cx="2428892" cy="278608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000760" y="5357826"/>
            <a:ext cx="235745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Грегор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Мендель</a:t>
            </a:r>
            <a:endParaRPr lang="uk-UA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750</TotalTime>
  <Words>1295</Words>
  <Application>Microsoft Office PowerPoint</Application>
  <PresentationFormat>Экран (4:3)</PresentationFormat>
  <Paragraphs>88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Аспект</vt:lpstr>
      <vt:lpstr>Слайд 1</vt:lpstr>
      <vt:lpstr>Грегор Мендель</vt:lpstr>
      <vt:lpstr>Слайд 3</vt:lpstr>
      <vt:lpstr>Слайд 4</vt:lpstr>
      <vt:lpstr>Важкі роки навчання</vt:lpstr>
      <vt:lpstr>Слайд 6</vt:lpstr>
      <vt:lpstr>Слайд 7</vt:lpstr>
      <vt:lpstr>Слайд 8</vt:lpstr>
      <vt:lpstr>Слайд 9</vt:lpstr>
      <vt:lpstr>Слайд 10</vt:lpstr>
      <vt:lpstr>Монах - викладач</vt:lpstr>
      <vt:lpstr>Слайд 12</vt:lpstr>
      <vt:lpstr>Досліди над гібридами гороху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Великі відкриття часто зізнаються не відразу</vt:lpstr>
      <vt:lpstr>Слайд 22</vt:lpstr>
      <vt:lpstr>Слайд 23</vt:lpstr>
      <vt:lpstr>Слайд 24</vt:lpstr>
      <vt:lpstr>Слайд 25</vt:lpstr>
      <vt:lpstr>Слайд 26</vt:lpstr>
      <vt:lpstr>СПИСОК ВИКОРИСТАНИХ ДЖЕРЕЛ: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Грегор Мендель</dc:title>
  <dc:creator>Семиволос</dc:creator>
  <cp:keywords>Грегор, Мендель, батько</cp:keywords>
  <cp:lastModifiedBy>Admin</cp:lastModifiedBy>
  <cp:revision>85</cp:revision>
  <dcterms:created xsi:type="dcterms:W3CDTF">2013-10-07T12:45:38Z</dcterms:created>
  <dcterms:modified xsi:type="dcterms:W3CDTF">2014-02-09T13:55:01Z</dcterms:modified>
</cp:coreProperties>
</file>