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97" r:id="rId2"/>
    <p:sldId id="303" r:id="rId3"/>
    <p:sldId id="301" r:id="rId4"/>
    <p:sldId id="302" r:id="rId5"/>
    <p:sldId id="299" r:id="rId6"/>
    <p:sldId id="304" r:id="rId7"/>
    <p:sldId id="305" r:id="rId8"/>
    <p:sldId id="317" r:id="rId9"/>
    <p:sldId id="306" r:id="rId10"/>
    <p:sldId id="318" r:id="rId11"/>
    <p:sldId id="319" r:id="rId12"/>
    <p:sldId id="320" r:id="rId13"/>
    <p:sldId id="309" r:id="rId14"/>
    <p:sldId id="310" r:id="rId15"/>
    <p:sldId id="311" r:id="rId16"/>
    <p:sldId id="312" r:id="rId17"/>
    <p:sldId id="313" r:id="rId18"/>
    <p:sldId id="307" r:id="rId19"/>
    <p:sldId id="308" r:id="rId20"/>
    <p:sldId id="314" r:id="rId21"/>
    <p:sldId id="315" r:id="rId22"/>
    <p:sldId id="316" r:id="rId23"/>
    <p:sldId id="322" r:id="rId24"/>
    <p:sldId id="321" r:id="rId25"/>
    <p:sldId id="32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696" y="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1285860"/>
            <a:ext cx="635798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Будова хромосом</a:t>
            </a:r>
            <a:b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Семиволос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Інна Вікторівна</a:t>
            </a:r>
            <a:b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біології</a:t>
            </a:r>
            <a:b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Городищенської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ЗОШ І-ІІІ ст. №2</a:t>
            </a:r>
            <a:b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Городищенської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районної ради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642918"/>
            <a:ext cx="6329378" cy="5453082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залежності від розташування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центромери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виділяють три типи хромосом: Метацентричні,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субметацентричні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акроцентричні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Метацентричні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хромосоми мають плечі майже однакової довжини; в </a:t>
            </a:r>
            <a:r>
              <a:rPr lang="uk-UA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субметацентричних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плечі нерівні; </a:t>
            </a:r>
            <a:r>
              <a:rPr lang="uk-UA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акроцентричні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хромосоми мають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палочковидну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форму з дуже коротким, майже непомітним другим плечем.</a:t>
            </a:r>
          </a:p>
        </p:txBody>
      </p:sp>
      <p:pic>
        <p:nvPicPr>
          <p:cNvPr id="62466" name="Picture 2" descr=" &amp;Rcy;&amp;icy;&amp;scy;. 2.9. &amp;Tcy;&amp;icy;&amp;pcy;&amp;ycy; &amp;scy;&amp;tcy;&amp;rcy;&amp;ocy;&amp;iecy;&amp;ncy;&amp;icy;&amp;yacy; &amp;khcy;&amp;rcy;&amp;ocy;&amp;mcy;&amp;ocy;&amp;scy;&amp;ocy;&amp;mcy; &amp;chcy;&amp;iecy;&amp;lcy;&amp;ocy;&amp;vcy;&amp;iecy;&amp;kcy;&amp;acy;: 1   &amp;mcy;&amp;iecy;&amp;tcy;&amp;acy;&amp;tscy;&amp;iecy;&amp;ncy;&amp;tcy;&amp;rcy;&amp;icy;&amp;chcy;&amp;iecy;&amp;scy;&amp;kcy;&amp;acy;&amp;yacy; &amp;khcy;&amp;rcy;&amp;ocy;&amp;mcy;&amp;ocy;&amp;scy;&amp;ocy;&amp;mcy;&amp;acy;; 2   &amp;scy;&amp;ucy;&amp;bcy;&amp;mcy;&amp;iecy;&amp;tcy;&amp;acy;&amp;tscy;&amp;iecy;&amp;ncy;&amp;tcy;&amp;rcy;&amp;icy;&amp;chcy;&amp;iecy;&amp;scy;&amp;kcy;&amp;acy;&amp;yacy; &amp;khcy;&amp;rcy;&amp;ocy;&amp;mcy;&amp;ocy;&amp;scy;&amp;ocy;&amp;mcy;&amp;acy;; 3   &amp;acy;&amp;kcy;&amp;rcy;&amp;ocy;&amp;tscy;&amp;iecy;&amp;ncy;&amp;tcy;&amp;rcy;&amp;icy;&amp;chcy;&amp;iecy;&amp;scy;&amp;kcy;&amp;acy;&amp;yacy; &amp;khcy;&amp;rcy;&amp;ocy;&amp;mcy;&amp;ocy;&amp;scy;&amp;ocy;&amp;m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3143248"/>
            <a:ext cx="3929090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000496" y="5437242"/>
            <a:ext cx="44291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1- Метацентрична хромосома</a:t>
            </a: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2-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субметацентрична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хромосома</a:t>
            </a: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3-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акроцентрична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хромосома</a:t>
            </a:r>
            <a:endParaRPr lang="uk-UA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57166"/>
            <a:ext cx="5686436" cy="5738834"/>
          </a:xfrm>
        </p:spPr>
        <p:txBody>
          <a:bodyPr>
            <a:normAutofit/>
          </a:bodyPr>
          <a:lstStyle/>
          <a:p>
            <a:pPr algn="just">
              <a:lnSpc>
                <a:spcPct val="170000"/>
              </a:lnSpc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Кінці плечей хромосоми називають </a:t>
            </a:r>
            <a:r>
              <a:rPr lang="uk-UA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теломерами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 це спеціалізовані ділянки, які перешкоджають з'єднанню хромосом між собою або з їхніми фрагментами. Кінець хромосоми, який не має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теломери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стає «ненасиченим», «липким», і легко приєднує фрагменти хромосом або з'єднується з подібними ділянками. </a:t>
            </a:r>
            <a:endParaRPr lang="uk-UA" sz="1800" dirty="0"/>
          </a:p>
        </p:txBody>
      </p:sp>
      <p:pic>
        <p:nvPicPr>
          <p:cNvPr id="63490" name="Picture 2" descr="http://im5-tub-ua.yandex.net/i?id=403161454-17-72&amp;n=21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5143504" y="3286124"/>
            <a:ext cx="3429024" cy="2714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143636" y="6000768"/>
            <a:ext cx="16430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Теломери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642918"/>
            <a:ext cx="5829312" cy="5453082"/>
          </a:xfrm>
        </p:spPr>
        <p:txBody>
          <a:bodyPr>
            <a:normAutofit/>
          </a:bodyPr>
          <a:lstStyle/>
          <a:p>
            <a:pPr algn="just">
              <a:lnSpc>
                <a:spcPct val="160000"/>
              </a:lnSpc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плечах хромосом видно потовщені та інтенсивніше забарвлені ділянки — </a:t>
            </a:r>
            <a:r>
              <a:rPr lang="uk-UA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хромомери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які чергуються із 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міжхромомерними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нитками. Внаслідок цього хромосома може нагадувати низку нерівномірно нанизаного намиста.</a:t>
            </a:r>
          </a:p>
          <a:p>
            <a:endParaRPr lang="uk-UA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514" name="Picture 2" descr="http://i.enc-dic.com/dic/biology/images/khromosomy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2643183"/>
            <a:ext cx="5148253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643438" y="5715016"/>
            <a:ext cx="23574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3-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Хромомери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714356"/>
            <a:ext cx="7901014" cy="5381644"/>
          </a:xfrm>
        </p:spPr>
        <p:txBody>
          <a:bodyPr>
            <a:normAutofit/>
          </a:bodyPr>
          <a:lstStyle/>
          <a:p>
            <a:pPr algn="just">
              <a:lnSpc>
                <a:spcPct val="170000"/>
              </a:lnSpc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Найменшими структурними компонентами хромосом є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нуклеопротеїдні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фібрили, їх видно винятково в електронний мікроскоп. Хромосомні </a:t>
            </a:r>
            <a:r>
              <a:rPr lang="uk-UA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нуклеопротеїди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— </a:t>
            </a:r>
            <a:r>
              <a:rPr lang="uk-UA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ДНП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дезоксирибонуклеопротеїди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 — складаються з ДНК і білків (переважно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гістонів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250" name="Picture 2" descr="http://im7-tub-ua.yandex.net/i?id=123494968-44-72&amp;n=21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/>
          <a:stretch>
            <a:fillRect/>
          </a:stretch>
        </p:blipFill>
        <p:spPr bwMode="auto">
          <a:xfrm>
            <a:off x="4643438" y="2643182"/>
            <a:ext cx="3714776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429256" y="5286388"/>
            <a:ext cx="30003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Нуклеопротеїди 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14290"/>
            <a:ext cx="6043626" cy="588171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Молекули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гістонів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утворюють групи — </a:t>
            </a:r>
            <a:r>
              <a:rPr lang="uk-UA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нуклеосоми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Кожна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нуклеосома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містить в собі 8 білкових молекул. Розмір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нуклеосоми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приблизно 8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нм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З кожною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нуклеосомою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пов'язана ділянка ДНК, що спірально обплітає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нуклеосому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ззовні. В такій ділянці ДНК знаходиться 140 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нуклеотидів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загальною довжиною 50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нм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але завдяки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спіралізаціі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довжина скорочується в 5 разів. </a:t>
            </a:r>
            <a:endParaRPr lang="uk-UA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4276" name="Picture 4" descr="http://www.skyk.ru/apxeologiya/pic/aoc/aoc_04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3143248"/>
            <a:ext cx="4410080" cy="2790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429256" y="5929330"/>
            <a:ext cx="200026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Нуклеосома</a:t>
            </a:r>
            <a:endParaRPr lang="uk-UA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00042"/>
            <a:ext cx="6972320" cy="4929222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Фібрили ДНП попарно закручуються, утворюючи </a:t>
            </a:r>
            <a:r>
              <a:rPr lang="uk-UA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хромонеми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(від гр.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chroma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— колір,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nema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— струна), які входять до комплексів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вищого порядку — також спірально закручених </a:t>
            </a:r>
            <a:r>
              <a:rPr lang="uk-UA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напівхроматид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Пара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напівхроматид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утворює </a:t>
            </a:r>
            <a:r>
              <a:rPr lang="uk-UA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хроматиду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а пара 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хроматид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uk-UA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хромосому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55298" name="Picture 2" descr="http://im7-tub-ua.yandex.net/i?id=67275456-15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428868"/>
            <a:ext cx="3357586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715008" y="5357826"/>
            <a:ext cx="25717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Хромонема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714356"/>
            <a:ext cx="4114800" cy="4357718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Гетерохроматичні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ділянки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</a:rPr>
              <a:t>Ті ділянки хромосоми, які інтенсивно сприймають барвники, називають </a:t>
            </a:r>
            <a:r>
              <a:rPr lang="uk-UA" sz="1800" b="1" dirty="0" err="1" smtClean="0">
                <a:solidFill>
                  <a:srgbClr val="002060"/>
                </a:solidFill>
              </a:rPr>
              <a:t>гетерохроматичними</a:t>
            </a:r>
            <a:r>
              <a:rPr lang="uk-UA" sz="1800" dirty="0" smtClean="0">
                <a:solidFill>
                  <a:srgbClr val="002060"/>
                </a:solidFill>
              </a:rPr>
              <a:t> (складаються з </a:t>
            </a:r>
            <a:r>
              <a:rPr lang="uk-UA" sz="1800" dirty="0" err="1" smtClean="0">
                <a:solidFill>
                  <a:srgbClr val="002060"/>
                </a:solidFill>
              </a:rPr>
              <a:t>гетерохроматину</a:t>
            </a:r>
            <a:r>
              <a:rPr lang="uk-UA" sz="1800" dirty="0" smtClean="0">
                <a:solidFill>
                  <a:srgbClr val="002060"/>
                </a:solidFill>
              </a:rPr>
              <a:t>); 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sz="1800" dirty="0" smtClean="0">
                <a:solidFill>
                  <a:srgbClr val="002060"/>
                </a:solidFill>
              </a:rPr>
              <a:t>     вони навіть в інтерфазі залишаються компактними  і 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sz="1800" dirty="0" smtClean="0">
                <a:solidFill>
                  <a:srgbClr val="002060"/>
                </a:solidFill>
              </a:rPr>
              <a:t>     видимі в світловий мікроскоп. </a:t>
            </a:r>
          </a:p>
          <a:p>
            <a:pPr algn="just">
              <a:lnSpc>
                <a:spcPct val="150000"/>
              </a:lnSpc>
            </a:pPr>
            <a:endParaRPr lang="uk-UA" sz="1800" dirty="0">
              <a:solidFill>
                <a:srgbClr val="002060"/>
              </a:solidFill>
            </a:endParaRPr>
          </a:p>
        </p:txBody>
      </p:sp>
      <p:pic>
        <p:nvPicPr>
          <p:cNvPr id="57346" name="Picture 2" descr="http://im7-tub-ua.yandex.net/i?id=110209611-66-72&amp;n=21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/>
          <a:stretch>
            <a:fillRect/>
          </a:stretch>
        </p:blipFill>
        <p:spPr bwMode="auto">
          <a:xfrm>
            <a:off x="4929190" y="1000108"/>
            <a:ext cx="3286148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000628" y="3929066"/>
            <a:ext cx="364333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uk-UA" dirty="0" err="1" smtClean="0">
                <a:solidFill>
                  <a:srgbClr val="002060"/>
                </a:solidFill>
              </a:rPr>
              <a:t>Гетерохроматинові</a:t>
            </a:r>
            <a:r>
              <a:rPr lang="uk-UA" dirty="0" smtClean="0">
                <a:solidFill>
                  <a:srgbClr val="002060"/>
                </a:solidFill>
              </a:rPr>
              <a:t> ділянки</a:t>
            </a:r>
          </a:p>
        </p:txBody>
      </p:sp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785794"/>
            <a:ext cx="5972188" cy="5310206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Гетерохроматин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виконує переважно структурну функцію. Він перебуває в інтенсивно конденсованому (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спіралізованому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стані і займає одні й ті самі ділянки в гомологічних хромосомах, утворює ділянки, які прилягають до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центромери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та кінці хромосоми. Втрата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гетерохроматинових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ділянок може й не позначатися на життєдіяльності клітини.</a:t>
            </a:r>
          </a:p>
        </p:txBody>
      </p:sp>
      <p:pic>
        <p:nvPicPr>
          <p:cNvPr id="56322" name="Picture 2" descr="http://humbio.ru/humbio/01122001/traf/images/park1c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357562"/>
            <a:ext cx="3543300" cy="250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286248" y="5929330"/>
            <a:ext cx="59293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Гетерохроматин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мейотичне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розходження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71480"/>
            <a:ext cx="6758006" cy="552452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Хромосоми можуть перебувати в двох структурно-функціональних станах: в конденсованому (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спіралізованому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та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деконденсованому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деспіралезованому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  </a:t>
            </a:r>
            <a:endParaRPr lang="uk-UA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57752" y="5572140"/>
            <a:ext cx="314327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Конденсація хроматину</a:t>
            </a:r>
            <a:endParaRPr lang="uk-UA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9398" name="Picture 6" descr="http://gistologija.odn.org.ua/data/man2/gistologija/img/B4559p25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857364"/>
            <a:ext cx="5481632" cy="3910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571480"/>
            <a:ext cx="5643602" cy="552452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 інтерфазі хромосоми живої клітини невидимі, спостерігати можна лише гранули хроматину, бо в цей період хромосоми частково або повністю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деконденсовані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Це є їхнім робочим станом, бо в більш дифузному хроматині активніші процеси синтезу. Під час мітотичного поділу клітини, коли відбувається конденсація хроматину, хромосоми добре помітні.  </a:t>
            </a:r>
          </a:p>
          <a:p>
            <a:pPr algn="just">
              <a:lnSpc>
                <a:spcPct val="150000"/>
              </a:lnSpc>
            </a:pPr>
            <a:endParaRPr lang="uk-UA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uk-UA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pic>
        <p:nvPicPr>
          <p:cNvPr id="30724" name="Picture 4" descr="http://im6-tub-ua.yandex.net/i?id=201754850-47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785794"/>
            <a:ext cx="2643206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5214942" y="3714752"/>
            <a:ext cx="39290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Спіралізація хромосом у профазі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71480"/>
            <a:ext cx="6472254" cy="4000528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Хромосома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— це велика молекулярна структура, де міститься близько 90 % ДНК клітини.  Хромосоми містять дуже   довгий безперервний полімеризований ланцюг ДНК (єдину ДНК - молекулу), що містить гени, регуляторні елементи та проміжні 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нуклеотидні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послідовності. </a:t>
            </a:r>
          </a:p>
          <a:p>
            <a:endParaRPr lang="uk-UA" sz="1800" dirty="0"/>
          </a:p>
        </p:txBody>
      </p:sp>
      <p:pic>
        <p:nvPicPr>
          <p:cNvPr id="5" name="Picture 2" descr="http://assets0.scripps.org/encyclopedia/graphics/images/en/87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2857496"/>
            <a:ext cx="4357718" cy="30480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5143504" y="5857892"/>
            <a:ext cx="271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Хромосоми і ДНК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00042"/>
            <a:ext cx="4757742" cy="5595958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Вирізняють також </a:t>
            </a:r>
            <a:r>
              <a:rPr lang="uk-UA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факультативний </a:t>
            </a:r>
            <a:r>
              <a:rPr lang="uk-UA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гетерохроматин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який виникає при спіралізації та інактивації двох гомологічних хромосом. Так, зокрема, утворюється </a:t>
            </a:r>
            <a:r>
              <a:rPr lang="uk-UA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тільце </a:t>
            </a:r>
            <a:r>
              <a:rPr lang="uk-UA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Барра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(Х - статевий хроматин), що його утворює одна з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Х-хромосом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жіночих особин ссавців, в тому числі людини.</a:t>
            </a:r>
          </a:p>
          <a:p>
            <a:pPr algn="just">
              <a:lnSpc>
                <a:spcPct val="150000"/>
              </a:lnSpc>
            </a:pPr>
            <a:endParaRPr lang="uk-UA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370" name="Picture 2" descr="http://im6-tub-ua.yandex.net/i?id=24168939-48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642918"/>
            <a:ext cx="3429024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072198" y="3571876"/>
            <a:ext cx="25003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Тільце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Барра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00042"/>
            <a:ext cx="7186634" cy="5595958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Еухроматинові ділянки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Незабарвлені та менш ущільнені ділянки хромосоми, які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деконденсуються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та стають невидимими в період інтерфази, містять еухроматин і тому називаються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еухроматичними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Вважають, що саме в них розміщено найбільше генів.</a:t>
            </a:r>
          </a:p>
          <a:p>
            <a:pPr algn="just"/>
            <a:endParaRPr lang="uk-UA" dirty="0"/>
          </a:p>
        </p:txBody>
      </p:sp>
      <p:pic>
        <p:nvPicPr>
          <p:cNvPr id="59394" name="Picture 2" descr="http://im0-tub-ua.yandex.net/i?id=148526652-04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2571744"/>
            <a:ext cx="3429024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286380" y="5214950"/>
            <a:ext cx="385762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Еухроматинові ділянки</a:t>
            </a:r>
          </a:p>
        </p:txBody>
      </p:sp>
    </p:spTree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Набори хромосом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7158" y="1071546"/>
            <a:ext cx="5929354" cy="5024454"/>
          </a:xfrm>
        </p:spPr>
        <p:txBody>
          <a:bodyPr>
            <a:normAutofit/>
          </a:bodyPr>
          <a:lstStyle/>
          <a:p>
            <a:pPr algn="just">
              <a:lnSpc>
                <a:spcPct val="160000"/>
              </a:lnSpc>
            </a:pPr>
            <a:r>
              <a:rPr lang="uk-UA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Гаплоїдний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ядрах гамет (статевих клітин) на відміну від соматичних, є лише по одній хромосомі з кожної гомологічної пари. Всі вони різні -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негомологічні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Такий одинарний набір хромосом називають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гаплоїдним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і позначають як «n». </a:t>
            </a:r>
          </a:p>
        </p:txBody>
      </p:sp>
      <p:pic>
        <p:nvPicPr>
          <p:cNvPr id="31746" name="Picture 2" descr="http://www.booksite.ru/fulltext/1/001/010/001/2864969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1571612"/>
            <a:ext cx="2428892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786446" y="4857761"/>
            <a:ext cx="321471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60000"/>
              </a:lnSpc>
            </a:pP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Гаплоїдний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набір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хромомом</a:t>
            </a:r>
            <a:endParaRPr lang="uk-UA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00042"/>
            <a:ext cx="5543560" cy="559595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заплідненні відбувається злиття гамет, кожна з яких вносить в зиготу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гаплоїдний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набір хромосом, і відновлюється диплоїдний набір: n +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= 2n.</a:t>
            </a:r>
          </a:p>
          <a:p>
            <a:endParaRPr lang="ru-RU" sz="1800" dirty="0"/>
          </a:p>
        </p:txBody>
      </p:sp>
      <p:pic>
        <p:nvPicPr>
          <p:cNvPr id="66562" name="Picture 2" descr="http://im3-tub-ua.yandex.net/i?id=342072361-65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928802"/>
            <a:ext cx="2786082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6564" name="Picture 4" descr="http://im0-tub-ua.yandex.net/i?id=179624482-02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000240"/>
            <a:ext cx="2571768" cy="2071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6566" name="Picture 6" descr="http://im2-tub-ua.yandex.net/i?id=308385536-17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3857628"/>
            <a:ext cx="2786082" cy="20716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860010" y="5929330"/>
            <a:ext cx="23550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Злиття гамет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785794"/>
            <a:ext cx="4614866" cy="5310206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Диплоїдний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ядрах соматичних клітин (тобто клітин тіла) міститься повний подвійний набір хромосом. В ньому кожна хромосома має свого гомологічного «партнера». Такий набір хромосом називають диплоїдним і позначають «2n». </a:t>
            </a:r>
          </a:p>
          <a:p>
            <a:pPr algn="just">
              <a:lnSpc>
                <a:spcPct val="150000"/>
              </a:lnSpc>
            </a:pP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uk-UA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rss.interes.ge/uploads/poster/2010/November/45/c2ac92c776f440ff704bc6e623e119f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142984"/>
            <a:ext cx="3457575" cy="40719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357818" y="5214950"/>
            <a:ext cx="34290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Диплоїдний набір хромосом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1438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  <a:endParaRPr lang="ru-RU" sz="18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214422"/>
            <a:ext cx="835824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Література: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Воробець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З.Д.,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Чупашко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О.Я., Сер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гієнко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Л.М., Матвієнко Я.В.,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Рибальченко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В.К.  Біологія з основами паразитології та генетики: 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посіб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–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Львів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ПП Кварт, 2003. – 167 с.  (книга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п’яти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авторів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lvl="0"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Кучеренко М.Є., Вервес Ю.Г.,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Войціцький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В.М., Войцехівський М.Ф. Загальна біологія: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для учнів 10-11-х кл. серед.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шк.  - К.: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1998. – 464 с. (книга чотирьох авторів).</a:t>
            </a:r>
          </a:p>
          <a:p>
            <a:pPr lvl="0"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Стрельчук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С.І.,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Демідов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С.В.,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Бердишев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Г.Д.,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Голда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Д.М.  Генетика з основами селекції. – К.: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Фітосоціоцентр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2000. – 292 с. (книга чотирьох авторів)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lnSpc>
                <a:spcPct val="150000"/>
              </a:lnSpc>
              <a:buNone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Інтернет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ресурси: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http://uk.wikipedia.org </a:t>
            </a:r>
            <a:endParaRPr lang="uk-UA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http:// mediclab.com.ua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http:// znaimo.com.ua</a:t>
            </a:r>
            <a:endParaRPr lang="uk-UA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28604"/>
            <a:ext cx="5757874" cy="5667396"/>
          </a:xfrm>
        </p:spPr>
        <p:txBody>
          <a:bodyPr>
            <a:normAutofit/>
          </a:bodyPr>
          <a:lstStyle/>
          <a:p>
            <a:pPr algn="just">
              <a:lnSpc>
                <a:spcPct val="170000"/>
              </a:lnSpc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Термін хромосоми був введений у 1888 році німецьким анатомом </a:t>
            </a:r>
            <a:r>
              <a:rPr lang="uk-UA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uk-UA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Вальдейєром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який відмітив їх здатність вибірково поглинати деякі барвники (слово «хромосома» походить від грецьких слів «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хрома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 — колір та «сома» — тіло). </a:t>
            </a:r>
          </a:p>
          <a:p>
            <a:pPr algn="just">
              <a:lnSpc>
                <a:spcPct val="170000"/>
              </a:lnSpc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Хромосоми є носіями спадковості.</a:t>
            </a:r>
            <a:endParaRPr lang="uk-UA" sz="1800" dirty="0"/>
          </a:p>
        </p:txBody>
      </p:sp>
      <p:pic>
        <p:nvPicPr>
          <p:cNvPr id="56322" name="Picture 2" descr="Wilhelm von Waldeyer-Hartz - 1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642918"/>
            <a:ext cx="2428892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500826" y="3643314"/>
            <a:ext cx="23826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Генріх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Вальдейєр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5114932" cy="3757618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Генетична інформація кожної людини зберігається у 23 парах хромосом, які дуже відрізняються розмірами і формою. 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Хромосома 1 – найбільша, її розмір більш ніж утричі більший за розмір 22</a:t>
            </a:r>
            <a:r>
              <a:rPr lang="uk-UA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хромосоми. </a:t>
            </a:r>
          </a:p>
          <a:p>
            <a:pPr algn="just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810" y="2714620"/>
            <a:ext cx="4143404" cy="3000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643570" y="5715016"/>
            <a:ext cx="25003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Хромосома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785794"/>
            <a:ext cx="4786346" cy="1214446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Двадцять третя пара хромосом – це дві спеціальні хромосом, X і Y, які визначають нашу стать.</a:t>
            </a:r>
            <a:endParaRPr lang="ru-RU" sz="1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596" y="2143116"/>
            <a:ext cx="4857784" cy="3952884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Жінки мають пару </a:t>
            </a:r>
            <a:r>
              <a:rPr lang="uk-UA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 - хромосом 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(46, XX), в той час як в чоловіків ця пара складається з      однієї Х і однієї </a:t>
            </a:r>
            <a:r>
              <a:rPr lang="uk-UA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 хромосоми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(46, XY). </a:t>
            </a:r>
            <a:endParaRPr lang="ru-RU" dirty="0"/>
          </a:p>
        </p:txBody>
      </p:sp>
      <p:pic>
        <p:nvPicPr>
          <p:cNvPr id="1028" name="Picture 4" descr="http://www.intellego.fr/uploads/1/1/1163/media/Bio/caryotype%20color_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857233"/>
            <a:ext cx="3357586" cy="3571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500694" y="4429132"/>
            <a:ext cx="364330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Хромосомний набір людини</a:t>
            </a:r>
          </a:p>
        </p:txBody>
      </p:sp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85728"/>
            <a:ext cx="7115196" cy="2928958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Молекула кожної хромосоми дуже довга, тому для компактності вона щільно намотана на специфічні білки -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гістони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 явище має назву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суперскручування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або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суперкомпактизація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порівняння можна собі уявити, що уся ДНК,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яка міститься у ядрі кожної клітини у розкрученому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вигляді мала б довжину близько 3 метрів.</a:t>
            </a:r>
          </a:p>
          <a:p>
            <a:pPr algn="just"/>
            <a:endParaRPr lang="ru-RU" sz="1800" dirty="0"/>
          </a:p>
        </p:txBody>
      </p:sp>
      <p:pic>
        <p:nvPicPr>
          <p:cNvPr id="5" name="Picture 2" descr="http://im7-tub-ua.yandex.net/i?id=410923293-37-72&amp;n=21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4929190" y="2857496"/>
            <a:ext cx="3357586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000628" y="5786454"/>
            <a:ext cx="4143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Суперкомпактизація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хромосоми </a:t>
            </a:r>
            <a:endParaRPr lang="uk-UA" dirty="0"/>
          </a:p>
        </p:txBody>
      </p:sp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14422"/>
            <a:ext cx="4972056" cy="4881578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</a:rPr>
              <a:t>Довжина ДНК однієї хромосоми складає в середньому 5 см.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</a:rPr>
              <a:t>Майже в центрі кожної хромосоми 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міститься</a:t>
            </a:r>
            <a:r>
              <a:rPr lang="uk-UA" sz="1800" dirty="0" smtClean="0">
                <a:solidFill>
                  <a:srgbClr val="002060"/>
                </a:solidFill>
              </a:rPr>
              <a:t> її </a:t>
            </a:r>
            <a:r>
              <a:rPr lang="uk-UA" sz="1800" dirty="0" err="1" smtClean="0">
                <a:solidFill>
                  <a:srgbClr val="002060"/>
                </a:solidFill>
              </a:rPr>
              <a:t>центромера</a:t>
            </a:r>
            <a:r>
              <a:rPr lang="uk-UA" sz="1800" dirty="0" smtClean="0">
                <a:solidFill>
                  <a:srgbClr val="002060"/>
                </a:solidFill>
              </a:rPr>
              <a:t>, невелика ділянка, яка ділить хромосому на дві частини, утворюючи при цьому довге плече  і коротке плече . </a:t>
            </a:r>
            <a:endParaRPr lang="uk-UA" sz="1800" dirty="0" smtClean="0"/>
          </a:p>
          <a:p>
            <a:pPr>
              <a:lnSpc>
                <a:spcPct val="150000"/>
              </a:lnSpc>
            </a:pPr>
            <a:endParaRPr lang="ru-RU" sz="1800" dirty="0"/>
          </a:p>
        </p:txBody>
      </p:sp>
      <p:pic>
        <p:nvPicPr>
          <p:cNvPr id="5" name="Picture 5" descr="220px-Chromosom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928670"/>
            <a:ext cx="2747954" cy="3429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857884" y="4286256"/>
            <a:ext cx="2857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Хромосомні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компонети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(1) Хроматида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(2) 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Центромера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(3)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Коротке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плече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(4)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Довге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плече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14480" y="571480"/>
            <a:ext cx="37862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Будова хромосом</a:t>
            </a:r>
          </a:p>
        </p:txBody>
      </p:sp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71480"/>
            <a:ext cx="5543560" cy="552452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Первинна перетяжка, або </a:t>
            </a:r>
            <a:r>
              <a:rPr lang="uk-UA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центромера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 — найбільш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спіралізована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частина хромосоми.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ній розміщений </a:t>
            </a:r>
            <a:r>
              <a:rPr lang="uk-UA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кінетохор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(гр.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kinesis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— рух,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phoros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— той, що несе), до якого під час поділу клітини кріпляться нитки веретена поділу.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Місце розташування </a:t>
            </a:r>
            <a:r>
              <a:rPr lang="uk-UA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центромери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кожної пари хромосом постійне, воно обумовлює їхню форму.</a:t>
            </a:r>
          </a:p>
        </p:txBody>
      </p:sp>
      <p:pic>
        <p:nvPicPr>
          <p:cNvPr id="1026" name="Picture 2" descr="http://faculty.ksu.edu.sa/Bazzi-MD/BCH102/CELL%20DIVISION%20BINARY%20FISSION%20AND%20MITOSIS_files/chromosome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3643314"/>
            <a:ext cx="4214842" cy="23431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000628" y="6000768"/>
            <a:ext cx="36433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Центромера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кінетохором</a:t>
            </a:r>
            <a:endParaRPr lang="uk-UA" dirty="0"/>
          </a:p>
        </p:txBody>
      </p:sp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00042"/>
            <a:ext cx="6615130" cy="5595958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</a:rPr>
              <a:t>Хромосоми еукаріот складаються з лінійної макромолекули ДНК, що намотана на специфічні білки - </a:t>
            </a:r>
            <a:r>
              <a:rPr lang="uk-UA" sz="1800" dirty="0" err="1" smtClean="0">
                <a:solidFill>
                  <a:srgbClr val="002060"/>
                </a:solidFill>
              </a:rPr>
              <a:t>гістони</a:t>
            </a:r>
            <a:r>
              <a:rPr lang="uk-UA" sz="1800" dirty="0" smtClean="0">
                <a:solidFill>
                  <a:srgbClr val="002060"/>
                </a:solidFill>
              </a:rPr>
              <a:t>, формуючи матеріал під назвою «хроматин».</a:t>
            </a:r>
          </a:p>
          <a:p>
            <a:pPr algn="just">
              <a:lnSpc>
                <a:spcPct val="150000"/>
              </a:lnSpc>
            </a:pPr>
            <a:r>
              <a:rPr lang="uk-UA" sz="1800" dirty="0" smtClean="0">
                <a:solidFill>
                  <a:srgbClr val="002060"/>
                </a:solidFill>
              </a:rPr>
              <a:t>В клітинах 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прокаріот</a:t>
            </a:r>
            <a:r>
              <a:rPr lang="uk-UA" sz="1800" dirty="0" smtClean="0">
                <a:solidFill>
                  <a:srgbClr val="002060"/>
                </a:solidFill>
              </a:rPr>
              <a:t> звичайно міститься єдина хромосома, яка, на відміну від еукаріот, є кільцевою та позбавленою </a:t>
            </a:r>
            <a:r>
              <a:rPr lang="uk-UA" sz="1800" dirty="0" err="1" smtClean="0">
                <a:solidFill>
                  <a:srgbClr val="002060"/>
                </a:solidFill>
              </a:rPr>
              <a:t>гістонів</a:t>
            </a:r>
            <a:r>
              <a:rPr lang="uk-UA" sz="1800" dirty="0" smtClean="0">
                <a:solidFill>
                  <a:srgbClr val="002060"/>
                </a:solidFill>
              </a:rPr>
              <a:t>. Втім, це правило не є абсолютним: існують бактерії з більше, ніж однією хромосомою.</a:t>
            </a:r>
            <a:endParaRPr lang="uk-UA" sz="1800" dirty="0">
              <a:solidFill>
                <a:srgbClr val="002060"/>
              </a:solidFill>
            </a:endParaRPr>
          </a:p>
        </p:txBody>
      </p:sp>
      <p:pic>
        <p:nvPicPr>
          <p:cNvPr id="57346" name="Picture 2" descr="http://im5-tub-ua.yandex.net/i?id=155822255-66-72&amp;n=21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5286380" y="3143248"/>
            <a:ext cx="3500462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215074" y="6000768"/>
            <a:ext cx="2000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Хроматин 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3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</TotalTime>
  <Words>461</Words>
  <Application>Microsoft Office PowerPoint</Application>
  <PresentationFormat>Экран (4:3)</PresentationFormat>
  <Paragraphs>78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Набори хромосом</vt:lpstr>
      <vt:lpstr>Слайд 23</vt:lpstr>
      <vt:lpstr>Слайд 24</vt:lpstr>
      <vt:lpstr>СПИСОК ВИКОРИСТАНИХ ДЖЕРЕЛ: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Хромосома та Генетичні захворювання</dc:title>
  <cp:lastModifiedBy>Admin</cp:lastModifiedBy>
  <cp:revision>50</cp:revision>
  <dcterms:modified xsi:type="dcterms:W3CDTF">2014-02-09T14:07:56Z</dcterms:modified>
</cp:coreProperties>
</file>