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3"/>
  </p:notesMasterIdLst>
  <p:handoutMasterIdLst>
    <p:handoutMasterId r:id="rId24"/>
  </p:handoutMasterIdLst>
  <p:sldIdLst>
    <p:sldId id="279" r:id="rId2"/>
    <p:sldId id="257" r:id="rId3"/>
    <p:sldId id="258" r:id="rId4"/>
    <p:sldId id="259" r:id="rId5"/>
    <p:sldId id="260" r:id="rId6"/>
    <p:sldId id="262" r:id="rId7"/>
    <p:sldId id="265" r:id="rId8"/>
    <p:sldId id="282" r:id="rId9"/>
    <p:sldId id="267" r:id="rId10"/>
    <p:sldId id="277" r:id="rId11"/>
    <p:sldId id="278" r:id="rId12"/>
    <p:sldId id="268" r:id="rId13"/>
    <p:sldId id="283" r:id="rId14"/>
    <p:sldId id="270" r:id="rId15"/>
    <p:sldId id="271" r:id="rId16"/>
    <p:sldId id="286" r:id="rId17"/>
    <p:sldId id="285" r:id="rId18"/>
    <p:sldId id="276" r:id="rId19"/>
    <p:sldId id="272" r:id="rId20"/>
    <p:sldId id="284" r:id="rId21"/>
    <p:sldId id="28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4B4B9D"/>
    <a:srgbClr val="FF5050"/>
  </p:clrMru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696" y="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826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F81AE3-209D-4986-8A6B-21D15C420B34}" type="doc">
      <dgm:prSet loTypeId="urn:microsoft.com/office/officeart/2005/8/layout/arrow1" loCatId="relationship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7A2D64F-530E-4662-B41E-79ABE85B5E21}">
      <dgm:prSet phldrT="[Текст]" custT="1"/>
      <dgm:spPr>
        <a:solidFill>
          <a:schemeClr val="accent2"/>
        </a:solidFill>
      </dgm:spPr>
      <dgm:t>
        <a:bodyPr/>
        <a:lstStyle/>
        <a:p>
          <a:pPr algn="ctr"/>
          <a:r>
            <a:rPr lang="uk-UA" sz="1800" dirty="0" smtClean="0">
              <a:latin typeface="Times New Roman" pitchFamily="18" charset="0"/>
              <a:cs typeface="Times New Roman" pitchFamily="18" charset="0"/>
            </a:rPr>
            <a:t>Завдяки спадковості нащадки подібні до батьків, тобто зберігається стабільність біологічних видів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8DE373D9-9D75-4AF3-A459-E27F06EB1110}" type="parTrans" cxnId="{8C8F0B0E-B01B-48F7-BD2C-3AF2B20970B5}">
      <dgm:prSet/>
      <dgm:spPr/>
      <dgm:t>
        <a:bodyPr/>
        <a:lstStyle/>
        <a:p>
          <a:endParaRPr lang="ru-RU"/>
        </a:p>
      </dgm:t>
    </dgm:pt>
    <dgm:pt modelId="{3FAB7747-D777-49A3-B69E-5569E9E843E6}" type="sibTrans" cxnId="{8C8F0B0E-B01B-48F7-BD2C-3AF2B20970B5}">
      <dgm:prSet/>
      <dgm:spPr/>
      <dgm:t>
        <a:bodyPr/>
        <a:lstStyle/>
        <a:p>
          <a:endParaRPr lang="ru-RU"/>
        </a:p>
      </dgm:t>
    </dgm:pt>
    <dgm:pt modelId="{4CEDD3A5-1B84-4C3C-852A-D5459824A6E3}">
      <dgm:prSet phldrT="[Текст]" custT="1"/>
      <dgm:spPr>
        <a:solidFill>
          <a:schemeClr val="accent2"/>
        </a:solidFill>
      </dgm:spPr>
      <dgm:t>
        <a:bodyPr/>
        <a:lstStyle/>
        <a:p>
          <a:pPr algn="ctr"/>
          <a:r>
            <a:rPr lang="uk-UA" sz="1800" dirty="0" smtClean="0">
              <a:latin typeface="Times New Roman" pitchFamily="18" charset="0"/>
              <a:cs typeface="Times New Roman" pitchFamily="18" charset="0"/>
            </a:rPr>
            <a:t>Мінливість забезпечує появу нових ознак та їх станів, завдяки чому відбувається видоутворення та історичний розвиток біосфери в цілому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5B7ACD6-A888-4017-B00F-0B34C898B95D}" type="parTrans" cxnId="{3AC4558B-86F7-4F8E-9F35-6F9C625F5EB8}">
      <dgm:prSet/>
      <dgm:spPr/>
      <dgm:t>
        <a:bodyPr/>
        <a:lstStyle/>
        <a:p>
          <a:endParaRPr lang="ru-RU"/>
        </a:p>
      </dgm:t>
    </dgm:pt>
    <dgm:pt modelId="{D76F535E-8BE8-4FC4-8267-314BBD529CA7}" type="sibTrans" cxnId="{3AC4558B-86F7-4F8E-9F35-6F9C625F5EB8}">
      <dgm:prSet/>
      <dgm:spPr/>
      <dgm:t>
        <a:bodyPr/>
        <a:lstStyle/>
        <a:p>
          <a:endParaRPr lang="ru-RU"/>
        </a:p>
      </dgm:t>
    </dgm:pt>
    <dgm:pt modelId="{FA9557EA-0CB9-45D3-AB8B-C432E2FC6E3C}" type="pres">
      <dgm:prSet presAssocID="{40F81AE3-209D-4986-8A6B-21D15C420B3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C18F5B-AE88-4AE0-A474-5E3D952144DF}" type="pres">
      <dgm:prSet presAssocID="{97A2D64F-530E-4662-B41E-79ABE85B5E21}" presName="arrow" presStyleLbl="node1" presStyleIdx="0" presStyleCnt="2" custScaleX="112138" custRadScaleRad="132835" custRadScaleInc="-3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2E205A-E386-4E26-A2B1-D28FFD2CB23A}" type="pres">
      <dgm:prSet presAssocID="{4CEDD3A5-1B84-4C3C-852A-D5459824A6E3}" presName="arrow" presStyleLbl="node1" presStyleIdx="1" presStyleCnt="2" custScaleX="115865" custScaleY="107997" custRadScaleRad="95366" custRadScaleInc="4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8F0B0E-B01B-48F7-BD2C-3AF2B20970B5}" srcId="{40F81AE3-209D-4986-8A6B-21D15C420B34}" destId="{97A2D64F-530E-4662-B41E-79ABE85B5E21}" srcOrd="0" destOrd="0" parTransId="{8DE373D9-9D75-4AF3-A459-E27F06EB1110}" sibTransId="{3FAB7747-D777-49A3-B69E-5569E9E843E6}"/>
    <dgm:cxn modelId="{AB1C2547-1E58-484B-9AB1-10240A58A19C}" type="presOf" srcId="{40F81AE3-209D-4986-8A6B-21D15C420B34}" destId="{FA9557EA-0CB9-45D3-AB8B-C432E2FC6E3C}" srcOrd="0" destOrd="0" presId="urn:microsoft.com/office/officeart/2005/8/layout/arrow1"/>
    <dgm:cxn modelId="{00BAA4DE-0BA9-43E5-BF08-B4455CAD84FE}" type="presOf" srcId="{97A2D64F-530E-4662-B41E-79ABE85B5E21}" destId="{54C18F5B-AE88-4AE0-A474-5E3D952144DF}" srcOrd="0" destOrd="0" presId="urn:microsoft.com/office/officeart/2005/8/layout/arrow1"/>
    <dgm:cxn modelId="{3AC4558B-86F7-4F8E-9F35-6F9C625F5EB8}" srcId="{40F81AE3-209D-4986-8A6B-21D15C420B34}" destId="{4CEDD3A5-1B84-4C3C-852A-D5459824A6E3}" srcOrd="1" destOrd="0" parTransId="{95B7ACD6-A888-4017-B00F-0B34C898B95D}" sibTransId="{D76F535E-8BE8-4FC4-8267-314BBD529CA7}"/>
    <dgm:cxn modelId="{7430D23B-BE64-40D6-9CDF-294B083AD169}" type="presOf" srcId="{4CEDD3A5-1B84-4C3C-852A-D5459824A6E3}" destId="{FC2E205A-E386-4E26-A2B1-D28FFD2CB23A}" srcOrd="0" destOrd="0" presId="urn:microsoft.com/office/officeart/2005/8/layout/arrow1"/>
    <dgm:cxn modelId="{15B2008B-3488-444D-8788-37B3E308E732}" type="presParOf" srcId="{FA9557EA-0CB9-45D3-AB8B-C432E2FC6E3C}" destId="{54C18F5B-AE88-4AE0-A474-5E3D952144DF}" srcOrd="0" destOrd="0" presId="urn:microsoft.com/office/officeart/2005/8/layout/arrow1"/>
    <dgm:cxn modelId="{3039E3F9-EA1D-4793-BF64-111C779D32E4}" type="presParOf" srcId="{FA9557EA-0CB9-45D3-AB8B-C432E2FC6E3C}" destId="{FC2E205A-E386-4E26-A2B1-D28FFD2CB23A}" srcOrd="1" destOrd="0" presId="urn:microsoft.com/office/officeart/2005/8/layout/arrow1"/>
  </dgm:cxnLst>
  <dgm:bg>
    <a:solidFill>
      <a:schemeClr val="accent6">
        <a:lumMod val="60000"/>
        <a:lumOff val="40000"/>
      </a:schemeClr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9BA8D0-1701-49CF-8966-E7382A9BE1F7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FFE9CC-3CBC-4751-92BB-EA2F9185F7C2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1</a:t>
          </a:r>
          <a:endParaRPr lang="ru-RU" dirty="0">
            <a:solidFill>
              <a:schemeClr val="tx1"/>
            </a:solidFill>
          </a:endParaRPr>
        </a:p>
      </dgm:t>
    </dgm:pt>
    <dgm:pt modelId="{7295903A-BE4D-468C-AD77-42FFDF8A9589}" type="parTrans" cxnId="{8C789F4A-55BF-4641-8C46-00640FA20EA3}">
      <dgm:prSet/>
      <dgm:spPr/>
      <dgm:t>
        <a:bodyPr/>
        <a:lstStyle/>
        <a:p>
          <a:endParaRPr lang="ru-RU"/>
        </a:p>
      </dgm:t>
    </dgm:pt>
    <dgm:pt modelId="{BB7463BA-1B13-4583-9F36-C703F0C6D814}" type="sibTrans" cxnId="{8C789F4A-55BF-4641-8C46-00640FA20EA3}">
      <dgm:prSet/>
      <dgm:spPr/>
      <dgm:t>
        <a:bodyPr/>
        <a:lstStyle/>
        <a:p>
          <a:endParaRPr lang="ru-RU"/>
        </a:p>
      </dgm:t>
    </dgm:pt>
    <dgm:pt modelId="{1FA920CF-D1A9-4A23-AE36-CFEE2E187068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2</a:t>
          </a:r>
          <a:endParaRPr lang="ru-RU" dirty="0">
            <a:solidFill>
              <a:schemeClr val="tx1"/>
            </a:solidFill>
          </a:endParaRPr>
        </a:p>
      </dgm:t>
    </dgm:pt>
    <dgm:pt modelId="{8565F7A6-4ECD-4858-94FC-0D0A189AF018}" type="parTrans" cxnId="{64A7D810-87DA-4EF3-AA6F-B7AF8CC64B9A}">
      <dgm:prSet/>
      <dgm:spPr/>
      <dgm:t>
        <a:bodyPr/>
        <a:lstStyle/>
        <a:p>
          <a:endParaRPr lang="ru-RU"/>
        </a:p>
      </dgm:t>
    </dgm:pt>
    <dgm:pt modelId="{8F4A4D7D-5B86-4A89-859E-03F6313E5CC1}" type="sibTrans" cxnId="{64A7D810-87DA-4EF3-AA6F-B7AF8CC64B9A}">
      <dgm:prSet/>
      <dgm:spPr/>
      <dgm:t>
        <a:bodyPr/>
        <a:lstStyle/>
        <a:p>
          <a:endParaRPr lang="ru-RU"/>
        </a:p>
      </dgm:t>
    </dgm:pt>
    <dgm:pt modelId="{13D3BE19-6751-41A1-B2C0-AB7A5F106835}">
      <dgm:prSet phldrT="[Текст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lnSpc>
              <a:spcPct val="150000"/>
            </a:lnSpc>
          </a:pPr>
          <a:r>
            <a:rPr lang="uk-UA" sz="1800" dirty="0" smtClean="0"/>
            <a:t>Дослідження залежності проявів спадкової інформації у фенотипі від певних умов довкілля</a:t>
          </a:r>
          <a:endParaRPr lang="ru-RU" sz="1800" dirty="0"/>
        </a:p>
      </dgm:t>
    </dgm:pt>
    <dgm:pt modelId="{A6234CDD-305B-4D34-9FEF-8D0AE7EA36C0}" type="parTrans" cxnId="{5D7143BC-0932-46DC-9B68-6646C90C8107}">
      <dgm:prSet/>
      <dgm:spPr/>
      <dgm:t>
        <a:bodyPr/>
        <a:lstStyle/>
        <a:p>
          <a:endParaRPr lang="ru-RU"/>
        </a:p>
      </dgm:t>
    </dgm:pt>
    <dgm:pt modelId="{71B7A089-2654-4728-B627-53AE7CBD5690}" type="sibTrans" cxnId="{5D7143BC-0932-46DC-9B68-6646C90C8107}">
      <dgm:prSet/>
      <dgm:spPr/>
      <dgm:t>
        <a:bodyPr/>
        <a:lstStyle/>
        <a:p>
          <a:endParaRPr lang="ru-RU"/>
        </a:p>
      </dgm:t>
    </dgm:pt>
    <dgm:pt modelId="{43F46CCC-5D30-444A-B6A4-E8E11B9E04F4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3</a:t>
          </a:r>
          <a:endParaRPr lang="ru-RU" dirty="0">
            <a:solidFill>
              <a:schemeClr val="tx1"/>
            </a:solidFill>
          </a:endParaRPr>
        </a:p>
      </dgm:t>
    </dgm:pt>
    <dgm:pt modelId="{9CFD3FF9-5293-4212-84E6-42462329C1FE}" type="parTrans" cxnId="{75CFCEAA-A28D-4525-801F-82AC2507653E}">
      <dgm:prSet/>
      <dgm:spPr/>
      <dgm:t>
        <a:bodyPr/>
        <a:lstStyle/>
        <a:p>
          <a:endParaRPr lang="ru-RU"/>
        </a:p>
      </dgm:t>
    </dgm:pt>
    <dgm:pt modelId="{2F6F0860-7E1B-4DB0-A91E-A5B24D73FFA9}" type="sibTrans" cxnId="{75CFCEAA-A28D-4525-801F-82AC2507653E}">
      <dgm:prSet/>
      <dgm:spPr/>
      <dgm:t>
        <a:bodyPr/>
        <a:lstStyle/>
        <a:p>
          <a:endParaRPr lang="ru-RU"/>
        </a:p>
      </dgm:t>
    </dgm:pt>
    <dgm:pt modelId="{64722506-4138-4F9B-A3BA-FCCA5F6C68DC}">
      <dgm:prSet phldrT="[Текст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lnSpc>
              <a:spcPct val="150000"/>
            </a:lnSpc>
          </a:pPr>
          <a:r>
            <a:rPr lang="uk-UA" sz="1800" dirty="0" smtClean="0"/>
            <a:t>Встановлення</a:t>
          </a:r>
          <a:r>
            <a:rPr lang="uk-UA" sz="1800" baseline="0" dirty="0" smtClean="0"/>
            <a:t> причин змін спадкової інформації та механізмів їх виникнення</a:t>
          </a:r>
          <a:endParaRPr lang="ru-RU" sz="1800" dirty="0"/>
        </a:p>
      </dgm:t>
    </dgm:pt>
    <dgm:pt modelId="{9844A69B-6561-4AB1-813D-15035CE99813}" type="parTrans" cxnId="{C15666AE-2A68-4ED0-AA03-921F000D8338}">
      <dgm:prSet/>
      <dgm:spPr/>
      <dgm:t>
        <a:bodyPr/>
        <a:lstStyle/>
        <a:p>
          <a:endParaRPr lang="ru-RU"/>
        </a:p>
      </dgm:t>
    </dgm:pt>
    <dgm:pt modelId="{480B612F-C674-4ED5-8306-91148727EB61}" type="sibTrans" cxnId="{C15666AE-2A68-4ED0-AA03-921F000D8338}">
      <dgm:prSet/>
      <dgm:spPr/>
      <dgm:t>
        <a:bodyPr/>
        <a:lstStyle/>
        <a:p>
          <a:endParaRPr lang="ru-RU"/>
        </a:p>
      </dgm:t>
    </dgm:pt>
    <dgm:pt modelId="{E0059612-64A4-4C16-8302-70FB2A197BD5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accent2"/>
        </a:solidFill>
      </dgm:spPr>
      <dgm:t>
        <a:bodyPr/>
        <a:lstStyle/>
        <a:p>
          <a:pPr>
            <a:lnSpc>
              <a:spcPct val="150000"/>
            </a:lnSpc>
          </a:pPr>
          <a:r>
            <a:rPr lang="uk-UA" sz="1800" noProof="0" dirty="0" smtClean="0">
              <a:latin typeface="Times New Roman" pitchFamily="18" charset="0"/>
              <a:cs typeface="Times New Roman" pitchFamily="18" charset="0"/>
            </a:rPr>
            <a:t>Вивчення матеріальних носіїв</a:t>
          </a:r>
          <a:r>
            <a:rPr lang="uk-UA" sz="1800" dirty="0" smtClean="0">
              <a:latin typeface="Times New Roman" pitchFamily="18" charset="0"/>
              <a:cs typeface="Times New Roman" pitchFamily="18" charset="0"/>
            </a:rPr>
            <a:t> спадкової інформації – генів, а також закономірностей її зберігання і передачі нащадкам</a:t>
          </a:r>
          <a:endParaRPr lang="uk-UA" sz="1800" noProof="0" dirty="0">
            <a:latin typeface="Times New Roman" pitchFamily="18" charset="0"/>
            <a:cs typeface="Times New Roman" pitchFamily="18" charset="0"/>
          </a:endParaRPr>
        </a:p>
      </dgm:t>
    </dgm:pt>
    <dgm:pt modelId="{D611EF68-1DFB-487C-8FA4-5FADE7DDCA9F}" type="sibTrans" cxnId="{0398E0E3-3D28-427D-BBB6-CF77D815275D}">
      <dgm:prSet/>
      <dgm:spPr/>
      <dgm:t>
        <a:bodyPr/>
        <a:lstStyle/>
        <a:p>
          <a:endParaRPr lang="ru-RU"/>
        </a:p>
      </dgm:t>
    </dgm:pt>
    <dgm:pt modelId="{849F65C9-79B9-4B04-BD9D-1D41F8813835}" type="parTrans" cxnId="{0398E0E3-3D28-427D-BBB6-CF77D815275D}">
      <dgm:prSet/>
      <dgm:spPr/>
      <dgm:t>
        <a:bodyPr/>
        <a:lstStyle/>
        <a:p>
          <a:endParaRPr lang="ru-RU"/>
        </a:p>
      </dgm:t>
    </dgm:pt>
    <dgm:pt modelId="{3EAAF7B2-80B4-45DA-B6F5-E75FE6BCD0E4}" type="pres">
      <dgm:prSet presAssocID="{E09BA8D0-1701-49CF-8966-E7382A9BE1F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614748-D48E-4005-B4AD-E4D5F5ED30E2}" type="pres">
      <dgm:prSet presAssocID="{93FFE9CC-3CBC-4751-92BB-EA2F9185F7C2}" presName="composite" presStyleCnt="0"/>
      <dgm:spPr/>
    </dgm:pt>
    <dgm:pt modelId="{3DF70F9E-229E-4EE0-A7D6-AFCCFE5E52AB}" type="pres">
      <dgm:prSet presAssocID="{93FFE9CC-3CBC-4751-92BB-EA2F9185F7C2}" presName="parentText" presStyleLbl="alignNode1" presStyleIdx="0" presStyleCnt="3" custLinFactNeighborX="-2423" custLinFactNeighborY="-1596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0B44A-C319-4B12-B895-C627962ED159}" type="pres">
      <dgm:prSet presAssocID="{93FFE9CC-3CBC-4751-92BB-EA2F9185F7C2}" presName="descendantText" presStyleLbl="alignAcc1" presStyleIdx="0" presStyleCnt="3" custScaleY="116280" custLinFactNeighborX="1585" custLinFactNeighborY="-4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46ACA6-F34E-4659-95EF-C1E2D409BE27}" type="pres">
      <dgm:prSet presAssocID="{BB7463BA-1B13-4583-9F36-C703F0C6D814}" presName="sp" presStyleCnt="0"/>
      <dgm:spPr/>
    </dgm:pt>
    <dgm:pt modelId="{60F0B901-9071-47AA-9685-565A430F2124}" type="pres">
      <dgm:prSet presAssocID="{1FA920CF-D1A9-4A23-AE36-CFEE2E187068}" presName="composite" presStyleCnt="0"/>
      <dgm:spPr/>
    </dgm:pt>
    <dgm:pt modelId="{8B0AAC86-426F-4AA1-AFB5-0EA372733591}" type="pres">
      <dgm:prSet presAssocID="{1FA920CF-D1A9-4A23-AE36-CFEE2E187068}" presName="parentText" presStyleLbl="alignNode1" presStyleIdx="1" presStyleCnt="3" custLinFactNeighborX="-2475" custLinFactNeighborY="-436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69B164-6E91-4AFB-AD4A-CCA4BEEF7E37}" type="pres">
      <dgm:prSet presAssocID="{1FA920CF-D1A9-4A23-AE36-CFEE2E187068}" presName="descendantText" presStyleLbl="alignAcc1" presStyleIdx="1" presStyleCnt="3" custScaleY="1159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1DEA94-38FE-4BBD-9D3E-E90F65FCEF8E}" type="pres">
      <dgm:prSet presAssocID="{8F4A4D7D-5B86-4A89-859E-03F6313E5CC1}" presName="sp" presStyleCnt="0"/>
      <dgm:spPr/>
    </dgm:pt>
    <dgm:pt modelId="{79F085B7-02C0-4EEE-BB9A-3832A44F9BDE}" type="pres">
      <dgm:prSet presAssocID="{43F46CCC-5D30-444A-B6A4-E8E11B9E04F4}" presName="composite" presStyleCnt="0"/>
      <dgm:spPr/>
    </dgm:pt>
    <dgm:pt modelId="{6EA9E25A-996E-4011-BD8D-EC7CC5D4E2AF}" type="pres">
      <dgm:prSet presAssocID="{43F46CCC-5D30-444A-B6A4-E8E11B9E04F4}" presName="parentText" presStyleLbl="alignNode1" presStyleIdx="2" presStyleCnt="3" custLinFactNeighborX="4978" custLinFactNeighborY="-90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EC0F74-C523-4844-934D-04817F62E443}" type="pres">
      <dgm:prSet presAssocID="{43F46CCC-5D30-444A-B6A4-E8E11B9E04F4}" presName="descendantText" presStyleLbl="alignAcc1" presStyleIdx="2" presStyleCnt="3" custScaleY="1233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98E0E3-3D28-427D-BBB6-CF77D815275D}" srcId="{93FFE9CC-3CBC-4751-92BB-EA2F9185F7C2}" destId="{E0059612-64A4-4C16-8302-70FB2A197BD5}" srcOrd="0" destOrd="0" parTransId="{849F65C9-79B9-4B04-BD9D-1D41F8813835}" sibTransId="{D611EF68-1DFB-487C-8FA4-5FADE7DDCA9F}"/>
    <dgm:cxn modelId="{C15666AE-2A68-4ED0-AA03-921F000D8338}" srcId="{43F46CCC-5D30-444A-B6A4-E8E11B9E04F4}" destId="{64722506-4138-4F9B-A3BA-FCCA5F6C68DC}" srcOrd="0" destOrd="0" parTransId="{9844A69B-6561-4AB1-813D-15035CE99813}" sibTransId="{480B612F-C674-4ED5-8306-91148727EB61}"/>
    <dgm:cxn modelId="{8C789F4A-55BF-4641-8C46-00640FA20EA3}" srcId="{E09BA8D0-1701-49CF-8966-E7382A9BE1F7}" destId="{93FFE9CC-3CBC-4751-92BB-EA2F9185F7C2}" srcOrd="0" destOrd="0" parTransId="{7295903A-BE4D-468C-AD77-42FFDF8A9589}" sibTransId="{BB7463BA-1B13-4583-9F36-C703F0C6D814}"/>
    <dgm:cxn modelId="{5D7143BC-0932-46DC-9B68-6646C90C8107}" srcId="{1FA920CF-D1A9-4A23-AE36-CFEE2E187068}" destId="{13D3BE19-6751-41A1-B2C0-AB7A5F106835}" srcOrd="0" destOrd="0" parTransId="{A6234CDD-305B-4D34-9FEF-8D0AE7EA36C0}" sibTransId="{71B7A089-2654-4728-B627-53AE7CBD5690}"/>
    <dgm:cxn modelId="{0FD17F1F-2620-49D8-B8DC-53ABD20286F7}" type="presOf" srcId="{E0059612-64A4-4C16-8302-70FB2A197BD5}" destId="{75C0B44A-C319-4B12-B895-C627962ED159}" srcOrd="0" destOrd="0" presId="urn:microsoft.com/office/officeart/2005/8/layout/chevron2"/>
    <dgm:cxn modelId="{AB938D55-685E-448B-BEE6-8FDFDFBD412A}" type="presOf" srcId="{13D3BE19-6751-41A1-B2C0-AB7A5F106835}" destId="{EC69B164-6E91-4AFB-AD4A-CCA4BEEF7E37}" srcOrd="0" destOrd="0" presId="urn:microsoft.com/office/officeart/2005/8/layout/chevron2"/>
    <dgm:cxn modelId="{AA635B05-6D7C-447F-9853-84614F3563C3}" type="presOf" srcId="{1FA920CF-D1A9-4A23-AE36-CFEE2E187068}" destId="{8B0AAC86-426F-4AA1-AFB5-0EA372733591}" srcOrd="0" destOrd="0" presId="urn:microsoft.com/office/officeart/2005/8/layout/chevron2"/>
    <dgm:cxn modelId="{BFCDA5C3-10BD-41BC-A7FB-30ABD5D9BD2D}" type="presOf" srcId="{43F46CCC-5D30-444A-B6A4-E8E11B9E04F4}" destId="{6EA9E25A-996E-4011-BD8D-EC7CC5D4E2AF}" srcOrd="0" destOrd="0" presId="urn:microsoft.com/office/officeart/2005/8/layout/chevron2"/>
    <dgm:cxn modelId="{64A7D810-87DA-4EF3-AA6F-B7AF8CC64B9A}" srcId="{E09BA8D0-1701-49CF-8966-E7382A9BE1F7}" destId="{1FA920CF-D1A9-4A23-AE36-CFEE2E187068}" srcOrd="1" destOrd="0" parTransId="{8565F7A6-4ECD-4858-94FC-0D0A189AF018}" sibTransId="{8F4A4D7D-5B86-4A89-859E-03F6313E5CC1}"/>
    <dgm:cxn modelId="{75CFCEAA-A28D-4525-801F-82AC2507653E}" srcId="{E09BA8D0-1701-49CF-8966-E7382A9BE1F7}" destId="{43F46CCC-5D30-444A-B6A4-E8E11B9E04F4}" srcOrd="2" destOrd="0" parTransId="{9CFD3FF9-5293-4212-84E6-42462329C1FE}" sibTransId="{2F6F0860-7E1B-4DB0-A91E-A5B24D73FFA9}"/>
    <dgm:cxn modelId="{76B6EB05-D53D-455E-8F4B-195B2799463F}" type="presOf" srcId="{64722506-4138-4F9B-A3BA-FCCA5F6C68DC}" destId="{6AEC0F74-C523-4844-934D-04817F62E443}" srcOrd="0" destOrd="0" presId="urn:microsoft.com/office/officeart/2005/8/layout/chevron2"/>
    <dgm:cxn modelId="{EE3E6D13-F6F6-4D10-8885-63B9E658C5F0}" type="presOf" srcId="{93FFE9CC-3CBC-4751-92BB-EA2F9185F7C2}" destId="{3DF70F9E-229E-4EE0-A7D6-AFCCFE5E52AB}" srcOrd="0" destOrd="0" presId="urn:microsoft.com/office/officeart/2005/8/layout/chevron2"/>
    <dgm:cxn modelId="{DA96E846-6632-4F56-8E0E-410A7329F111}" type="presOf" srcId="{E09BA8D0-1701-49CF-8966-E7382A9BE1F7}" destId="{3EAAF7B2-80B4-45DA-B6F5-E75FE6BCD0E4}" srcOrd="0" destOrd="0" presId="urn:microsoft.com/office/officeart/2005/8/layout/chevron2"/>
    <dgm:cxn modelId="{BED07C7D-837E-4CD7-BCD5-C1042FB7EF68}" type="presParOf" srcId="{3EAAF7B2-80B4-45DA-B6F5-E75FE6BCD0E4}" destId="{68614748-D48E-4005-B4AD-E4D5F5ED30E2}" srcOrd="0" destOrd="0" presId="urn:microsoft.com/office/officeart/2005/8/layout/chevron2"/>
    <dgm:cxn modelId="{8E0DB9B1-005D-4A30-BDAD-0904EFE4AF1C}" type="presParOf" srcId="{68614748-D48E-4005-B4AD-E4D5F5ED30E2}" destId="{3DF70F9E-229E-4EE0-A7D6-AFCCFE5E52AB}" srcOrd="0" destOrd="0" presId="urn:microsoft.com/office/officeart/2005/8/layout/chevron2"/>
    <dgm:cxn modelId="{0691CA1B-F122-454F-A9E6-3D54CE51E6CD}" type="presParOf" srcId="{68614748-D48E-4005-B4AD-E4D5F5ED30E2}" destId="{75C0B44A-C319-4B12-B895-C627962ED159}" srcOrd="1" destOrd="0" presId="urn:microsoft.com/office/officeart/2005/8/layout/chevron2"/>
    <dgm:cxn modelId="{43484884-D038-417B-9DF1-EE75DFB2B3D7}" type="presParOf" srcId="{3EAAF7B2-80B4-45DA-B6F5-E75FE6BCD0E4}" destId="{E346ACA6-F34E-4659-95EF-C1E2D409BE27}" srcOrd="1" destOrd="0" presId="urn:microsoft.com/office/officeart/2005/8/layout/chevron2"/>
    <dgm:cxn modelId="{1487301D-96EB-45BD-87AA-3AB354CAD3B5}" type="presParOf" srcId="{3EAAF7B2-80B4-45DA-B6F5-E75FE6BCD0E4}" destId="{60F0B901-9071-47AA-9685-565A430F2124}" srcOrd="2" destOrd="0" presId="urn:microsoft.com/office/officeart/2005/8/layout/chevron2"/>
    <dgm:cxn modelId="{BFC1B92B-C53E-48CE-8EA1-A212BBD59EDA}" type="presParOf" srcId="{60F0B901-9071-47AA-9685-565A430F2124}" destId="{8B0AAC86-426F-4AA1-AFB5-0EA372733591}" srcOrd="0" destOrd="0" presId="urn:microsoft.com/office/officeart/2005/8/layout/chevron2"/>
    <dgm:cxn modelId="{391E3BCE-BFB7-42AF-8A48-47DC9B57CC9D}" type="presParOf" srcId="{60F0B901-9071-47AA-9685-565A430F2124}" destId="{EC69B164-6E91-4AFB-AD4A-CCA4BEEF7E37}" srcOrd="1" destOrd="0" presId="urn:microsoft.com/office/officeart/2005/8/layout/chevron2"/>
    <dgm:cxn modelId="{CF4D124B-1AE4-4D20-B94F-E73F96694A61}" type="presParOf" srcId="{3EAAF7B2-80B4-45DA-B6F5-E75FE6BCD0E4}" destId="{A31DEA94-38FE-4BBD-9D3E-E90F65FCEF8E}" srcOrd="3" destOrd="0" presId="urn:microsoft.com/office/officeart/2005/8/layout/chevron2"/>
    <dgm:cxn modelId="{1A9D6ECC-CCEA-4CC5-8EC6-358D6E8BD304}" type="presParOf" srcId="{3EAAF7B2-80B4-45DA-B6F5-E75FE6BCD0E4}" destId="{79F085B7-02C0-4EEE-BB9A-3832A44F9BDE}" srcOrd="4" destOrd="0" presId="urn:microsoft.com/office/officeart/2005/8/layout/chevron2"/>
    <dgm:cxn modelId="{BD63A866-C716-4F82-AB3F-28A7A5079BF3}" type="presParOf" srcId="{79F085B7-02C0-4EEE-BB9A-3832A44F9BDE}" destId="{6EA9E25A-996E-4011-BD8D-EC7CC5D4E2AF}" srcOrd="0" destOrd="0" presId="urn:microsoft.com/office/officeart/2005/8/layout/chevron2"/>
    <dgm:cxn modelId="{9637FA20-301D-4916-A673-F59DAC543A86}" type="presParOf" srcId="{79F085B7-02C0-4EEE-BB9A-3832A44F9BDE}" destId="{6AEC0F74-C523-4844-934D-04817F62E44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C18F5B-AE88-4AE0-A474-5E3D952144DF}">
      <dsp:nvSpPr>
        <dsp:cNvPr id="0" name=""/>
        <dsp:cNvSpPr/>
      </dsp:nvSpPr>
      <dsp:spPr>
        <a:xfrm rot="16200000">
          <a:off x="-214808" y="122843"/>
          <a:ext cx="3445100" cy="3072197"/>
        </a:xfrm>
        <a:prstGeom prst="upArrow">
          <a:avLst>
            <a:gd name="adj1" fmla="val 50000"/>
            <a:gd name="adj2" fmla="val 35000"/>
          </a:avLst>
        </a:prstGeom>
        <a:solidFill>
          <a:schemeClr val="accent2"/>
        </a:soli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latin typeface="Times New Roman" pitchFamily="18" charset="0"/>
              <a:cs typeface="Times New Roman" pitchFamily="18" charset="0"/>
            </a:rPr>
            <a:t>Завдяки спадковості нащадки подібні до батьків, тобто зберігається стабільність біологічних видів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16200000">
        <a:off x="-214808" y="122843"/>
        <a:ext cx="3445100" cy="3072197"/>
      </dsp:txXfrm>
    </dsp:sp>
    <dsp:sp modelId="{FC2E205A-E386-4E26-A2B1-D28FFD2CB23A}">
      <dsp:nvSpPr>
        <dsp:cNvPr id="0" name=""/>
        <dsp:cNvSpPr/>
      </dsp:nvSpPr>
      <dsp:spPr>
        <a:xfrm rot="5400000">
          <a:off x="3029898" y="1"/>
          <a:ext cx="3559601" cy="3317881"/>
        </a:xfrm>
        <a:prstGeom prst="upArrow">
          <a:avLst>
            <a:gd name="adj1" fmla="val 50000"/>
            <a:gd name="adj2" fmla="val 35000"/>
          </a:avLst>
        </a:prstGeom>
        <a:solidFill>
          <a:schemeClr val="accent2"/>
        </a:soli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latin typeface="Times New Roman" pitchFamily="18" charset="0"/>
              <a:cs typeface="Times New Roman" pitchFamily="18" charset="0"/>
            </a:rPr>
            <a:t>Мінливість забезпечує появу нових ознак та їх станів, завдяки чому відбувається видоутворення та історичний розвиток біосфери в цілому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029898" y="1"/>
        <a:ext cx="3559601" cy="331788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DF70F9E-229E-4EE0-A7D6-AFCCFE5E52AB}">
      <dsp:nvSpPr>
        <dsp:cNvPr id="0" name=""/>
        <dsp:cNvSpPr/>
      </dsp:nvSpPr>
      <dsp:spPr>
        <a:xfrm rot="5400000">
          <a:off x="-204904" y="204904"/>
          <a:ext cx="1366032" cy="95622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solidFill>
                <a:schemeClr val="tx1"/>
              </a:solidFill>
            </a:rPr>
            <a:t>1</a:t>
          </a:r>
          <a:endParaRPr lang="ru-RU" sz="2800" kern="1200" dirty="0">
            <a:solidFill>
              <a:schemeClr val="tx1"/>
            </a:solidFill>
          </a:endParaRPr>
        </a:p>
      </dsp:txBody>
      <dsp:txXfrm rot="5400000">
        <a:off x="-204904" y="204904"/>
        <a:ext cx="1366032" cy="956222"/>
      </dsp:txXfrm>
    </dsp:sp>
    <dsp:sp modelId="{75C0B44A-C319-4B12-B895-C627962ED159}">
      <dsp:nvSpPr>
        <dsp:cNvPr id="0" name=""/>
        <dsp:cNvSpPr/>
      </dsp:nvSpPr>
      <dsp:spPr>
        <a:xfrm rot="5400000">
          <a:off x="3009874" y="-2053651"/>
          <a:ext cx="1032474" cy="5139777"/>
        </a:xfrm>
        <a:prstGeom prst="round2SameRect">
          <a:avLst/>
        </a:prstGeom>
        <a:solidFill>
          <a:schemeClr val="accent2"/>
        </a:solidFill>
        <a:ln w="9525" cap="flat" cmpd="sng" algn="ctr">
          <a:solidFill>
            <a:schemeClr val="accent2"/>
          </a:solidFill>
          <a:prstDash val="solid"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noProof="0" dirty="0" smtClean="0">
              <a:latin typeface="Times New Roman" pitchFamily="18" charset="0"/>
              <a:cs typeface="Times New Roman" pitchFamily="18" charset="0"/>
            </a:rPr>
            <a:t>Вивчення матеріальних носіїв</a:t>
          </a:r>
          <a:r>
            <a:rPr lang="uk-UA" sz="1800" kern="1200" dirty="0" smtClean="0">
              <a:latin typeface="Times New Roman" pitchFamily="18" charset="0"/>
              <a:cs typeface="Times New Roman" pitchFamily="18" charset="0"/>
            </a:rPr>
            <a:t> спадкової інформації – генів, а також закономірностей її зберігання і передачі нащадкам</a:t>
          </a:r>
          <a:endParaRPr lang="uk-UA" sz="1800" kern="1200" noProof="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009874" y="-2053651"/>
        <a:ext cx="1032474" cy="5139777"/>
      </dsp:txXfrm>
    </dsp:sp>
    <dsp:sp modelId="{8B0AAC86-426F-4AA1-AFB5-0EA372733591}">
      <dsp:nvSpPr>
        <dsp:cNvPr id="0" name=""/>
        <dsp:cNvSpPr/>
      </dsp:nvSpPr>
      <dsp:spPr>
        <a:xfrm rot="5400000">
          <a:off x="-204904" y="1482440"/>
          <a:ext cx="1366032" cy="95622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solidFill>
                <a:schemeClr val="tx1"/>
              </a:solidFill>
            </a:rPr>
            <a:t>2</a:t>
          </a:r>
          <a:endParaRPr lang="ru-RU" sz="2800" kern="1200" dirty="0">
            <a:solidFill>
              <a:schemeClr val="tx1"/>
            </a:solidFill>
          </a:endParaRPr>
        </a:p>
      </dsp:txBody>
      <dsp:txXfrm rot="5400000">
        <a:off x="-204904" y="1482440"/>
        <a:ext cx="1366032" cy="956222"/>
      </dsp:txXfrm>
    </dsp:sp>
    <dsp:sp modelId="{EC69B164-6E91-4AFB-AD4A-CCA4BEEF7E37}">
      <dsp:nvSpPr>
        <dsp:cNvPr id="0" name=""/>
        <dsp:cNvSpPr/>
      </dsp:nvSpPr>
      <dsp:spPr>
        <a:xfrm rot="5400000">
          <a:off x="3011197" y="-788806"/>
          <a:ext cx="1029828" cy="5139777"/>
        </a:xfrm>
        <a:prstGeom prst="round2SameRect">
          <a:avLst/>
        </a:prstGeom>
        <a:solidFill>
          <a:schemeClr val="accent2"/>
        </a:solidFill>
        <a:ln w="1905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/>
            <a:t>Дослідження залежності проявів спадкової інформації у фенотипі від певних умов довкілля</a:t>
          </a:r>
          <a:endParaRPr lang="ru-RU" sz="1800" kern="1200" dirty="0"/>
        </a:p>
      </dsp:txBody>
      <dsp:txXfrm rot="5400000">
        <a:off x="3011197" y="-788806"/>
        <a:ext cx="1029828" cy="5139777"/>
      </dsp:txXfrm>
    </dsp:sp>
    <dsp:sp modelId="{6EA9E25A-996E-4011-BD8D-EC7CC5D4E2AF}">
      <dsp:nvSpPr>
        <dsp:cNvPr id="0" name=""/>
        <dsp:cNvSpPr/>
      </dsp:nvSpPr>
      <dsp:spPr>
        <a:xfrm rot="5400000">
          <a:off x="-157304" y="2705233"/>
          <a:ext cx="1366032" cy="95622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solidFill>
                <a:schemeClr val="tx1"/>
              </a:solidFill>
            </a:rPr>
            <a:t>3</a:t>
          </a:r>
          <a:endParaRPr lang="ru-RU" sz="2800" kern="1200" dirty="0">
            <a:solidFill>
              <a:schemeClr val="tx1"/>
            </a:solidFill>
          </a:endParaRPr>
        </a:p>
      </dsp:txBody>
      <dsp:txXfrm rot="5400000">
        <a:off x="-157304" y="2705233"/>
        <a:ext cx="1366032" cy="956222"/>
      </dsp:txXfrm>
    </dsp:sp>
    <dsp:sp modelId="{6AEC0F74-C523-4844-934D-04817F62E443}">
      <dsp:nvSpPr>
        <dsp:cNvPr id="0" name=""/>
        <dsp:cNvSpPr/>
      </dsp:nvSpPr>
      <dsp:spPr>
        <a:xfrm rot="5400000">
          <a:off x="2978668" y="497794"/>
          <a:ext cx="1094886" cy="5139777"/>
        </a:xfrm>
        <a:prstGeom prst="round2SameRect">
          <a:avLst/>
        </a:prstGeom>
        <a:solidFill>
          <a:schemeClr val="accent2"/>
        </a:solidFill>
        <a:ln w="1905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/>
            <a:t>Встановлення</a:t>
          </a:r>
          <a:r>
            <a:rPr lang="uk-UA" sz="1800" kern="1200" baseline="0" dirty="0" smtClean="0"/>
            <a:t> причин змін спадкової інформації та механізмів їх виникнення</a:t>
          </a:r>
          <a:endParaRPr lang="ru-RU" sz="1800" kern="1200" dirty="0"/>
        </a:p>
      </dsp:txBody>
      <dsp:txXfrm rot="5400000">
        <a:off x="2978668" y="497794"/>
        <a:ext cx="1094886" cy="51397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F35D15-7A4B-4D49-95FE-200F88763D17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B95DEE-1FA4-4399-BA41-02701194C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0B3974-AA56-4C77-870A-96348938BC8E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227D9A-2346-43E7-89FE-F50C36E54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227D9A-2346-43E7-89FE-F50C36E547D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227D9A-2346-43E7-89FE-F50C36E547D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950889D1-5B9D-4099-B35A-C70D2AACD13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931C8EF-93F8-473E-8235-DB982B74F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89D1-5B9D-4099-B35A-C70D2AACD13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C8EF-93F8-473E-8235-DB982B74F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89D1-5B9D-4099-B35A-C70D2AACD13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C8EF-93F8-473E-8235-DB982B74F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89D1-5B9D-4099-B35A-C70D2AACD13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C8EF-93F8-473E-8235-DB982B74F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89D1-5B9D-4099-B35A-C70D2AACD13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C8EF-93F8-473E-8235-DB982B74F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89D1-5B9D-4099-B35A-C70D2AACD13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C8EF-93F8-473E-8235-DB982B74F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50889D1-5B9D-4099-B35A-C70D2AACD13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931C8EF-93F8-473E-8235-DB982B74F98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950889D1-5B9D-4099-B35A-C70D2AACD13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931C8EF-93F8-473E-8235-DB982B74F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89D1-5B9D-4099-B35A-C70D2AACD13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C8EF-93F8-473E-8235-DB982B74F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89D1-5B9D-4099-B35A-C70D2AACD13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C8EF-93F8-473E-8235-DB982B74F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89D1-5B9D-4099-B35A-C70D2AACD13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C8EF-93F8-473E-8235-DB982B74F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950889D1-5B9D-4099-B35A-C70D2AACD13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931C8EF-93F8-473E-8235-DB982B74F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r.com.ua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071678"/>
            <a:ext cx="9144000" cy="286232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Методи генетичних досліджень</a:t>
            </a:r>
          </a:p>
          <a:p>
            <a:pPr algn="ctr">
              <a:lnSpc>
                <a:spcPct val="150000"/>
              </a:lnSpc>
            </a:pPr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Семиволос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Інна Вікторівна</a:t>
            </a:r>
            <a:b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біології</a:t>
            </a:r>
            <a:b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Городищенської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ЗОШ І-ІІІ ст. №2</a:t>
            </a:r>
            <a:b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Городищенської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районної 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ради</a:t>
            </a:r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714356"/>
            <a:ext cx="6429420" cy="2674065"/>
          </a:xfrm>
          <a:prstGeom prst="rect">
            <a:avLst/>
          </a:prstGeom>
          <a:solidFill>
            <a:schemeClr val="accent2"/>
          </a:solidFill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Метод дерматогліфіки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—вивчення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рельєфу шкіри на пальцях, долонях і підошвах.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землі немає  людей  з однаковими малюнками на пальцях (крім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монозиготних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близнят).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1892 р. Ф.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Гальтон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запропонував класифікацію цих візерунків, яка дозволила використовувати метод для ідентифікації особи у криміналістиці.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subject.com.ua/biology/medical/medical.files/image1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286124"/>
            <a:ext cx="3500462" cy="221457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429256" y="5500702"/>
            <a:ext cx="27860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Метод  дерматогліфіки 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1500174"/>
          <a:ext cx="4786346" cy="4503439"/>
        </p:xfrm>
        <a:graphic>
          <a:graphicData uri="http://schemas.openxmlformats.org/drawingml/2006/table">
            <a:tbl>
              <a:tblPr/>
              <a:tblGrid>
                <a:gridCol w="1857388"/>
                <a:gridCol w="2928958"/>
              </a:tblGrid>
              <a:tr h="612326">
                <a:tc>
                  <a:txBody>
                    <a:bodyPr/>
                    <a:lstStyle/>
                    <a:p>
                      <a:r>
                        <a:rPr lang="uk-UA" sz="1800" noProof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Трисомія</a:t>
                      </a:r>
                      <a:r>
                        <a:rPr lang="uk-UA" sz="18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 13</a:t>
                      </a:r>
                      <a:endParaRPr lang="uk-UA" sz="1800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Різке дистальне зміщення основного </a:t>
                      </a:r>
                      <a:r>
                        <a:rPr lang="uk-UA" sz="1800" noProof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трирадіуса</a:t>
                      </a:r>
                      <a:r>
                        <a:rPr lang="uk-UA" sz="18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 (108°). </a:t>
                      </a:r>
                      <a:endParaRPr lang="uk-UA" sz="1800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</a:tr>
              <a:tr h="816434">
                <a:tc>
                  <a:txBody>
                    <a:bodyPr/>
                    <a:lstStyle/>
                    <a:p>
                      <a:r>
                        <a:rPr lang="uk-UA" sz="1800" noProof="0" smtClean="0">
                          <a:latin typeface="Times New Roman" pitchFamily="18" charset="0"/>
                          <a:cs typeface="Times New Roman" pitchFamily="18" charset="0"/>
                        </a:rPr>
                        <a:t>Трисомія 18</a:t>
                      </a:r>
                      <a:endParaRPr lang="uk-UA" sz="1800" noProof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Переважання на пальцях дуг. </a:t>
                      </a:r>
                      <a:endParaRPr lang="uk-UA" sz="1800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</a:tr>
              <a:tr h="816434">
                <a:tc>
                  <a:txBody>
                    <a:bodyPr/>
                    <a:lstStyle/>
                    <a:p>
                      <a:r>
                        <a:rPr lang="uk-UA" sz="1800" noProof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Трисомія</a:t>
                      </a:r>
                      <a:r>
                        <a:rPr lang="uk-UA" sz="18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 21</a:t>
                      </a:r>
                      <a:endParaRPr lang="uk-UA" sz="1800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Переважання на пальцях </a:t>
                      </a:r>
                      <a:r>
                        <a:rPr lang="uk-UA" sz="1800" noProof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ульнарних</a:t>
                      </a:r>
                      <a:r>
                        <a:rPr lang="uk-UA" sz="18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 петель. </a:t>
                      </a:r>
                      <a:endParaRPr lang="uk-UA" sz="1800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</a:tr>
              <a:tr h="1224651">
                <a:tc>
                  <a:txBody>
                    <a:bodyPr/>
                    <a:lstStyle/>
                    <a:p>
                      <a:r>
                        <a:rPr lang="uk-UA" sz="18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Синдром </a:t>
                      </a:r>
                      <a:r>
                        <a:rPr lang="uk-UA" sz="1800" noProof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Шерешевського</a:t>
                      </a:r>
                      <a:r>
                        <a:rPr lang="uk-UA" sz="18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uk-UA" sz="1800" noProof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Тернера</a:t>
                      </a:r>
                      <a:endParaRPr lang="uk-UA" sz="1800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Переважання на пальцях петель і завитків. </a:t>
                      </a:r>
                      <a:endParaRPr lang="uk-UA" sz="1800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</a:tr>
              <a:tr h="816434">
                <a:tc>
                  <a:txBody>
                    <a:bodyPr/>
                    <a:lstStyle/>
                    <a:p>
                      <a:r>
                        <a:rPr lang="uk-UA" sz="1800" noProof="0" smtClean="0">
                          <a:latin typeface="Times New Roman" pitchFamily="18" charset="0"/>
                          <a:cs typeface="Times New Roman" pitchFamily="18" charset="0"/>
                        </a:rPr>
                        <a:t>Синдром Клайнфельтера</a:t>
                      </a:r>
                      <a:endParaRPr lang="uk-UA" sz="1800" noProof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Переважання на пальцях дуг. </a:t>
                      </a:r>
                      <a:endParaRPr lang="uk-UA" sz="1800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Дерматогліфічні особливості у осіб з хромосомними порушеннями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 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</a:rPr>
              <a:t>﻿</a:t>
            </a: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pic>
        <p:nvPicPr>
          <p:cNvPr id="5" name="Picture 2" descr="http://subject.com.ua/biology/medical/medical.files/image1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428736"/>
            <a:ext cx="3290886" cy="364333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6" name="Прямоугольник 5"/>
          <p:cNvSpPr/>
          <p:nvPr/>
        </p:nvSpPr>
        <p:spPr>
          <a:xfrm>
            <a:off x="5429256" y="5000637"/>
            <a:ext cx="33575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Кут </a:t>
            </a:r>
            <a:r>
              <a:rPr lang="ru-RU" sz="1400" dirty="0" err="1" smtClean="0"/>
              <a:t>atd</a:t>
            </a:r>
            <a:r>
              <a:rPr lang="ru-RU" sz="1400" dirty="0" smtClean="0"/>
              <a:t> в </a:t>
            </a:r>
            <a:r>
              <a:rPr lang="ru-RU" sz="1400" dirty="0" err="1" smtClean="0"/>
              <a:t>нормі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при </a:t>
            </a:r>
            <a:r>
              <a:rPr lang="ru-RU" sz="1400" dirty="0" err="1" smtClean="0"/>
              <a:t>хромосомних</a:t>
            </a:r>
            <a:r>
              <a:rPr lang="ru-RU" sz="1400" dirty="0" smtClean="0"/>
              <a:t> </a:t>
            </a:r>
            <a:r>
              <a:rPr lang="ru-RU" sz="1400" dirty="0" err="1" smtClean="0"/>
              <a:t>аномаліях</a:t>
            </a:r>
            <a:r>
              <a:rPr lang="ru-RU" sz="1400" dirty="0" smtClean="0"/>
              <a:t>:</a:t>
            </a:r>
          </a:p>
          <a:p>
            <a:pPr algn="ctr"/>
            <a:r>
              <a:rPr lang="ru-RU" sz="1400" dirty="0" smtClean="0"/>
              <a:t>1 - синдром </a:t>
            </a:r>
            <a:r>
              <a:rPr lang="ru-RU" sz="1400" dirty="0" err="1" smtClean="0"/>
              <a:t>Патау</a:t>
            </a:r>
            <a:r>
              <a:rPr lang="ru-RU" sz="1400" dirty="0" smtClean="0"/>
              <a:t>; 2 - синдром Дауна; 3 - синдром </a:t>
            </a:r>
            <a:r>
              <a:rPr lang="ru-RU" sz="1400" dirty="0" err="1" smtClean="0"/>
              <a:t>Шерешевського</a:t>
            </a:r>
            <a:r>
              <a:rPr lang="ru-RU" sz="1400" dirty="0" smtClean="0"/>
              <a:t> - Тернера; 4 - норма; 5 - синдром </a:t>
            </a:r>
            <a:r>
              <a:rPr lang="ru-RU" sz="1400" dirty="0" err="1" smtClean="0"/>
              <a:t>Клайнфельтера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500042"/>
            <a:ext cx="7643866" cy="8309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Дерматогліфічні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особливості у осіб з хромосомними порушеннями</a:t>
            </a:r>
            <a:endParaRPr lang="uk-UA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785794"/>
            <a:ext cx="7215238" cy="2723823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Популяційно-статистичний метод</a:t>
            </a:r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дає можливість вивчати  частоти зустрічальності алелей у популяціях організмів, а також генетичну структуру популяцій. Крім генетики популяцій, його застосовують й у медичній генетиці  для вивчення поширення </a:t>
            </a:r>
          </a:p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алелей серед людей. Для цього досліджують частину населення</a:t>
            </a:r>
          </a:p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певної території і статистичне обробляють одержані дані.</a:t>
            </a:r>
            <a:endParaRPr lang="uk-UA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&amp;Fcy;&amp;acy;&amp;jcy;&amp;lcy;:Hardy-Weinber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643314"/>
            <a:ext cx="4019550" cy="264320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357290" y="4286256"/>
            <a:ext cx="30003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Закон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Харді—Вайнберга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для двох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алелів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: горизонтально відкладені частоти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алелів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, вертикально показані частоти генотипів; три можливі генотипи показані різними символами.</a:t>
            </a:r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5614998" cy="4000528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b="1" dirty="0" err="1" smtClean="0">
                <a:latin typeface="Times New Roman" pitchFamily="18" charset="0"/>
                <a:cs typeface="Times New Roman" pitchFamily="18" charset="0"/>
              </a:rPr>
              <a:t>Цитогенетичний</a:t>
            </a: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 метод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ґрунтується на дослідженні особливостей хромосомного набору (каріотипу) організмів. Вивчення каріотипу дає змогу виявляти мутації, пов’язані зі зміною як кількості хромосом, так і структури окремих із них. Каріотип досліджують у клітинах на стадії метафази, бо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в цей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період клітинного циклу структура хромосом виражена найчіткіше.</a:t>
            </a:r>
          </a:p>
          <a:p>
            <a:pPr algn="just"/>
            <a:endParaRPr lang="ru-RU" dirty="0"/>
          </a:p>
        </p:txBody>
      </p:sp>
      <p:pic>
        <p:nvPicPr>
          <p:cNvPr id="7" name="Picture 4" descr="http://im8-tub-ua.yandex.net/i?id=125559899-67-72&amp;n=21"/>
          <p:cNvPicPr>
            <a:picLocks noChangeAspect="1" noChangeArrowheads="1"/>
          </p:cNvPicPr>
          <p:nvPr/>
        </p:nvPicPr>
        <p:blipFill>
          <a:blip r:embed="rId2" cstate="print">
            <a:lum bright="-40000" contrast="40000"/>
          </a:blip>
          <a:srcRect/>
          <a:stretch>
            <a:fillRect/>
          </a:stretch>
        </p:blipFill>
        <p:spPr bwMode="auto">
          <a:xfrm>
            <a:off x="4857752" y="3786190"/>
            <a:ext cx="3714776" cy="235745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sp>
        <p:nvSpPr>
          <p:cNvPr id="8" name="Прямоугольник 7"/>
          <p:cNvSpPr/>
          <p:nvPr/>
        </p:nvSpPr>
        <p:spPr>
          <a:xfrm>
            <a:off x="5357818" y="6198990"/>
            <a:ext cx="2786081" cy="373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Цитогенетичний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метод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71480"/>
            <a:ext cx="6572296" cy="308956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Біохімічні методи</a:t>
            </a:r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використовують для діагностики спадкових захворювань, пов'язаних із порушенням обміну речовин. За їхньою допомогою виявляють білки, а також проміжні продукти обміну, невластиві даному організмові, що свідчить про наявність змінених (мутантних) генів. Відомо понад 500 спадкових захворювань людини, зумовлених такими генами (наприклад, цукровий діабет).</a:t>
            </a:r>
            <a:endParaRPr lang="uk-UA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://im2-tub-ua.yandex.net/i?id=97936965-06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3643314"/>
            <a:ext cx="3571900" cy="221457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628" y="5857892"/>
            <a:ext cx="28575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Біохімічний метод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642918"/>
            <a:ext cx="6858048" cy="30888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Близнюковий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метод</a:t>
            </a:r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полягає у вивченні </a:t>
            </a:r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однояйцевих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близнят (організмів, які походять з однієї зиготи). </a:t>
            </a:r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Однояйцеві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близнята завжди однієї статі, бо мають однакові генотипи. Досліджуючи такі організми, можна з'ясувати роль чинників довкілля у формуванні фенотипу особин: різний характер їхнього впливу зумовлює розбіжності у прояву тих чи інших станів певних ознак. </a:t>
            </a:r>
            <a:endParaRPr lang="uk-UA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im3-tub-ua.yandex.net/i?id=130089191-49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786190"/>
            <a:ext cx="2928958" cy="235745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868" y="5857892"/>
            <a:ext cx="18573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Близнюки</a:t>
            </a:r>
            <a:endParaRPr lang="ru-RU" dirty="0"/>
          </a:p>
        </p:txBody>
      </p:sp>
      <p:pic>
        <p:nvPicPr>
          <p:cNvPr id="7170" name="Picture 2" descr="http://im6-tub-ua.yandex.net/i?id=188582364-36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786190"/>
            <a:ext cx="2857520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6429420" cy="6003056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Близнята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вважаються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конкордантними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, якщо в обох присутня або в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обох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відсутня певна ознака (наприклад обоє страждають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хворобу Альцгеймера, або жоден із них не страждає  на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цю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хворобу), близнята вважаються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дисконкордантними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, якщо певна ознака в них проявляється по-різному (наприклад,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один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страждає хворобою Альцгеймера, а інший — ні). </a:t>
            </a:r>
          </a:p>
          <a:p>
            <a:pPr algn="just"/>
            <a:endParaRPr lang="ru-RU" sz="1800" dirty="0"/>
          </a:p>
        </p:txBody>
      </p:sp>
      <p:pic>
        <p:nvPicPr>
          <p:cNvPr id="4" name="Picture 3" descr="COMPARISONSLICE HIGH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4143372" y="3143248"/>
            <a:ext cx="3929090" cy="228601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929190" y="5460326"/>
            <a:ext cx="2571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Хвороба Альцгеймера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495444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Оцінка 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спадковості  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основі </a:t>
            </a:r>
            <a:r>
              <a:rPr lang="uk-UA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близнюкових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досліджень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78861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Мінливість кожної ознаки визначається двома факторами — умовами середовища та генотипом: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sz="1800" baseline="-25000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= V</a:t>
            </a:r>
            <a:r>
              <a:rPr lang="uk-UA" sz="1800" baseline="-25000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+ V</a:t>
            </a:r>
            <a:r>
              <a:rPr lang="uk-UA" sz="1800" baseline="-250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sz="1800" baseline="-25000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 — загальна дисперсія, V</a:t>
            </a:r>
            <a:r>
              <a:rPr lang="uk-UA" sz="1800" baseline="-25000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—дисперсія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зумовлена генетичними факторами, V</a:t>
            </a:r>
            <a:r>
              <a:rPr lang="uk-UA" sz="1800" baseline="-250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 — дисперсія зумовлена довкіллям.</a:t>
            </a:r>
          </a:p>
          <a:p>
            <a:pPr algn="just">
              <a:lnSpc>
                <a:spcPct val="150000"/>
              </a:lnSpc>
            </a:pP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Успадкованість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(у широкому сенсі) певної ознаки — це та 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частка мінливості, що зумовлюється генотипом: H</a:t>
            </a:r>
            <a:r>
              <a:rPr lang="uk-UA" sz="1800" baseline="-250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= V</a:t>
            </a:r>
            <a:r>
              <a:rPr lang="uk-UA" sz="1800" baseline="-25000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sz="1800" baseline="-25000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Близнюкові методи дозволяють оцінити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успадковуваність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ряду ознак. </a:t>
            </a:r>
          </a:p>
          <a:p>
            <a:pPr algn="just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480936"/>
          <a:ext cx="8215370" cy="537695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154116"/>
                <a:gridCol w="2322797"/>
                <a:gridCol w="2738457"/>
              </a:tblGrid>
              <a:tr h="1270153">
                <a:tc gridSpan="3">
                  <a:txBody>
                    <a:bodyPr/>
                    <a:lstStyle/>
                    <a:p>
                      <a:pPr algn="ctr"/>
                      <a:r>
                        <a:rPr lang="uk-UA" sz="2400" b="1" noProof="0" dirty="0" smtClean="0"/>
                        <a:t>Порівняння </a:t>
                      </a:r>
                      <a:r>
                        <a:rPr lang="uk-UA" sz="2400" b="1" noProof="0" dirty="0" err="1" smtClean="0"/>
                        <a:t>конкордантності</a:t>
                      </a:r>
                      <a:r>
                        <a:rPr lang="uk-UA" sz="2400" b="1" noProof="0" dirty="0" smtClean="0"/>
                        <a:t> деяких ознак між </a:t>
                      </a:r>
                      <a:r>
                        <a:rPr lang="uk-UA" sz="2400" b="1" noProof="0" dirty="0" err="1" smtClean="0"/>
                        <a:t>однояйцевими</a:t>
                      </a:r>
                      <a:r>
                        <a:rPr lang="uk-UA" sz="2400" b="1" noProof="0" dirty="0" smtClean="0"/>
                        <a:t> та </a:t>
                      </a:r>
                      <a:r>
                        <a:rPr lang="uk-UA" sz="2400" b="1" noProof="0" dirty="0" err="1" smtClean="0"/>
                        <a:t>різнояйцевими</a:t>
                      </a:r>
                      <a:r>
                        <a:rPr lang="uk-UA" sz="2400" b="1" noProof="0" dirty="0" smtClean="0"/>
                        <a:t> близнятами</a:t>
                      </a:r>
                      <a:endParaRPr lang="uk-UA" sz="2400" b="1" noProof="0" dirty="0"/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3280">
                <a:tc>
                  <a:txBody>
                    <a:bodyPr/>
                    <a:lstStyle/>
                    <a:p>
                      <a:pPr algn="ctr"/>
                      <a:r>
                        <a:rPr lang="uk-UA" sz="1800" noProof="0" dirty="0" smtClean="0"/>
                        <a:t>Ознака</a:t>
                      </a:r>
                      <a:endParaRPr lang="uk-UA" sz="1800" noProof="0" dirty="0"/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noProof="0" dirty="0" err="1" smtClean="0"/>
                        <a:t>Однояцеві</a:t>
                      </a:r>
                      <a:r>
                        <a:rPr lang="uk-UA" sz="1800" noProof="0" dirty="0" smtClean="0"/>
                        <a:t> близнята</a:t>
                      </a:r>
                      <a:br>
                        <a:rPr lang="uk-UA" sz="1800" noProof="0" dirty="0" smtClean="0"/>
                      </a:br>
                      <a:r>
                        <a:rPr lang="uk-UA" sz="1800" noProof="0" dirty="0" smtClean="0"/>
                        <a:t>(% </a:t>
                      </a:r>
                      <a:r>
                        <a:rPr lang="uk-UA" sz="1800" noProof="0" dirty="0" err="1" smtClean="0"/>
                        <a:t>конкордантності</a:t>
                      </a:r>
                      <a:r>
                        <a:rPr lang="uk-UA" sz="1800" noProof="0" dirty="0" smtClean="0"/>
                        <a:t>)</a:t>
                      </a:r>
                      <a:endParaRPr lang="uk-UA" sz="1800" noProof="0" dirty="0"/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noProof="0" dirty="0" err="1" smtClean="0"/>
                        <a:t>Різнояйцеві</a:t>
                      </a:r>
                      <a:r>
                        <a:rPr lang="uk-UA" sz="1800" noProof="0" dirty="0" smtClean="0"/>
                        <a:t> близнята</a:t>
                      </a:r>
                      <a:br>
                        <a:rPr lang="uk-UA" sz="1800" noProof="0" dirty="0" smtClean="0"/>
                      </a:br>
                      <a:r>
                        <a:rPr lang="uk-UA" sz="1800" noProof="0" dirty="0" smtClean="0"/>
                        <a:t>(% </a:t>
                      </a:r>
                      <a:r>
                        <a:rPr lang="uk-UA" sz="1800" noProof="0" dirty="0" err="1" smtClean="0"/>
                        <a:t>конкордантності</a:t>
                      </a:r>
                      <a:r>
                        <a:rPr lang="uk-UA" sz="1800" noProof="0" dirty="0" smtClean="0"/>
                        <a:t>)</a:t>
                      </a:r>
                      <a:endParaRPr lang="uk-UA" sz="1800" noProof="0" dirty="0"/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</a:tr>
              <a:tr h="346352">
                <a:tc>
                  <a:txBody>
                    <a:bodyPr/>
                    <a:lstStyle/>
                    <a:p>
                      <a:pPr algn="ctr"/>
                      <a:r>
                        <a:rPr lang="uk-UA" sz="1800" noProof="0" dirty="0" smtClean="0"/>
                        <a:t>Колір волосся</a:t>
                      </a:r>
                      <a:endParaRPr lang="uk-UA" sz="1800" noProof="0" dirty="0"/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noProof="0" dirty="0" smtClean="0"/>
                        <a:t>79</a:t>
                      </a:r>
                      <a:endParaRPr lang="uk-UA" sz="1400" noProof="0" dirty="0"/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noProof="0" dirty="0" smtClean="0"/>
                        <a:t>22</a:t>
                      </a:r>
                      <a:endParaRPr lang="uk-UA" sz="1400" noProof="0" dirty="0"/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</a:tr>
              <a:tr h="346352">
                <a:tc>
                  <a:txBody>
                    <a:bodyPr/>
                    <a:lstStyle/>
                    <a:p>
                      <a:pPr algn="ctr"/>
                      <a:r>
                        <a:rPr lang="uk-UA" sz="1800" noProof="0" dirty="0" smtClean="0"/>
                        <a:t>Колір очей</a:t>
                      </a:r>
                      <a:endParaRPr lang="uk-UA" sz="1800" noProof="0" dirty="0"/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noProof="0" smtClean="0"/>
                        <a:t>99.6</a:t>
                      </a:r>
                      <a:endParaRPr lang="uk-UA" sz="1400" noProof="0"/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noProof="0" dirty="0" smtClean="0"/>
                        <a:t>28</a:t>
                      </a:r>
                      <a:endParaRPr lang="uk-UA" sz="1400" noProof="0" dirty="0"/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</a:tr>
              <a:tr h="34635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/>
                        <a:t>Кров’яний</a:t>
                      </a:r>
                      <a:r>
                        <a:rPr lang="ru-RU" sz="1800" dirty="0" smtClean="0"/>
                        <a:t> </a:t>
                      </a:r>
                      <a:r>
                        <a:rPr lang="ru-RU" sz="1800" dirty="0" err="1" smtClean="0"/>
                        <a:t>тиск</a:t>
                      </a:r>
                      <a:endParaRPr lang="ru-RU" sz="1800" dirty="0"/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63</a:t>
                      </a:r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36</a:t>
                      </a:r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</a:tr>
              <a:tr h="34635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/>
                        <a:t>Праворукість</a:t>
                      </a:r>
                      <a:r>
                        <a:rPr lang="ru-RU" sz="1800" dirty="0"/>
                        <a:t>/</a:t>
                      </a:r>
                      <a:r>
                        <a:rPr lang="ru-RU" sz="1800" dirty="0" err="1"/>
                        <a:t>ліворукість</a:t>
                      </a:r>
                      <a:endParaRPr lang="ru-RU" sz="1800" dirty="0"/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79</a:t>
                      </a:r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77</a:t>
                      </a:r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</a:tr>
              <a:tr h="34635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/>
                        <a:t>Захворювання</a:t>
                      </a:r>
                      <a:r>
                        <a:rPr lang="ru-RU" sz="1800" dirty="0"/>
                        <a:t> на </a:t>
                      </a:r>
                      <a:r>
                        <a:rPr lang="ru-RU" sz="1800" dirty="0" err="1" smtClean="0"/>
                        <a:t>кір</a:t>
                      </a:r>
                      <a:endParaRPr lang="ru-RU" sz="1800" dirty="0"/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95</a:t>
                      </a:r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87</a:t>
                      </a:r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</a:tr>
              <a:tr h="34635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/>
                        <a:t>Клишоногість</a:t>
                      </a:r>
                      <a:endParaRPr lang="ru-RU" sz="1800" dirty="0"/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23</a:t>
                      </a:r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</a:t>
                      </a:r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</a:tr>
              <a:tr h="34635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/>
                        <a:t>Туберкульоз</a:t>
                      </a:r>
                      <a:endParaRPr lang="ru-RU" sz="1800" dirty="0"/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53</a:t>
                      </a:r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22</a:t>
                      </a:r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</a:tr>
              <a:tr h="34635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Рак </a:t>
                      </a:r>
                      <a:r>
                        <a:rPr lang="ru-RU" sz="1800" dirty="0" err="1" smtClean="0"/>
                        <a:t>молочної</a:t>
                      </a:r>
                      <a:r>
                        <a:rPr lang="ru-RU" sz="1800" dirty="0" smtClean="0"/>
                        <a:t> </a:t>
                      </a:r>
                      <a:r>
                        <a:rPr lang="ru-RU" sz="1800" dirty="0" err="1" smtClean="0"/>
                        <a:t>залози</a:t>
                      </a:r>
                      <a:endParaRPr lang="ru-RU" sz="1800" dirty="0"/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/>
                        <a:t>6</a:t>
                      </a:r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</a:t>
                      </a:r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</a:tr>
              <a:tr h="34635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/>
                        <a:t>Шизофренія</a:t>
                      </a:r>
                      <a:endParaRPr lang="ru-RU" sz="1800" dirty="0"/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/>
                        <a:t>80</a:t>
                      </a:r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13</a:t>
                      </a:r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</a:tr>
              <a:tr h="34635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Синдром Дауна</a:t>
                      </a:r>
                      <a:endParaRPr lang="ru-RU" sz="1800" dirty="0"/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89</a:t>
                      </a:r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 marL="45663" marR="45663" marT="22831" marB="22831" anchor="ctr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642918"/>
            <a:ext cx="5857916" cy="3139321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Методи генетичної інженерії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за допомогою яких учені виділяють із організмів окремі гени або синтезують їх штучно, перебудовують певні гени, вводять їх у геном іншої клітини або організму. Крім того, вчені можуть сполучати гени різних видів в одній клітині, тобто поєднувати в одній особині спадкові ознаки, притаманні цим видам.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://www.baxiran.com/wp-content/uploads/saratan-s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3214686"/>
            <a:ext cx="2714676" cy="242889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929322" y="5572140"/>
            <a:ext cx="32146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Метод генетичної інженерії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500034" y="714356"/>
            <a:ext cx="8072494" cy="1200329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2400" b="1" cap="none" spc="0" dirty="0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Предметом </a:t>
            </a:r>
            <a:r>
              <a:rPr lang="ru-RU" sz="2400" b="1" cap="none" spc="0" dirty="0" err="1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генетичних</a:t>
            </a:r>
            <a:r>
              <a:rPr lang="ru-RU" sz="2400" b="1" cap="none" spc="0" dirty="0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none" spc="0" dirty="0" err="1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досліджень</a:t>
            </a:r>
            <a:r>
              <a:rPr lang="ru-RU" sz="2400" b="1" cap="none" spc="0" dirty="0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2400" b="1" cap="none" spc="0" dirty="0" err="1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400" b="1" cap="none" spc="0" dirty="0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none" spc="0" dirty="0" err="1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явища</a:t>
            </a:r>
            <a:r>
              <a:rPr lang="ru-RU" sz="2400" b="1" cap="none" spc="0" dirty="0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none" spc="0" dirty="0" err="1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спадковості</a:t>
            </a:r>
            <a:r>
              <a:rPr lang="ru-RU" sz="2400" b="1" cap="none" spc="0" dirty="0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none" spc="0" dirty="0" err="1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cap="none" spc="0" dirty="0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none" spc="0" dirty="0" err="1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мінливості</a:t>
            </a:r>
            <a:r>
              <a:rPr lang="ru-RU" sz="2400" b="1" cap="none" spc="0" dirty="0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none" spc="0" dirty="0" err="1" smtClean="0">
                <a:ln w="1143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організмів</a:t>
            </a:r>
            <a:endParaRPr lang="ru-RU" sz="2400" b="1" cap="none" spc="0" dirty="0">
              <a:ln w="11430"/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4" name="Picture 10" descr="http://im2-tub-ua.yandex.net/i?id=201592627-26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214554"/>
            <a:ext cx="3857652" cy="278608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86380" y="5072074"/>
            <a:ext cx="3000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>
                <a:ln w="11430"/>
                <a:latin typeface="Times New Roman" pitchFamily="18" charset="0"/>
                <a:cs typeface="Times New Roman" pitchFamily="18" charset="0"/>
              </a:rPr>
              <a:t>Мінливість</a:t>
            </a:r>
            <a:r>
              <a:rPr lang="ru-RU" dirty="0" smtClean="0">
                <a:ln w="11430"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n w="11430"/>
                <a:latin typeface="Times New Roman" pitchFamily="18" charset="0"/>
                <a:cs typeface="Times New Roman" pitchFamily="18" charset="0"/>
              </a:rPr>
              <a:t>організмів</a:t>
            </a:r>
            <a:r>
              <a:rPr lang="ru-RU" dirty="0" smtClean="0">
                <a:ln w="11430"/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5143512"/>
            <a:ext cx="3500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ln w="11430"/>
                <a:latin typeface="Times New Roman" pitchFamily="18" charset="0"/>
                <a:cs typeface="Times New Roman" pitchFamily="18" charset="0"/>
              </a:rPr>
              <a:t>Спадковість</a:t>
            </a:r>
            <a:r>
              <a:rPr lang="ru-RU" dirty="0" smtClean="0">
                <a:ln w="11430"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n w="11430"/>
                <a:latin typeface="Times New Roman" pitchFamily="18" charset="0"/>
                <a:cs typeface="Times New Roman" pitchFamily="18" charset="0"/>
              </a:rPr>
              <a:t>організмів</a:t>
            </a:r>
            <a:endParaRPr lang="ru-RU" dirty="0"/>
          </a:p>
        </p:txBody>
      </p:sp>
      <p:pic>
        <p:nvPicPr>
          <p:cNvPr id="23556" name="Picture 4" descr="http://im7-tub-ua.yandex.net/i?id=142572219-45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214554"/>
            <a:ext cx="3714776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214422"/>
            <a:ext cx="6072230" cy="5360114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Результати генетичних досліджень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проблем спадковості й мінливості є теоретичною базою для вирішення практичних питань. Основою сучасної селекції (науки про створення нових порід і сортів)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слугують уявлення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про генетичні наслідки різних типів схрещування, вплив штучного добору на спадкові ознаки організмів, значення чинників довкілля для розвитку ознак тощо.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50019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17238"/>
          </a:xfrm>
          <a:ln>
            <a:noFill/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Література: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Воробець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З.Д.,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Чупашко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О.Я., Сергієнко Л.М., Матвієнко Я.В.,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Рибальченко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В.К. Біологія з основами паразитології та генетики: 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посіб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. – Львів: ПП Кварт, 2003. – 167 с.  (книга п’ятьох авторів).</a:t>
            </a:r>
          </a:p>
          <a:p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2.  Кучеренко М.Є., Вервес Ю.Г.,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Войціцький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В.М., Войцехівський М.Ф. Загальна біологія: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. для учнів 10-11-х кл. серед.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. шк.  - К.: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, 1998. – 464 с. (книга чотирьох авторів).</a:t>
            </a:r>
          </a:p>
          <a:p>
            <a:pPr lvl="0"/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Стрельчук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С.І.,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Демідов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С.В.,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Бердишев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Г.Д.,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Голда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Д.М. Генетика з основами селекції. – К.: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Фітосоціоцентр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, 2000. – 292 с. (книга чотирьох авторів).</a:t>
            </a:r>
          </a:p>
          <a:p>
            <a:pPr algn="ctr" eaLnBrk="0" hangingPunct="0">
              <a:buNone/>
            </a:pP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Інтернет - ресурси: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http://uk.wikipedia.org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http:// referat.repetitor.ua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http:// br.com.ua               </a:t>
            </a: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endParaRPr lang="uk-UA" sz="1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4464843" y="1535893"/>
            <a:ext cx="4429156" cy="3643338"/>
          </a:xfrm>
          <a:solidFill>
            <a:schemeClr val="accent2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Спадковість - це властивість живих організмів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передавати свої ознаки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й особливості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онтогенезу  потомкам, забезпечуючи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спадкоємність поколінь організмів.  </a:t>
            </a:r>
            <a:endParaRPr lang="uk-UA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8" name="Picture 10" descr="http://im6-tub-ua.yandex.net/i?id=215585151-62-72&amp;n=21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0106" r="10106"/>
          <a:stretch>
            <a:fillRect/>
          </a:stretch>
        </p:blipFill>
        <p:spPr bwMode="auto">
          <a:xfrm>
            <a:off x="1071538" y="1142984"/>
            <a:ext cx="3429025" cy="435770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85919" y="5786454"/>
            <a:ext cx="15716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Спадковість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4" name="Picture 12" descr="http://im7-tub-ua.yandex.net/i?id=93089241-03-72&amp;n=21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3125" r="3125"/>
          <a:stretch>
            <a:fillRect/>
          </a:stretch>
        </p:blipFill>
        <p:spPr bwMode="auto">
          <a:xfrm>
            <a:off x="714349" y="1000108"/>
            <a:ext cx="3714775" cy="43577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86314" y="1000109"/>
            <a:ext cx="3857651" cy="4357717"/>
          </a:xfr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endParaRPr lang="uk-UA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uk-UA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uk-UA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Мінливість – здатність живих організмів</a:t>
            </a:r>
          </a:p>
          <a:p>
            <a:pPr algn="ctr">
              <a:lnSpc>
                <a:spcPct val="150000"/>
              </a:lnSpc>
            </a:pPr>
            <a:r>
              <a:rPr lang="uk-UA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набувати нових ознак</a:t>
            </a:r>
          </a:p>
          <a:p>
            <a:pPr algn="ctr">
              <a:lnSpc>
                <a:spcPct val="150000"/>
              </a:lnSpc>
            </a:pPr>
            <a:r>
              <a:rPr lang="uk-UA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 їхніх станів</a:t>
            </a:r>
          </a:p>
          <a:p>
            <a:pPr algn="ctr">
              <a:lnSpc>
                <a:spcPct val="150000"/>
              </a:lnSpc>
            </a:pPr>
            <a:r>
              <a:rPr lang="uk-UA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процесі індивідуального</a:t>
            </a:r>
          </a:p>
          <a:p>
            <a:pPr algn="ctr">
              <a:lnSpc>
                <a:spcPct val="150000"/>
              </a:lnSpc>
            </a:pPr>
            <a:r>
              <a:rPr lang="uk-UA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розвитку.  </a:t>
            </a:r>
            <a:endParaRPr lang="uk-UA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5500701"/>
            <a:ext cx="3357587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Мінливість гребеня у курей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1428728" y="2357430"/>
          <a:ext cx="6453190" cy="3317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285984" y="571480"/>
            <a:ext cx="4572000" cy="1754326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Спадковість і мінливість є протилежними властивостями живих організмів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1785926"/>
          <a:ext cx="6096000" cy="4000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34" y="642918"/>
            <a:ext cx="8143932" cy="553998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Генетичні дослідження здійснюються у кількох основних напрямках: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42910" y="776287"/>
            <a:ext cx="4611842" cy="2795589"/>
          </a:xfr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вирішенні теоретичних і практичних генетичних проблем залежно від рівня організації живої матерії (молекулярний, клітинний, </a:t>
            </a:r>
            <a:r>
              <a:rPr lang="uk-UA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організменний</a:t>
            </a:r>
            <a:r>
              <a:rPr lang="uk-UA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популяційно-видовий) учені застосовують відповідні методи досліджень</a:t>
            </a:r>
            <a:endParaRPr lang="uk-UA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http://im3-tub-ua.yandex.net/i?id=145011340-62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571876"/>
            <a:ext cx="3286148" cy="2357444"/>
          </a:xfrm>
          <a:prstGeom prst="rect">
            <a:avLst/>
          </a:prstGeom>
          <a:noFill/>
        </p:spPr>
      </p:pic>
      <p:pic>
        <p:nvPicPr>
          <p:cNvPr id="2056" name="Picture 8" descr="http://im3-tub-ua.yandex.net/i?id=62520247-31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286124"/>
            <a:ext cx="3071834" cy="2428892"/>
          </a:xfrm>
          <a:prstGeom prst="rect">
            <a:avLst/>
          </a:prstGeom>
          <a:noFill/>
        </p:spPr>
      </p:pic>
      <p:pic>
        <p:nvPicPr>
          <p:cNvPr id="2058" name="Picture 10" descr="http://im3-tub-ua.yandex.net/i?id=307810946-43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857232"/>
            <a:ext cx="3143272" cy="221457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43306" y="6000768"/>
            <a:ext cx="485778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Методи генетичних досліджень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6472254" cy="3786214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Гібридологічний метод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застосований Г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. Менделем, полягає в схрещуванні (гібридизація) організмів, які відрізняються за певними станами однієї чи кількох спадкових ознак. Нащадків, одержаних від такого схрещування, називають гібридами (від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грец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. гібрида — суміш). Гібридизація лежить в основі гібридологічного аналізу - дослідження характеру успадкування станів ознак за допомогою системи схрещувань.</a:t>
            </a:r>
          </a:p>
          <a:p>
            <a:pPr algn="just"/>
            <a:endParaRPr lang="ru-RU" dirty="0"/>
          </a:p>
        </p:txBody>
      </p:sp>
      <p:pic>
        <p:nvPicPr>
          <p:cNvPr id="4" name="Picture 6" descr="http://im5-tub-ua.yandex.net/i?id=111445050-19-72&amp;n=21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929190" y="3786190"/>
            <a:ext cx="3357586" cy="221457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72066" y="6072206"/>
            <a:ext cx="30718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Гібридологічний метод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14356"/>
            <a:ext cx="5500726" cy="3554819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 smtClean="0"/>
              <a:t>Генеалогічний метод </a:t>
            </a:r>
            <a:r>
              <a:rPr lang="uk-UA" dirty="0" smtClean="0"/>
              <a:t>полягає у вивченні родоводів організмів. Це дає змогу простежити характер успадкування різних станів певних ознак у ряді поколінь. Він широко застосовується в медичній генетиці, селекції тощо. За його допомогою встановлюють генотип особин і вираховують ймовірність прояву того чи іншого стану ознаки у майбутніх нащадків. </a:t>
            </a:r>
            <a:endParaRPr lang="uk-UA" dirty="0"/>
          </a:p>
        </p:txBody>
      </p:sp>
      <p:pic>
        <p:nvPicPr>
          <p:cNvPr id="30736" name="Picture 16" descr="http://im2-tub-ua.yandex.net/i?id=236605434-33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2571744"/>
            <a:ext cx="2643206" cy="264320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072198" y="5143513"/>
            <a:ext cx="257176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dirty="0" smtClean="0"/>
              <a:t>Генеалогічний метод</a:t>
            </a:r>
            <a:endParaRPr lang="uk-UA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506</TotalTime>
  <Words>1044</Words>
  <Application>Microsoft Office PowerPoint</Application>
  <PresentationFormat>Экран (4:3)</PresentationFormat>
  <Paragraphs>116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Городская</vt:lpstr>
      <vt:lpstr>Слайд 1</vt:lpstr>
      <vt:lpstr>Слайд 2</vt:lpstr>
      <vt:lpstr>Спадковість - це властивість живих організмів  передавати свої ознаки  й особливості  онтогенезу  потомкам, забезпечуючи  спадкоємність поколінь організмів. 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Оцінка спадковості  на основі близнюкових досліджень</vt:lpstr>
      <vt:lpstr>Слайд 18</vt:lpstr>
      <vt:lpstr>Слайд 19</vt:lpstr>
      <vt:lpstr>Слайд 20</vt:lpstr>
      <vt:lpstr>СПИСОК ВИКОРИСТАНИХ ДЖЕРЕЛ: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 генетичних досліджень</dc:title>
  <dc:creator>Семиволос</dc:creator>
  <cp:keywords>Методи, дослідження</cp:keywords>
  <cp:lastModifiedBy>Admin</cp:lastModifiedBy>
  <cp:revision>72</cp:revision>
  <dcterms:created xsi:type="dcterms:W3CDTF">2013-09-28T13:36:08Z</dcterms:created>
  <dcterms:modified xsi:type="dcterms:W3CDTF">2014-02-09T13:44:59Z</dcterms:modified>
</cp:coreProperties>
</file>