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2"/>
  </p:notesMasterIdLst>
  <p:sldIdLst>
    <p:sldId id="289" r:id="rId2"/>
    <p:sldId id="296" r:id="rId3"/>
    <p:sldId id="277" r:id="rId4"/>
    <p:sldId id="290" r:id="rId5"/>
    <p:sldId id="297" r:id="rId6"/>
    <p:sldId id="292" r:id="rId7"/>
    <p:sldId id="279" r:id="rId8"/>
    <p:sldId id="283" r:id="rId9"/>
    <p:sldId id="299" r:id="rId10"/>
    <p:sldId id="298" r:id="rId11"/>
    <p:sldId id="302" r:id="rId12"/>
    <p:sldId id="301" r:id="rId13"/>
    <p:sldId id="303" r:id="rId14"/>
    <p:sldId id="304" r:id="rId15"/>
    <p:sldId id="272" r:id="rId16"/>
    <p:sldId id="305" r:id="rId17"/>
    <p:sldId id="307" r:id="rId18"/>
    <p:sldId id="285" r:id="rId19"/>
    <p:sldId id="308" r:id="rId20"/>
    <p:sldId id="309" r:id="rId21"/>
    <p:sldId id="310" r:id="rId22"/>
    <p:sldId id="315" r:id="rId23"/>
    <p:sldId id="316" r:id="rId24"/>
    <p:sldId id="317" r:id="rId25"/>
    <p:sldId id="318" r:id="rId26"/>
    <p:sldId id="319" r:id="rId27"/>
    <p:sldId id="321" r:id="rId28"/>
    <p:sldId id="320" r:id="rId29"/>
    <p:sldId id="322" r:id="rId30"/>
    <p:sldId id="323" r:id="rId31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696" y="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B6148F-0FE9-4454-B401-BE0B531A9D9D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EB3CCB-5FF1-473B-AF5F-375DBF10498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B3CCB-5FF1-473B-AF5F-375DBF10498F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B3CCB-5FF1-473B-AF5F-375DBF10498F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DF1D64F9-521D-4A34-A69A-D0FF85466A88}" type="datetimeFigureOut">
              <a:rPr lang="uk-UA" smtClean="0"/>
              <a:pPr/>
              <a:t>09.02.2014</a:t>
            </a:fld>
            <a:endParaRPr lang="uk-UA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24FB979-E876-4843-99CB-BCA563F45F62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D64F9-521D-4A34-A69A-D0FF85466A88}" type="datetimeFigureOut">
              <a:rPr lang="uk-UA" smtClean="0"/>
              <a:pPr/>
              <a:t>09.02.2014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FB979-E876-4843-99CB-BCA563F45F62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D64F9-521D-4A34-A69A-D0FF85466A88}" type="datetimeFigureOut">
              <a:rPr lang="uk-UA" smtClean="0"/>
              <a:pPr/>
              <a:t>09.02.2014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FB979-E876-4843-99CB-BCA563F45F62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D64F9-521D-4A34-A69A-D0FF85466A88}" type="datetimeFigureOut">
              <a:rPr lang="uk-UA" smtClean="0"/>
              <a:pPr/>
              <a:t>09.02.2014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FB979-E876-4843-99CB-BCA563F45F62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D64F9-521D-4A34-A69A-D0FF85466A88}" type="datetimeFigureOut">
              <a:rPr lang="uk-UA" smtClean="0"/>
              <a:pPr/>
              <a:t>09.02.2014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FB979-E876-4843-99CB-BCA563F45F62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D64F9-521D-4A34-A69A-D0FF85466A88}" type="datetimeFigureOut">
              <a:rPr lang="uk-UA" smtClean="0"/>
              <a:pPr/>
              <a:t>09.02.2014</a:t>
            </a:fld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FB979-E876-4843-99CB-BCA563F45F62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F1D64F9-521D-4A34-A69A-D0FF85466A88}" type="datetimeFigureOut">
              <a:rPr lang="uk-UA" smtClean="0"/>
              <a:pPr/>
              <a:t>09.02.2014</a:t>
            </a:fld>
            <a:endParaRPr lang="uk-UA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24FB979-E876-4843-99CB-BCA563F45F62}" type="slidenum">
              <a:rPr lang="uk-UA" smtClean="0"/>
              <a:pPr/>
              <a:t>‹#›</a:t>
            </a:fld>
            <a:endParaRPr lang="uk-UA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uk-UA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DF1D64F9-521D-4A34-A69A-D0FF85466A88}" type="datetimeFigureOut">
              <a:rPr lang="uk-UA" smtClean="0"/>
              <a:pPr/>
              <a:t>09.02.2014</a:t>
            </a:fld>
            <a:endParaRPr lang="uk-UA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24FB979-E876-4843-99CB-BCA563F45F62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D64F9-521D-4A34-A69A-D0FF85466A88}" type="datetimeFigureOut">
              <a:rPr lang="uk-UA" smtClean="0"/>
              <a:pPr/>
              <a:t>09.02.2014</a:t>
            </a:fld>
            <a:endParaRPr lang="uk-UA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FB979-E876-4843-99CB-BCA563F45F62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D64F9-521D-4A34-A69A-D0FF85466A88}" type="datetimeFigureOut">
              <a:rPr lang="uk-UA" smtClean="0"/>
              <a:pPr/>
              <a:t>09.02.2014</a:t>
            </a:fld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FB979-E876-4843-99CB-BCA563F45F62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D64F9-521D-4A34-A69A-D0FF85466A88}" type="datetimeFigureOut">
              <a:rPr lang="uk-UA" smtClean="0"/>
              <a:pPr/>
              <a:t>09.02.2014</a:t>
            </a:fld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FB979-E876-4843-99CB-BCA563F45F62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DF1D64F9-521D-4A34-A69A-D0FF85466A88}" type="datetimeFigureOut">
              <a:rPr lang="uk-UA" smtClean="0"/>
              <a:pPr/>
              <a:t>09.02.2014</a:t>
            </a:fld>
            <a:endParaRPr lang="uk-UA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uk-UA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24FB979-E876-4843-99CB-BCA563F45F62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2786058"/>
            <a:ext cx="8458200" cy="1085854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Закономірності спадковості, встановлені Г. Менделем</a:t>
            </a:r>
            <a:br>
              <a:rPr lang="uk-UA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1800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Семиволос</a:t>
            </a:r>
            <a:r>
              <a:rPr lang="uk-UA" sz="18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Інна Вікторівна</a:t>
            </a:r>
            <a:br>
              <a:rPr lang="uk-UA" sz="18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18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біології</a:t>
            </a:r>
            <a:br>
              <a:rPr lang="uk-UA" sz="18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1800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Городищенської</a:t>
            </a:r>
            <a:r>
              <a:rPr lang="uk-UA" sz="18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ЗОШ І-ІІІ ст. №2</a:t>
            </a:r>
            <a:br>
              <a:rPr lang="uk-UA" sz="18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1800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Городищенської</a:t>
            </a:r>
            <a:r>
              <a:rPr lang="uk-UA" sz="18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районної ради</a:t>
            </a:r>
            <a:endParaRPr lang="ru-RU" sz="1800" b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6257940" cy="5431552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Стан (алель) ознаки, який проявляється в першому поколінні, отримав назву домінантного; стан (алель), який в першому поколінні гібридів не проявляється, називається рецесивним. «Задатки» ознак Г. Мендель запропонував позначати літерами латинського алфавіту. Стани, які належать до однієї пари  ознак , позначають однією і тією ж літерою, але домінантний алель — великою (</a:t>
            </a:r>
            <a:r>
              <a:rPr lang="uk-UA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), а рецесивний — маленькою (</a:t>
            </a:r>
            <a:r>
              <a:rPr lang="uk-UA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endParaRPr lang="uk-UA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5543560" cy="5860180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Потім Г. Мендель схрестив між собою гібриди першого покоління. Їхні нащадки (гібриди другого покоління - F2) дали 8 023 насінини, з яких 6 022 були жовтого кольору, а 2 001 - зеленого. Тож серед насіння гібридів другого покоління знову з'явилися насінини зеленого кольору (проявився рецесивний стан ознаки), що становили ¼ загальної кількості насіння.  </a:t>
            </a:r>
            <a:endParaRPr lang="uk-UA" dirty="0"/>
          </a:p>
        </p:txBody>
      </p:sp>
      <p:pic>
        <p:nvPicPr>
          <p:cNvPr id="38914" name="Picture 2" descr="http://900igr.net/datas/biologija/Nasledstvennost/0013-013-KH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4643438" y="3643314"/>
            <a:ext cx="3857652" cy="228601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715008" y="5929330"/>
            <a:ext cx="18573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ІІ закон Менделя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214422"/>
            <a:ext cx="5643602" cy="5360114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Мендель здійснив подібні досліди і з вивчення успадкування інших ознак і отримав подібні результати. У результаті схрещування рослин гороху, що давали насіння із гладенькою і зморшкуватою поверхнями, усі гібриди першого покоління мали тільки гладеньке насіння, а другого – ¾ (5474) насінин і з гладенькою, а ¼ (1850) - із зморшкуватою поверхнями.</a:t>
            </a:r>
          </a:p>
          <a:p>
            <a:pPr algn="just">
              <a:lnSpc>
                <a:spcPct val="150000"/>
              </a:lnSpc>
            </a:pPr>
            <a:endParaRPr lang="uk-UA" sz="18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071546"/>
            <a:ext cx="4429156" cy="5502990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Цю закономірність названо </a:t>
            </a:r>
            <a:r>
              <a:rPr lang="uk-UA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законом розщеплення: 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схрещуванні гібридів першого покоління між собою серед їхніх нащадків спостерігається явище розщеплення ознак: у фенотипі чверті гібридів другого покоління проявляється рецесивний, а трьох четвертих – домінантний стан ознаки. </a:t>
            </a:r>
          </a:p>
          <a:p>
            <a:pPr algn="just">
              <a:lnSpc>
                <a:spcPct val="150000"/>
              </a:lnSpc>
            </a:pPr>
            <a:endParaRPr lang="uk-UA" sz="18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/>
          </a:p>
        </p:txBody>
      </p:sp>
      <p:pic>
        <p:nvPicPr>
          <p:cNvPr id="4" name="Picture 2" descr="http://murzim.ru/uploads/posts/2010-11/1289758570_image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1214423"/>
            <a:ext cx="3143272" cy="400052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929322" y="5286388"/>
            <a:ext cx="25003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Розщеплення ознак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209800"/>
          </a:xfrm>
        </p:spPr>
        <p:txBody>
          <a:bodyPr>
            <a:norm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ІІ Закон розщеплення</a:t>
            </a:r>
            <a:br>
              <a:rPr lang="uk-UA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71604" y="2357430"/>
            <a:ext cx="5072098" cy="4217106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uk-UA" sz="1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фенотипом  3/4 особин (75 %) мають домінантну ознаку, а 1/4  (25 %) - рецесивну. За генотипом 1/4 особин (25 %) - домінантні </a:t>
            </a:r>
            <a:r>
              <a:rPr lang="uk-UA" sz="14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гомозиготи</a:t>
            </a:r>
            <a:r>
              <a:rPr lang="uk-UA" sz="1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1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АА</a:t>
            </a:r>
            <a:r>
              <a:rPr lang="uk-UA" sz="1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2/4  (50 %) - гетерозиготи  </a:t>
            </a:r>
            <a:r>
              <a:rPr lang="uk-UA" sz="1400" i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Аа</a:t>
            </a:r>
            <a:r>
              <a:rPr lang="uk-UA" sz="14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 1/4 (25 %) - рецесивні </a:t>
            </a:r>
            <a:r>
              <a:rPr lang="uk-UA" sz="14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гомозиготи</a:t>
            </a:r>
            <a:r>
              <a:rPr lang="uk-UA" sz="1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1400" i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аа</a:t>
            </a:r>
            <a:r>
              <a:rPr lang="uk-UA" sz="1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50000"/>
              </a:lnSpc>
              <a:buNone/>
            </a:pPr>
            <a:r>
              <a:rPr lang="uk-UA" sz="1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Жовте насіння         Жовте насіння</a:t>
            </a:r>
          </a:p>
          <a:p>
            <a:pPr algn="ctr">
              <a:lnSpc>
                <a:spcPct val="150000"/>
              </a:lnSpc>
            </a:pPr>
            <a:r>
              <a:rPr lang="uk-UA" sz="1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             </a:t>
            </a:r>
            <a:r>
              <a:rPr lang="uk-UA" sz="14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Aа</a:t>
            </a:r>
            <a:r>
              <a:rPr lang="uk-UA" sz="1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x          </a:t>
            </a:r>
            <a:r>
              <a:rPr lang="uk-UA" sz="14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Аa</a:t>
            </a:r>
            <a:r>
              <a:rPr lang="uk-UA" sz="1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Гамети   А, </a:t>
            </a:r>
            <a:r>
              <a:rPr lang="uk-UA" sz="1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1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uk-UA" sz="1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1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1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uk-UA" sz="1400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  <a:buNone/>
            </a:pPr>
            <a:r>
              <a:rPr lang="uk-UA" sz="1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F</a:t>
            </a:r>
            <a:r>
              <a:rPr lang="uk-UA" sz="14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uk-UA" sz="1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АА,       </a:t>
            </a:r>
            <a:r>
              <a:rPr lang="uk-UA" sz="14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Аа</a:t>
            </a:r>
            <a:r>
              <a:rPr lang="uk-UA" sz="1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    </a:t>
            </a:r>
            <a:r>
              <a:rPr lang="uk-UA" sz="14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Аа</a:t>
            </a:r>
            <a:r>
              <a:rPr lang="uk-UA" sz="1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        </a:t>
            </a:r>
            <a:r>
              <a:rPr lang="uk-UA" sz="14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аа</a:t>
            </a:r>
            <a:endParaRPr lang="uk-UA" sz="14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  <a:buNone/>
            </a:pPr>
            <a:r>
              <a:rPr lang="uk-UA" sz="1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uk-UA" sz="1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Гомозигота</a:t>
            </a:r>
            <a:r>
              <a:rPr lang="uk-UA" sz="1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гетерозиготи      </a:t>
            </a:r>
            <a:r>
              <a:rPr lang="uk-UA" sz="1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гомозигота</a:t>
            </a:r>
            <a:endParaRPr lang="uk-UA" sz="1400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  <a:buNone/>
            </a:pPr>
            <a:r>
              <a:rPr lang="uk-UA" sz="1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жовте насіння                   зелене насіння</a:t>
            </a:r>
          </a:p>
          <a:p>
            <a:pPr algn="ctr">
              <a:buNone/>
            </a:pPr>
            <a:endParaRPr lang="ru-RU" sz="1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1142984"/>
            <a:ext cx="678661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схрещуванні двох гетерозиготних особин (гібридів), які відрізняються за однією парою альтернативних ознак, у потомстві спостерігається розщеплення за фенотипом 3:1 і за генотипом  1:2:1. За фенотипом  3/4.</a:t>
            </a:r>
          </a:p>
          <a:p>
            <a:pPr algn="just"/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000100" y="0"/>
            <a:ext cx="6286544" cy="6215082"/>
          </a:xfrm>
        </p:spPr>
        <p:txBody>
          <a:bodyPr>
            <a:noAutofit/>
          </a:bodyPr>
          <a:lstStyle/>
          <a:p>
            <a:pPr algn="just"/>
            <a:endParaRPr lang="uk-UA" sz="1400" dirty="0" smtClean="0"/>
          </a:p>
          <a:p>
            <a:pPr algn="just"/>
            <a:endParaRPr lang="uk-UA" sz="1400" dirty="0" smtClean="0"/>
          </a:p>
          <a:p>
            <a:pPr algn="just"/>
            <a:endParaRPr lang="uk-UA" sz="2000" dirty="0" smtClean="0"/>
          </a:p>
          <a:p>
            <a:pPr algn="just">
              <a:lnSpc>
                <a:spcPct val="150000"/>
              </a:lnSpc>
              <a:buNone/>
            </a:pPr>
            <a:r>
              <a:rPr lang="uk-UA" sz="2000" dirty="0" smtClean="0"/>
              <a:t>         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Згідно з цим законом та використовуючи сучасну термінологію, можна зробити такі висновки: </a:t>
            </a:r>
          </a:p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а) алелі гена, перебуваючи у гетерозиготному стані, не змінюють структуру один одного; </a:t>
            </a:r>
          </a:p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б) при дозріванні гамет у гібридів утворюється приблизно однакове число гамет з домінантними і рецесивними алелями; </a:t>
            </a:r>
          </a:p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в) при заплідненні чоловічі і жіночі гамети, що несуть домінантні і рецесивні алелі, вільно комбінуються.         </a:t>
            </a:r>
            <a:endParaRPr lang="uk-UA" sz="18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85860"/>
            <a:ext cx="8229600" cy="428628"/>
          </a:xfrm>
        </p:spPr>
        <p:txBody>
          <a:bodyPr>
            <a:no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Закон чистоти гамет</a:t>
            </a:r>
            <a:br>
              <a:rPr lang="uk-UA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1643050"/>
            <a:ext cx="5500726" cy="4931486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гібридів F</a:t>
            </a:r>
            <a:r>
              <a:rPr lang="uk-UA" sz="18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Аа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 існує два спадкові фактори  (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алельні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гени), один з них А відповідає за жовтий колір насіння, інший а – за зелений. 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Алельні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гени, знаходячись у гетерозиготному стані, не зливаються, не змінюють один одного і, не втрачаючи своєї індивідуальності, передаються в гамети. Гамети є  «</a:t>
            </a:r>
            <a:r>
              <a:rPr lang="uk-UA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чистими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»: вони несуть лише один з двох  алелей певного гена.. </a:t>
            </a:r>
            <a:endParaRPr lang="ru-RU" sz="1800" dirty="0" smtClean="0"/>
          </a:p>
          <a:p>
            <a:pPr algn="just">
              <a:lnSpc>
                <a:spcPct val="150000"/>
              </a:lnSpc>
            </a:pPr>
            <a:endParaRPr lang="uk-UA" sz="18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4829180" cy="5502990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Цю закономірність Г.Мендель назвав </a:t>
            </a:r>
            <a:r>
              <a:rPr lang="uk-UA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гіпотезою «чистоти гамет». 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Її цитологічною основою</a:t>
            </a:r>
            <a:r>
              <a:rPr lang="uk-UA" sz="18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є  мейоз, який був відкритий значно пізніше законів Г.Менделя.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Алельні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гени знаходяться в гомологічних (парних) хромосомах. При мейозі в кожну гамету попадає лише одна з гомологічних хромосом і відповідно один ген з пари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алельних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генів.</a:t>
            </a:r>
            <a:endParaRPr lang="ru-RU" sz="18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http://im6-tub-ua.yandex.net/i?id=415382092-45-72&amp;n=21"/>
          <p:cNvPicPr>
            <a:picLocks noChangeAspect="1" noChangeArrowheads="1"/>
          </p:cNvPicPr>
          <p:nvPr/>
        </p:nvPicPr>
        <p:blipFill>
          <a:blip r:embed="rId2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5500694" y="1214422"/>
            <a:ext cx="2786082" cy="335758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286512" y="4572008"/>
            <a:ext cx="25717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Мейоз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857232"/>
            <a:ext cx="6000760" cy="5717304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подальших дослідах Г. Мендель ускладнив умови їх проведення – використав рослини, які відрізнялися різними станами двох (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дигібридне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схрещування) чи більшої кількості (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полігібридне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схрещування) спадкових ознак. Він схрестив між собою чисті лінії гороху, особини яких мали гладеньке жовте і зморшкувате зелене насіння. Гібриди першого покоління утворювали лише жовте гладеньке насіння.</a:t>
            </a:r>
          </a:p>
        </p:txBody>
      </p:sp>
      <p:pic>
        <p:nvPicPr>
          <p:cNvPr id="12290" name="Picture 2" descr="http://lib.podelise.ru/tw_files2/urls_30/1/d-730/730_html_881dd1c.pn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6000760" y="928670"/>
            <a:ext cx="2786050" cy="364333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286512" y="4214819"/>
            <a:ext cx="300039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Дигібридне</a:t>
            </a:r>
            <a:r>
              <a:rPr lang="uk-UA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схрещування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6115064" cy="5717304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Вивчаючи розщеплення при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дигібридному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схрещуванні, Мендель звернув увагу на таку обставину. При схрещуванні рослин з жовтим гладеньким (ААВВ) і зеленим зморшкуватим (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ааbb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 насінням у другому поколінні з'являлися нові комбінації ознак: жовте зморшкувате (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Ааbb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 і зелене гладеньке (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ааВВ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), які не зустрічалися у вихідних форм. </a:t>
            </a:r>
            <a:endParaRPr lang="ru-RU" sz="1800" dirty="0"/>
          </a:p>
        </p:txBody>
      </p:sp>
      <p:pic>
        <p:nvPicPr>
          <p:cNvPr id="41986" name="Picture 2" descr="http://im6-tub-ua.yandex.net/i?id=228336857-02-72&amp;n=21"/>
          <p:cNvPicPr>
            <a:picLocks noChangeAspect="1" noChangeArrowheads="1"/>
          </p:cNvPicPr>
          <p:nvPr/>
        </p:nvPicPr>
        <p:blipFill>
          <a:blip r:embed="rId2" cstate="print">
            <a:lum bright="-10000" contrast="-10000"/>
          </a:blip>
          <a:srcRect/>
          <a:stretch>
            <a:fillRect/>
          </a:stretch>
        </p:blipFill>
        <p:spPr bwMode="auto">
          <a:xfrm>
            <a:off x="4714876" y="3429000"/>
            <a:ext cx="3071834" cy="235745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929190" y="5715016"/>
            <a:ext cx="29289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3, 3 – нові комбінації ознак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857232"/>
            <a:ext cx="6286544" cy="5717304"/>
          </a:xfr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Закони Менделя</a:t>
            </a:r>
            <a:r>
              <a:rPr lang="vi-VN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— закони, що становлять основу класичної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генетики</a:t>
            </a:r>
            <a:r>
              <a:rPr lang="vi-VN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своїх працях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Грегор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Мендель </a:t>
            </a:r>
            <a:r>
              <a:rPr lang="vi-VN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ґрунтувався на дослідженнях, </a:t>
            </a:r>
            <a:r>
              <a:rPr lang="ru-RU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vi-VN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роведених на 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горосі </a:t>
            </a:r>
            <a:r>
              <a:rPr lang="vi-VN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посівному (рід 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en-US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isum</a:t>
            </a: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r>
              <a:rPr lang="vi-VN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роботах 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учений</a:t>
            </a:r>
            <a:r>
              <a:rPr lang="vi-VN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не виділяв окремих законів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vi-VN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їх виділили й назвали інші дослідники, вже після їхнього перевідкриття в </a:t>
            </a: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1900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vi-VN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sz="1800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4614866" cy="5502990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Із цього спостереження Мендель зробив висновок, що розщеплення за кожною ознакою відбувається незалежно від другої ознаки. У цьому прикладі форма насіння успадковувалась незалежно від їхнього забарвлення. Ця закономірність отримала назву третього закону Менделя, або закону незалежного розподілу генів. </a:t>
            </a:r>
          </a:p>
          <a:p>
            <a:pPr algn="just">
              <a:lnSpc>
                <a:spcPct val="150000"/>
              </a:lnSpc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900igr.net/datas/biologija/Zakony-Mendelja/0006-006-A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1214422"/>
            <a:ext cx="3286148" cy="378621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857884" y="5000636"/>
            <a:ext cx="20717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ІІІ закон Менделя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781196"/>
          </a:xfrm>
        </p:spPr>
        <p:txBody>
          <a:bodyPr>
            <a:norm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ІІІ Закон незалежного успадкування станів ознак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714488"/>
            <a:ext cx="6858048" cy="4860048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схрещуванні гомозиготних особин, які відрізняються за двома (або більше) ознаками, у другому поколінні спостерігаються незалежне успадкування і комбінування станів ознак, якщо гени, які їх визначають, розташовані у різних парах хромосом. </a:t>
            </a:r>
            <a:endParaRPr lang="ru-RU" sz="18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6615130" cy="5431552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Щоб зрозуміти сутність явищ, які мають місце в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дигібридному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схрещуванні, розглянемо його генетичну схему: </a:t>
            </a:r>
          </a:p>
          <a:p>
            <a:pPr algn="just">
              <a:lnSpc>
                <a:spcPct val="150000"/>
              </a:lnSpc>
            </a:pPr>
            <a:r>
              <a:rPr lang="uk-UA" sz="18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домінантний алель жовтого кольору насіння гороху; </a:t>
            </a:r>
          </a:p>
          <a:p>
            <a:pPr algn="just">
              <a:lnSpc>
                <a:spcPct val="150000"/>
              </a:lnSpc>
            </a:pPr>
            <a:r>
              <a:rPr lang="uk-UA" sz="18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рецесивний алель зеленого кольору насіння;</a:t>
            </a:r>
          </a:p>
          <a:p>
            <a:pPr algn="just">
              <a:lnSpc>
                <a:spcPct val="150000"/>
              </a:lnSpc>
            </a:pPr>
            <a:r>
              <a:rPr lang="uk-UA" sz="18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домінантний алель гладенької форми насіння; </a:t>
            </a:r>
          </a:p>
          <a:p>
            <a:pPr algn="just">
              <a:lnSpc>
                <a:spcPct val="150000"/>
              </a:lnSpc>
            </a:pPr>
            <a:r>
              <a:rPr lang="uk-UA" sz="18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рецесивний алель зморшкуватої форми насіння.</a:t>
            </a:r>
          </a:p>
          <a:p>
            <a:pPr algn="just">
              <a:lnSpc>
                <a:spcPct val="150000"/>
              </a:lnSpc>
              <a:buNone/>
            </a:pP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Гомозигота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Гомозигота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lnSpc>
                <a:spcPct val="150000"/>
              </a:lnSpc>
              <a:buNone/>
            </a:pP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жовта гладенька             зелена зморшкувата</a:t>
            </a:r>
          </a:p>
          <a:p>
            <a:pPr algn="just">
              <a:lnSpc>
                <a:spcPct val="150000"/>
              </a:lnSpc>
              <a:buNone/>
            </a:pP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Р       ААВВ             х             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ааbb</a:t>
            </a:r>
            <a:endParaRPr lang="uk-UA" sz="18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Гамети            АВ                                 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аb</a:t>
            </a:r>
            <a:endParaRPr lang="uk-UA" sz="18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F</a:t>
            </a:r>
            <a:r>
              <a:rPr lang="uk-UA" sz="1800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АаВb</a:t>
            </a:r>
            <a:endParaRPr lang="uk-UA" sz="18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Гетерозиготи  жовті гладенькі</a:t>
            </a:r>
          </a:p>
          <a:p>
            <a:pPr algn="just">
              <a:lnSpc>
                <a:spcPct val="150000"/>
              </a:lnSpc>
              <a:buNone/>
            </a:pP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>
              <a:lnSpc>
                <a:spcPct val="150000"/>
              </a:lnSpc>
              <a:buNone/>
            </a:pP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endParaRPr lang="uk-UA" sz="18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928670"/>
            <a:ext cx="5500726" cy="5000660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Р            </a:t>
            </a:r>
            <a:r>
              <a:rPr lang="ru-RU" sz="1800" dirty="0" err="1" smtClean="0">
                <a:solidFill>
                  <a:schemeClr val="accent1">
                    <a:lumMod val="50000"/>
                  </a:schemeClr>
                </a:solidFill>
              </a:rPr>
              <a:t>АаВв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     </a:t>
            </a:r>
            <a:r>
              <a:rPr lang="ru-RU" sz="1800" dirty="0" err="1" smtClean="0">
                <a:solidFill>
                  <a:schemeClr val="accent1">
                    <a:lumMod val="50000"/>
                  </a:schemeClr>
                </a:solidFill>
              </a:rPr>
              <a:t>х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      </a:t>
            </a:r>
            <a:r>
              <a:rPr lang="ru-RU" sz="1800" dirty="0" err="1" smtClean="0">
                <a:solidFill>
                  <a:schemeClr val="accent1">
                    <a:lumMod val="50000"/>
                  </a:schemeClr>
                </a:solidFill>
              </a:rPr>
              <a:t>АаВв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      </a:t>
            </a:r>
          </a:p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запису схрещувань нерідко використовують спеціальні решітки, які запропонував англійський генетик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Пеннет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(решітка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Пеннета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). Принцип побудови решітки полягає в тому, що зверху по горизонталі записують гамети батьківської особини, зліва по вертикалі — гамети материнської особини, в місцях перетину — ймовірні генотипи потомства.</a:t>
            </a:r>
          </a:p>
          <a:p>
            <a:pPr algn="just">
              <a:lnSpc>
                <a:spcPct val="150000"/>
              </a:lnSpc>
              <a:buNone/>
            </a:pP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endParaRPr lang="ru-RU" dirty="0"/>
          </a:p>
        </p:txBody>
      </p:sp>
      <p:pic>
        <p:nvPicPr>
          <p:cNvPr id="5" name="Picture 6" descr="http://im6-tub-ua.yandex.net/i?id=228186907-06-72&amp;n=21"/>
          <p:cNvPicPr>
            <a:picLocks noChangeAspect="1" noChangeArrowheads="1"/>
          </p:cNvPicPr>
          <p:nvPr/>
        </p:nvPicPr>
        <p:blipFill>
          <a:blip r:embed="rId2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5643570" y="1285860"/>
            <a:ext cx="2928958" cy="371477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357950" y="4786322"/>
            <a:ext cx="22145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Решітка </a:t>
            </a:r>
            <a:r>
              <a:rPr lang="uk-UA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Пеннета</a:t>
            </a: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5186370" cy="5788742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Цитологічною основою 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ІІІ закону є мейоз. У мейозі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негомологічні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хромосоми розходяться незалежно і можуть комбінуватися в будь-яких поєднаннях.   Тому алель </a:t>
            </a:r>
            <a:r>
              <a:rPr lang="uk-UA" sz="18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може виявитися в одній гаметі з однаковою ймовірністю з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алелем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8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або з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алелем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8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але не з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алелем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8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uk-UA" sz="18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5298" name="Picture 2" descr="http://www.lenta.tv/uploads/pics/hkl20070219-0800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4500562" y="3000372"/>
            <a:ext cx="4000528" cy="264320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500562" y="5715016"/>
            <a:ext cx="42862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Цитологічні основи ІІІ закону Менделя </a:t>
            </a: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4614866" cy="5288676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 такою ж ймовірністю алель </a:t>
            </a:r>
            <a:r>
              <a:rPr lang="uk-UA" sz="18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може потрапити в гамету з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алелем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8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або з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алелем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8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але не з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алелем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8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Гібриди </a:t>
            </a:r>
            <a:r>
              <a:rPr lang="uk-UA" sz="18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uk-UA" sz="1800" i="1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  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мейозі утворюють яйцеклітини 4-х типів: </a:t>
            </a:r>
            <a:r>
              <a:rPr lang="uk-UA" sz="18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1800" i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Аb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1800" i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uk-UA" sz="18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uk-UA" sz="1800" i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аb</a:t>
            </a:r>
            <a:r>
              <a:rPr lang="uk-UA" sz="18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 стільки ж типів сперміїв. </a:t>
            </a:r>
          </a:p>
          <a:p>
            <a:pPr>
              <a:lnSpc>
                <a:spcPct val="150000"/>
              </a:lnSpc>
            </a:pPr>
            <a:endParaRPr lang="ru-RU" sz="1800" dirty="0"/>
          </a:p>
        </p:txBody>
      </p:sp>
      <p:pic>
        <p:nvPicPr>
          <p:cNvPr id="54274" name="Picture 2" descr="http://ru.convdocs.org/pars_docs/refs/184/183624/183624_html_510035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1428736"/>
            <a:ext cx="2924175" cy="400052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714876" y="5460326"/>
            <a:ext cx="44291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Цитологічні основи ІІІ закону Менделя </a:t>
            </a:r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571480"/>
            <a:ext cx="4500594" cy="6003056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випадкому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поєднанні  цих гамет  можливе утворення 16 типів зигот (4 х 4), які можна визначити за решіткою Р.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Пеннета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Ці типи зигот дають 4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фенотипових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класи у співвідношенні  9 жовтих гладеньких : 3 жовтих зморшкуватих : 3 зелених гладеньких : 1 зелений зморшкуватий (9:3:3:1). </a:t>
            </a:r>
          </a:p>
        </p:txBody>
      </p:sp>
      <p:pic>
        <p:nvPicPr>
          <p:cNvPr id="56322" name="Picture 2" descr="http://www.lenta.tv/uploads/pics/hkl20080211-0830.jpg"/>
          <p:cNvPicPr>
            <a:picLocks noChangeAspect="1" noChangeArrowheads="1"/>
          </p:cNvPicPr>
          <p:nvPr/>
        </p:nvPicPr>
        <p:blipFill>
          <a:blip r:embed="rId2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4857752" y="785794"/>
            <a:ext cx="3714776" cy="35719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714876" y="4429132"/>
            <a:ext cx="414340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1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Решітка </a:t>
            </a:r>
            <a:r>
              <a:rPr lang="uk-UA" sz="14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Пеннета</a:t>
            </a:r>
            <a:r>
              <a:rPr lang="uk-UA" sz="1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при </a:t>
            </a:r>
            <a:r>
              <a:rPr lang="uk-UA" sz="14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дигібридному</a:t>
            </a:r>
            <a:r>
              <a:rPr lang="uk-UA" sz="1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схрещуванні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000132"/>
          </a:xfrm>
        </p:spPr>
        <p:txBody>
          <a:bodyPr>
            <a:norm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Загальні формули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гаметоутворення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і розщеплення</a:t>
            </a:r>
            <a:br>
              <a:rPr lang="uk-UA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5074362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</a:rPr>
              <a:t>2</a:t>
            </a:r>
            <a:r>
              <a:rPr lang="uk-UA" sz="1800" baseline="30000" dirty="0" smtClean="0">
                <a:solidFill>
                  <a:schemeClr val="accent1">
                    <a:lumMod val="50000"/>
                  </a:schemeClr>
                </a:solidFill>
              </a:rPr>
              <a:t>n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</a:rPr>
              <a:t>- кількість типів гамет;</a:t>
            </a:r>
          </a:p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</a:rPr>
              <a:t>4</a:t>
            </a:r>
            <a:r>
              <a:rPr lang="uk-UA" sz="1800" baseline="30000" dirty="0" smtClean="0">
                <a:solidFill>
                  <a:schemeClr val="accent1">
                    <a:lumMod val="50000"/>
                  </a:schemeClr>
                </a:solidFill>
              </a:rPr>
              <a:t>n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</a:rPr>
              <a:t> - кількість комбінацій гамет при утворенні другого покоління </a:t>
            </a:r>
            <a:r>
              <a:rPr lang="uk-UA" sz="1800" i="1" dirty="0" smtClean="0">
                <a:solidFill>
                  <a:schemeClr val="accent1">
                    <a:lumMod val="50000"/>
                  </a:schemeClr>
                </a:solidFill>
              </a:rPr>
              <a:t>F</a:t>
            </a:r>
            <a:r>
              <a:rPr lang="uk-UA" sz="1800" i="1" baseline="-25000" dirty="0" smtClean="0">
                <a:solidFill>
                  <a:schemeClr val="accent1">
                    <a:lumMod val="50000"/>
                  </a:schemeClr>
                </a:solidFill>
              </a:rPr>
              <a:t>2</a:t>
            </a:r>
            <a:r>
              <a:rPr lang="uk-UA" sz="1800" i="1" dirty="0" smtClean="0">
                <a:solidFill>
                  <a:schemeClr val="accent1">
                    <a:lumMod val="50000"/>
                  </a:schemeClr>
                </a:solidFill>
              </a:rPr>
              <a:t>;</a:t>
            </a:r>
            <a:endParaRPr lang="uk-UA" sz="18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</a:rPr>
              <a:t>(3:1)</a:t>
            </a:r>
            <a:r>
              <a:rPr lang="uk-UA" sz="1800" baseline="30000" dirty="0" smtClean="0">
                <a:solidFill>
                  <a:schemeClr val="accent1">
                    <a:lumMod val="50000"/>
                  </a:schemeClr>
                </a:solidFill>
              </a:rPr>
              <a:t>n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</a:rPr>
              <a:t> - розщеплення за фенотипом у другому поколінні </a:t>
            </a:r>
            <a:r>
              <a:rPr lang="uk-UA" sz="1800" i="1" dirty="0" smtClean="0">
                <a:solidFill>
                  <a:schemeClr val="accent1">
                    <a:lumMod val="50000"/>
                  </a:schemeClr>
                </a:solidFill>
              </a:rPr>
              <a:t>F</a:t>
            </a:r>
            <a:r>
              <a:rPr lang="uk-UA" sz="1800" i="1" baseline="-25000" dirty="0" smtClean="0">
                <a:solidFill>
                  <a:schemeClr val="accent1">
                    <a:lumMod val="50000"/>
                  </a:schemeClr>
                </a:solidFill>
              </a:rPr>
              <a:t>2</a:t>
            </a:r>
            <a:r>
              <a:rPr lang="uk-UA" sz="1800" i="1" dirty="0" smtClean="0">
                <a:solidFill>
                  <a:schemeClr val="accent1">
                    <a:lumMod val="50000"/>
                  </a:schemeClr>
                </a:solidFill>
              </a:rPr>
              <a:t>;</a:t>
            </a:r>
            <a:endParaRPr lang="uk-UA" sz="18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</a:rPr>
              <a:t>(1:2:1)</a:t>
            </a:r>
            <a:r>
              <a:rPr lang="uk-UA" sz="1800" baseline="30000" dirty="0" smtClean="0">
                <a:solidFill>
                  <a:schemeClr val="accent1">
                    <a:lumMod val="50000"/>
                  </a:schemeClr>
                </a:solidFill>
              </a:rPr>
              <a:t>n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</a:rPr>
              <a:t>  - розщеплення за генотипом у другому поколінні  </a:t>
            </a:r>
            <a:r>
              <a:rPr lang="uk-UA" sz="1800" i="1" dirty="0" smtClean="0">
                <a:solidFill>
                  <a:schemeClr val="accent1">
                    <a:lumMod val="50000"/>
                  </a:schemeClr>
                </a:solidFill>
              </a:rPr>
              <a:t>F</a:t>
            </a:r>
            <a:r>
              <a:rPr lang="uk-UA" sz="1800" i="1" baseline="-25000" dirty="0" smtClean="0">
                <a:solidFill>
                  <a:schemeClr val="accent1">
                    <a:lumMod val="50000"/>
                  </a:schemeClr>
                </a:solidFill>
              </a:rPr>
              <a:t>2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</a:rPr>
              <a:t>;</a:t>
            </a:r>
          </a:p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</a:rPr>
              <a:t>2</a:t>
            </a:r>
            <a:r>
              <a:rPr lang="uk-UA" sz="1800" baseline="30000" dirty="0" smtClean="0">
                <a:solidFill>
                  <a:schemeClr val="accent1">
                    <a:lumMod val="50000"/>
                  </a:schemeClr>
                </a:solidFill>
              </a:rPr>
              <a:t>n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</a:rPr>
              <a:t> - кількість класів за фенотипом у другому поколінні </a:t>
            </a:r>
            <a:r>
              <a:rPr lang="uk-UA" sz="1800" i="1" dirty="0" smtClean="0">
                <a:solidFill>
                  <a:schemeClr val="accent1">
                    <a:lumMod val="50000"/>
                  </a:schemeClr>
                </a:solidFill>
              </a:rPr>
              <a:t>F</a:t>
            </a:r>
            <a:r>
              <a:rPr lang="uk-UA" sz="1800" i="1" baseline="-25000" dirty="0" smtClean="0">
                <a:solidFill>
                  <a:schemeClr val="accent1">
                    <a:lumMod val="50000"/>
                  </a:schemeClr>
                </a:solidFill>
              </a:rPr>
              <a:t>2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</a:rPr>
              <a:t>;</a:t>
            </a:r>
          </a:p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</a:rPr>
              <a:t>3</a:t>
            </a:r>
            <a:r>
              <a:rPr lang="uk-UA" sz="1800" baseline="30000" dirty="0" smtClean="0">
                <a:solidFill>
                  <a:schemeClr val="accent1">
                    <a:lumMod val="50000"/>
                  </a:schemeClr>
                </a:solidFill>
              </a:rPr>
              <a:t>n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</a:rPr>
              <a:t> - кількість класів генотипів у другому поколінні </a:t>
            </a:r>
            <a:r>
              <a:rPr lang="uk-UA" sz="1800" i="1" dirty="0" smtClean="0">
                <a:solidFill>
                  <a:schemeClr val="accent1">
                    <a:lumMod val="50000"/>
                  </a:schemeClr>
                </a:solidFill>
              </a:rPr>
              <a:t>F</a:t>
            </a:r>
            <a:r>
              <a:rPr lang="uk-UA" sz="1800" i="1" baseline="-25000" dirty="0" smtClean="0">
                <a:solidFill>
                  <a:schemeClr val="accent1">
                    <a:lumMod val="50000"/>
                  </a:schemeClr>
                </a:solidFill>
              </a:rPr>
              <a:t>2</a:t>
            </a:r>
            <a:r>
              <a:rPr lang="uk-UA" sz="1800" i="1" dirty="0" smtClean="0">
                <a:solidFill>
                  <a:schemeClr val="accent1">
                    <a:lumMod val="50000"/>
                  </a:schemeClr>
                </a:solidFill>
              </a:rPr>
              <a:t>;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</a:rPr>
              <a:t>n - число генів у гетерозиготному стані.</a:t>
            </a:r>
          </a:p>
          <a:p>
            <a:pPr algn="just">
              <a:lnSpc>
                <a:spcPct val="150000"/>
              </a:lnSpc>
            </a:pPr>
            <a:endParaRPr lang="uk-UA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857232"/>
            <a:ext cx="6715172" cy="5717304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uk-UA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Відповідно до сучасної генетичної термінології, закономірності успадкування ознак, встановлені Г.Менделем, </a:t>
            </a:r>
            <a:r>
              <a:rPr lang="uk-UA" sz="18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грунтуються</a:t>
            </a:r>
            <a:r>
              <a:rPr lang="uk-UA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 наступних положеннях: </a:t>
            </a:r>
          </a:p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Кожна ознака в організмі контролюється парою алелей певного гена.  2. При мейозі кожна пара алелей розщеплюється і кожна гамета одержує по одному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алелю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 кожної пари. 3. Кожний алель передається з покоління в покоління як дискретна незмінна одиниця спадковості. </a:t>
            </a:r>
          </a:p>
          <a:p>
            <a:pPr algn="just">
              <a:lnSpc>
                <a:spcPct val="150000"/>
              </a:lnSpc>
              <a:buNone/>
            </a:pPr>
            <a:endParaRPr lang="uk-UA" sz="18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285860"/>
            <a:ext cx="6357982" cy="5288676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 При утворенні чоловічих і жіночих гамет у кожну з них може попасти будь-який алель з однієї пари разом з будь-яким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алелем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 іншої пари. </a:t>
            </a:r>
          </a:p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5. Материнський і батьківський організми в рівній мірі беруть участь у передаванні своїх спадкових факторів нащадкам. </a:t>
            </a:r>
          </a:p>
          <a:p>
            <a:pPr algn="just">
              <a:lnSpc>
                <a:spcPct val="150000"/>
              </a:lnSpc>
              <a:buNone/>
            </a:pP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>
              <a:lnSpc>
                <a:spcPct val="150000"/>
              </a:lnSpc>
            </a:pPr>
            <a:endParaRPr lang="uk-UA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571480"/>
            <a:ext cx="5500726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Свої досліди Мендель провів на рослині з родини Бобові - горосі посівному. Він виявився вдалим об'єктом для проведення генетичних досліджень. По-перше, відомо багато сортів цієї культурної рослини, які відрізняються різними станами певних спадкових ознак (забарвленням насіння, квіток, довжиною стебла, структурою поверхні насіння тощо). </a:t>
            </a:r>
            <a:endParaRPr lang="uk-UA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00430" y="5786454"/>
            <a:ext cx="50720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Ознаки, які Мендель вибрав для аналізу</a:t>
            </a:r>
            <a:endParaRPr lang="uk-UA" dirty="0"/>
          </a:p>
        </p:txBody>
      </p:sp>
      <p:pic>
        <p:nvPicPr>
          <p:cNvPr id="21506" name="Picture 2" descr="&amp;Fcy;&amp;acy;&amp;jcy;&amp;lcy;:Mendel seven characters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3429000"/>
            <a:ext cx="5286412" cy="24193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21444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Список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використаних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джерел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93148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Література:</a:t>
            </a:r>
            <a:endParaRPr lang="ru-RU" sz="18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Воробець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З.Д.,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Чупашко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О.Я., Сергієнко Л.М., Матвієнко Я.В.,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Рибальченко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В.К. Біологія з основами паразитології та генетики: 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посіб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– Львів: ПП Кварт, 2003. – 167 с.  (книга п’ятьох авторів).</a:t>
            </a:r>
          </a:p>
          <a:p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 Кучеренко М.Є., Вервес Ю.Г.,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Войціцький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В.М., Войцехівський М.Ф. Загальна біологія: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Підруч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для учнів 10-11-х кл. серед.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шк.  - К.: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Генеза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1998. – 464 с. (книга чотирьох авторів).</a:t>
            </a:r>
          </a:p>
          <a:p>
            <a:pPr lvl="0" algn="just"/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Стрельчук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С.І.,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Демідов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С.В.,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Бердишев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Г.Д.,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Голда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Д.М. Генетика з основами селекції. – К.: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Фітосоціоцентр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2000. – 292 с. (книга чотирьох авторів).</a:t>
            </a:r>
          </a:p>
          <a:p>
            <a:pPr algn="ctr" eaLnBrk="0" hangingPunct="0">
              <a:buNone/>
            </a:pPr>
            <a:r>
              <a:rPr lang="uk-UA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Інтернет - ресурси:</a:t>
            </a:r>
            <a:endParaRPr lang="uk-UA" sz="18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http://uk.wikipedia.org</a:t>
            </a:r>
          </a:p>
          <a:p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medcollege.te.ua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subject.com.ua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ruh.znaimo.com.ua</a:t>
            </a:r>
            <a:endParaRPr lang="uk-UA" sz="18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8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928670"/>
            <a:ext cx="5000660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По-друге, життєвий цикл гороху досить короткий, що дає можливість простежити передачу спадкової інформації нащадкам протягом багатьох поколінь. По-третє, горох посівний - самозапильна рослина, тому нащадки кожної особини, яка розмножувалась самозапиленням, є чистими лініями. </a:t>
            </a:r>
            <a:endParaRPr lang="uk-UA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://im3-tub-ua.yandex.net/i?id=76889548-61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1285860"/>
            <a:ext cx="2357454" cy="235745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4" descr="http://im2-tub-ua.yandex.net/i?id=179460898-15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571876"/>
            <a:ext cx="2500330" cy="21431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Прямоугольник 8"/>
          <p:cNvSpPr/>
          <p:nvPr/>
        </p:nvSpPr>
        <p:spPr>
          <a:xfrm>
            <a:off x="4643438" y="5715016"/>
            <a:ext cx="41434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Квітки гороху посівного</a:t>
            </a:r>
            <a:endParaRPr lang="uk-UA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214422"/>
            <a:ext cx="6072230" cy="4325112"/>
          </a:xfrm>
        </p:spPr>
        <p:txBody>
          <a:bodyPr>
            <a:noAutofit/>
          </a:bodyPr>
          <a:lstStyle/>
          <a:p>
            <a:pPr algn="just">
              <a:lnSpc>
                <a:spcPct val="170000"/>
              </a:lnSpc>
            </a:pP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Чисті лінії - це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генотипно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однорідні нащадки однієї особини, гомозиготні за більшістю генів і одержані внаслідок самозапилення або самозапліднення.</a:t>
            </a:r>
          </a:p>
          <a:p>
            <a:pPr algn="just">
              <a:lnSpc>
                <a:spcPct val="170000"/>
              </a:lnSpc>
            </a:pP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Гомозиготною називають диплоїдну або </a:t>
            </a:r>
            <a:r>
              <a:rPr lang="uk-UA" sz="18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поліплоїдну</a:t>
            </a: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клітину (особину), гомологічні хромосоми якої несуть однакові алелі певних генів. Але горох посівний можна запилювати і перехресно. Це дає можливість здійснювати гібридизацію різних чистих ліній.  </a:t>
            </a:r>
          </a:p>
          <a:p>
            <a:pPr algn="just">
              <a:lnSpc>
                <a:spcPct val="170000"/>
              </a:lnSpc>
              <a:buNone/>
            </a:pPr>
            <a:r>
              <a:rPr lang="uk-UA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lnSpc>
                <a:spcPct val="170000"/>
              </a:lnSpc>
            </a:pPr>
            <a:endParaRPr lang="ru-RU" sz="1800" dirty="0"/>
          </a:p>
        </p:txBody>
      </p:sp>
      <p:pic>
        <p:nvPicPr>
          <p:cNvPr id="4" name="Picture 2" descr="http://im7-tub-ua.yandex.net/i?id=250720551-42-72&amp;n=21"/>
          <p:cNvPicPr>
            <a:picLocks noChangeAspect="1" noChangeArrowheads="1"/>
          </p:cNvPicPr>
          <p:nvPr/>
        </p:nvPicPr>
        <p:blipFill>
          <a:blip r:embed="rId3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6215074" y="1785926"/>
            <a:ext cx="2357454" cy="33575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5572132" y="5143512"/>
            <a:ext cx="4071966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1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Гомозиготні і гетерозиготні хромосоми</a:t>
            </a:r>
            <a:endParaRPr lang="uk-UA" sz="14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1000109"/>
            <a:ext cx="5715040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Схрещуючи чисті лінії гороху між собою, Г. Мендель одержав гетерозиготні (гібридні) форми. Гетерозиготною (від </a:t>
            </a:r>
            <a:r>
              <a:rPr lang="uk-UA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грец</a:t>
            </a:r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гетерос</a:t>
            </a:r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- інший і </a:t>
            </a:r>
            <a:r>
              <a:rPr lang="uk-UA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зиготос</a:t>
            </a:r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 називають диплоїдну або </a:t>
            </a:r>
            <a:r>
              <a:rPr lang="uk-UA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поліплоїдну</a:t>
            </a:r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клітину (особину), гомологічні хромосоми якої несуть різні алелі певних генів. Отже, Г. Мендель застосував гібридологічний метод досліджень. </a:t>
            </a:r>
          </a:p>
        </p:txBody>
      </p:sp>
      <p:pic>
        <p:nvPicPr>
          <p:cNvPr id="35842" name="Picture 2" descr="http://www.biyolojisozluk.com/ders/wp-content/uploads/2013/04/70871af65f9b4455809eb2a.png"/>
          <p:cNvPicPr>
            <a:picLocks noChangeAspect="1" noChangeArrowheads="1"/>
          </p:cNvPicPr>
          <p:nvPr/>
        </p:nvPicPr>
        <p:blipFill>
          <a:blip r:embed="rId2" cstate="print">
            <a:lum bright="-30000" contrast="40000"/>
          </a:blip>
          <a:srcRect/>
          <a:stretch>
            <a:fillRect/>
          </a:stretch>
        </p:blipFill>
        <p:spPr bwMode="auto">
          <a:xfrm>
            <a:off x="4857752" y="3643314"/>
            <a:ext cx="3643338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softEdge rad="1270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6000760" y="6072206"/>
            <a:ext cx="16430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Гетерозиготи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785794"/>
            <a:ext cx="564360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відміну від своїх попередників він чітко визначав умови проведення дослідів: серед різноманітних спадкових ознак виділяв різні стани однієї (</a:t>
            </a:r>
            <a:r>
              <a:rPr lang="uk-UA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моногібридне</a:t>
            </a:r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схрещування), двох (</a:t>
            </a:r>
            <a:r>
              <a:rPr lang="uk-UA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дигібридне</a:t>
            </a:r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 або більшої кількості (</a:t>
            </a:r>
            <a:r>
              <a:rPr lang="uk-UA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полігібридне</a:t>
            </a:r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 ознак і простежував їхній прояв у ряді наступних поколінь. Результати досліджень обробляв статистично, що дало можливість встановити закономірності передачі різних ознак.</a:t>
            </a:r>
            <a:endParaRPr lang="uk-UA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429256" y="4786322"/>
            <a:ext cx="342902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Дослідження Менделя з горохом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http://znaimo.com.ua/images/rubase_1_904796616_499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928670"/>
            <a:ext cx="2643206" cy="4000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785794"/>
            <a:ext cx="4857784" cy="3782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Свої дослідження Г. Мендель почав із </a:t>
            </a:r>
            <a:r>
              <a:rPr lang="uk-UA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моногібридного</a:t>
            </a:r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схрещування: він схрестив дві чисті лінії гороху посівного, які давали відповідно насіння жовтого або зеленого кольору. Насіння, яке утворювало нащадки, одержані від такого схрещування (гібриди першого покоління: F1 виявилося одноманітним — жовтого кольору). Так був встановлений перший закон. </a:t>
            </a:r>
            <a:endParaRPr lang="uk-UA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http://cl.rushkolnik.ru/tw_files2/urls_56/52/d-51207/51207_html_3377a11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928670"/>
            <a:ext cx="3548054" cy="342902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5008" y="4143380"/>
            <a:ext cx="29289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1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Схема схрещування І  закону Менделя</a:t>
            </a:r>
            <a:endParaRPr lang="uk-UA" sz="14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566882"/>
          </a:xfrm>
        </p:spPr>
        <p:txBody>
          <a:bodyPr>
            <a:normAutofit/>
          </a:bodyPr>
          <a:lstStyle/>
          <a:p>
            <a:pPr algn="ctr"/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 Закон одноманітності гібридів першого покоління</a:t>
            </a:r>
            <a:br>
              <a:rPr lang="uk-UA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5074362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1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схрещуванні гомозиготних  особин, які відрізняються однією парою альтернативних ознак, всі нащадки в першому поколінні будуть однорідні  як за фенотипом, так і за генотипом </a:t>
            </a:r>
            <a:endParaRPr lang="ru-RU" sz="18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14546" y="3071810"/>
            <a:ext cx="4643470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Гомозигота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ru-RU" sz="14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Гомозигота</a:t>
            </a:r>
            <a:endParaRPr lang="ru-RU" sz="14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жовтим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насінням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sz="14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зеленим </a:t>
            </a:r>
            <a:r>
              <a:rPr lang="ru-RU" sz="14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насінням</a:t>
            </a:r>
            <a:endParaRPr lang="ru-RU" sz="14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     ♀</a:t>
            </a:r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AA             x          ♂     </a:t>
            </a:r>
            <a:r>
              <a:rPr lang="uk-UA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aa</a:t>
            </a:r>
            <a:endParaRPr lang="uk-UA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</a:t>
            </a:r>
            <a:r>
              <a:rPr lang="uk-UA" sz="1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Гамети</a:t>
            </a:r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А                                  </a:t>
            </a:r>
            <a:r>
              <a:rPr lang="uk-UA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endParaRPr lang="uk-UA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F</a:t>
            </a:r>
            <a:r>
              <a:rPr lang="uk-UA" baseline="-30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uk-UA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Аа</a:t>
            </a:r>
            <a:endParaRPr lang="uk-UA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Усі рослини – гетерозиготи з жовтим насінням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Схема </a:t>
            </a:r>
            <a:r>
              <a:rPr lang="uk-UA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моногібридного</a:t>
            </a: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схрещування</a:t>
            </a:r>
            <a:endParaRPr lang="uk-UA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uk-UA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467</TotalTime>
  <Words>1810</Words>
  <Application>Microsoft Office PowerPoint</Application>
  <PresentationFormat>Экран (4:3)</PresentationFormat>
  <Paragraphs>109</Paragraphs>
  <Slides>30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Городская</vt:lpstr>
      <vt:lpstr>Закономірності спадковості, встановлені Г. Менделем  Семиволос Інна Вікторівна учитель біології Городищенської ЗОШ І-ІІІ ст. №2 Городищенської районної ради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І Закон одноманітності гібридів першого покоління </vt:lpstr>
      <vt:lpstr>Слайд 10</vt:lpstr>
      <vt:lpstr>Слайд 11</vt:lpstr>
      <vt:lpstr>Слайд 12</vt:lpstr>
      <vt:lpstr>Слайд 13</vt:lpstr>
      <vt:lpstr>ІІ Закон розщеплення </vt:lpstr>
      <vt:lpstr>Слайд 15</vt:lpstr>
      <vt:lpstr>Закон чистоти гамет </vt:lpstr>
      <vt:lpstr>Слайд 17</vt:lpstr>
      <vt:lpstr>Слайд 18</vt:lpstr>
      <vt:lpstr>Слайд 19</vt:lpstr>
      <vt:lpstr>Слайд 20</vt:lpstr>
      <vt:lpstr>ІІІ Закон незалежного успадкування станів ознак</vt:lpstr>
      <vt:lpstr>Слайд 22</vt:lpstr>
      <vt:lpstr>Слайд 23</vt:lpstr>
      <vt:lpstr>Слайд 24</vt:lpstr>
      <vt:lpstr>Слайд 25</vt:lpstr>
      <vt:lpstr>Слайд 26</vt:lpstr>
      <vt:lpstr>Загальні формули гаметоутворення і розщеплення </vt:lpstr>
      <vt:lpstr>Слайд 28</vt:lpstr>
      <vt:lpstr>Слайд 29</vt:lpstr>
      <vt:lpstr>Список використаних джерел: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Закономірності спадковості, встановлені Г. Менделем</dc:title>
  <dc:creator>Семиволос</dc:creator>
  <cp:keywords>Закономірності, спадковість, закони</cp:keywords>
  <cp:lastModifiedBy>Admin</cp:lastModifiedBy>
  <cp:revision>56</cp:revision>
  <dcterms:created xsi:type="dcterms:W3CDTF">2013-10-06T10:32:42Z</dcterms:created>
  <dcterms:modified xsi:type="dcterms:W3CDTF">2014-02-09T14:01:43Z</dcterms:modified>
</cp:coreProperties>
</file>