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8" r:id="rId2"/>
    <p:sldId id="280" r:id="rId3"/>
    <p:sldId id="281" r:id="rId4"/>
    <p:sldId id="282" r:id="rId5"/>
    <p:sldId id="283" r:id="rId6"/>
    <p:sldId id="284" r:id="rId7"/>
    <p:sldId id="285" r:id="rId8"/>
    <p:sldId id="286" r:id="rId9"/>
    <p:sldId id="287" r:id="rId10"/>
    <p:sldId id="288" r:id="rId11"/>
    <p:sldId id="290" r:id="rId12"/>
    <p:sldId id="289" r:id="rId13"/>
    <p:sldId id="291" r:id="rId14"/>
    <p:sldId id="292" r:id="rId15"/>
    <p:sldId id="295" r:id="rId16"/>
    <p:sldId id="296" r:id="rId17"/>
    <p:sldId id="293" r:id="rId18"/>
    <p:sldId id="294" r:id="rId19"/>
    <p:sldId id="297" r:id="rId20"/>
    <p:sldId id="298" r:id="rId21"/>
    <p:sldId id="299" r:id="rId22"/>
    <p:sldId id="300" r:id="rId23"/>
    <p:sldId id="301" r:id="rId24"/>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14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20" name="Нижний колонтитул 19"/>
          <p:cNvSpPr>
            <a:spLocks noGrp="1"/>
          </p:cNvSpPr>
          <p:nvPr>
            <p:ph type="ftr" sz="quarter" idx="11"/>
          </p:nvPr>
        </p:nvSpPr>
        <p:spPr/>
        <p:txBody>
          <a:bodyPr/>
          <a:lstStyle>
            <a:extLst/>
          </a:lstStyle>
          <a:p>
            <a:endParaRPr lang="uk-UA"/>
          </a:p>
        </p:txBody>
      </p:sp>
      <p:sp>
        <p:nvSpPr>
          <p:cNvPr id="10" name="Номер слайда 9"/>
          <p:cNvSpPr>
            <a:spLocks noGrp="1"/>
          </p:cNvSpPr>
          <p:nvPr>
            <p:ph type="sldNum" sz="quarter" idx="12"/>
          </p:nvPr>
        </p:nvSpPr>
        <p:spPr/>
        <p:txBody>
          <a:bodyPr/>
          <a:lstStyle>
            <a:extLst/>
          </a:lstStyle>
          <a:p>
            <a:fld id="{0F6C3B65-2F19-491D-967A-3A11A9CFC8C3}" type="slidenum">
              <a:rPr lang="uk-UA" smtClean="0"/>
              <a:pPr/>
              <a:t>‹#›</a:t>
            </a:fld>
            <a:endParaRPr lang="uk-UA"/>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5" name="Нижний колонтитул 4"/>
          <p:cNvSpPr>
            <a:spLocks noGrp="1"/>
          </p:cNvSpPr>
          <p:nvPr>
            <p:ph type="ftr" sz="quarter" idx="11"/>
          </p:nvPr>
        </p:nvSpPr>
        <p:spPr/>
        <p:txBody>
          <a:bodyPr/>
          <a:lstStyle>
            <a:extLst/>
          </a:lstStyle>
          <a:p>
            <a:endParaRPr lang="uk-UA"/>
          </a:p>
        </p:txBody>
      </p:sp>
      <p:sp>
        <p:nvSpPr>
          <p:cNvPr id="6" name="Номер слайда 5"/>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5" name="Нижний колонтитул 4"/>
          <p:cNvSpPr>
            <a:spLocks noGrp="1"/>
          </p:cNvSpPr>
          <p:nvPr>
            <p:ph type="ftr" sz="quarter" idx="11"/>
          </p:nvPr>
        </p:nvSpPr>
        <p:spPr/>
        <p:txBody>
          <a:bodyPr/>
          <a:lstStyle>
            <a:extLst/>
          </a:lstStyle>
          <a:p>
            <a:endParaRPr lang="uk-UA"/>
          </a:p>
        </p:txBody>
      </p:sp>
      <p:sp>
        <p:nvSpPr>
          <p:cNvPr id="6" name="Номер слайда 5"/>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5" name="Нижний колонтитул 4"/>
          <p:cNvSpPr>
            <a:spLocks noGrp="1"/>
          </p:cNvSpPr>
          <p:nvPr>
            <p:ph type="ftr" sz="quarter" idx="11"/>
          </p:nvPr>
        </p:nvSpPr>
        <p:spPr/>
        <p:txBody>
          <a:bodyPr/>
          <a:lstStyle>
            <a:extLst/>
          </a:lstStyle>
          <a:p>
            <a:endParaRPr lang="uk-UA"/>
          </a:p>
        </p:txBody>
      </p:sp>
      <p:sp>
        <p:nvSpPr>
          <p:cNvPr id="6" name="Номер слайда 5"/>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5" name="Нижний колонтитул 4"/>
          <p:cNvSpPr>
            <a:spLocks noGrp="1"/>
          </p:cNvSpPr>
          <p:nvPr>
            <p:ph type="ftr" sz="quarter" idx="11"/>
          </p:nvPr>
        </p:nvSpPr>
        <p:spPr/>
        <p:txBody>
          <a:bodyPr/>
          <a:lstStyle>
            <a:extLst/>
          </a:lstStyle>
          <a:p>
            <a:endParaRPr lang="uk-UA"/>
          </a:p>
        </p:txBody>
      </p:sp>
      <p:sp>
        <p:nvSpPr>
          <p:cNvPr id="6" name="Номер слайда 5"/>
          <p:cNvSpPr>
            <a:spLocks noGrp="1"/>
          </p:cNvSpPr>
          <p:nvPr>
            <p:ph type="sldNum" sz="quarter" idx="12"/>
          </p:nvPr>
        </p:nvSpPr>
        <p:spPr/>
        <p:txBody>
          <a:bodyPr/>
          <a:lstStyle>
            <a:extLst/>
          </a:lstStyle>
          <a:p>
            <a:fld id="{0F6C3B65-2F19-491D-967A-3A11A9CFC8C3}" type="slidenum">
              <a:rPr lang="uk-UA" smtClean="0"/>
              <a:pPr/>
              <a:t>‹#›</a:t>
            </a:fld>
            <a:endParaRPr lang="uk-UA"/>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6" name="Нижний колонтитул 5"/>
          <p:cNvSpPr>
            <a:spLocks noGrp="1"/>
          </p:cNvSpPr>
          <p:nvPr>
            <p:ph type="ftr" sz="quarter" idx="11"/>
          </p:nvPr>
        </p:nvSpPr>
        <p:spPr/>
        <p:txBody>
          <a:bodyPr/>
          <a:lstStyle>
            <a:extLst/>
          </a:lstStyle>
          <a:p>
            <a:endParaRPr lang="uk-UA"/>
          </a:p>
        </p:txBody>
      </p:sp>
      <p:sp>
        <p:nvSpPr>
          <p:cNvPr id="7" name="Номер слайда 6"/>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8" name="Нижний колонтитул 7"/>
          <p:cNvSpPr>
            <a:spLocks noGrp="1"/>
          </p:cNvSpPr>
          <p:nvPr>
            <p:ph type="ftr" sz="quarter" idx="11"/>
          </p:nvPr>
        </p:nvSpPr>
        <p:spPr/>
        <p:txBody>
          <a:bodyPr/>
          <a:lstStyle>
            <a:extLst/>
          </a:lstStyle>
          <a:p>
            <a:endParaRPr lang="uk-UA"/>
          </a:p>
        </p:txBody>
      </p:sp>
      <p:sp>
        <p:nvSpPr>
          <p:cNvPr id="9" name="Номер слайда 8"/>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4" name="Нижний колонтитул 3"/>
          <p:cNvSpPr>
            <a:spLocks noGrp="1"/>
          </p:cNvSpPr>
          <p:nvPr>
            <p:ph type="ftr" sz="quarter" idx="11"/>
          </p:nvPr>
        </p:nvSpPr>
        <p:spPr/>
        <p:txBody>
          <a:bodyPr/>
          <a:lstStyle>
            <a:extLst/>
          </a:lstStyle>
          <a:p>
            <a:endParaRPr lang="uk-UA"/>
          </a:p>
        </p:txBody>
      </p:sp>
      <p:sp>
        <p:nvSpPr>
          <p:cNvPr id="5" name="Номер слайда 4"/>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3" name="Нижний колонтитул 2"/>
          <p:cNvSpPr>
            <a:spLocks noGrp="1"/>
          </p:cNvSpPr>
          <p:nvPr>
            <p:ph type="ftr" sz="quarter" idx="11"/>
          </p:nvPr>
        </p:nvSpPr>
        <p:spPr/>
        <p:txBody>
          <a:bodyPr/>
          <a:lstStyle>
            <a:extLst/>
          </a:lstStyle>
          <a:p>
            <a:endParaRPr lang="uk-UA"/>
          </a:p>
        </p:txBody>
      </p:sp>
      <p:sp>
        <p:nvSpPr>
          <p:cNvPr id="4" name="Номер слайда 3"/>
          <p:cNvSpPr>
            <a:spLocks noGrp="1"/>
          </p:cNvSpPr>
          <p:nvPr>
            <p:ph type="sldNum" sz="quarter" idx="12"/>
          </p:nvPr>
        </p:nvSpPr>
        <p:spPr/>
        <p:txBody>
          <a:bodyPr/>
          <a:lstStyle>
            <a:extLst/>
          </a:lstStyle>
          <a:p>
            <a:fld id="{0F6C3B65-2F19-491D-967A-3A11A9CFC8C3}" type="slidenum">
              <a:rPr lang="uk-UA" smtClean="0"/>
              <a:pPr/>
              <a:t>‹#›</a:t>
            </a:fld>
            <a:endParaRPr lang="uk-UA"/>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6" name="Нижний колонтитул 5"/>
          <p:cNvSpPr>
            <a:spLocks noGrp="1"/>
          </p:cNvSpPr>
          <p:nvPr>
            <p:ph type="ftr" sz="quarter" idx="11"/>
          </p:nvPr>
        </p:nvSpPr>
        <p:spPr/>
        <p:txBody>
          <a:bodyPr/>
          <a:lstStyle>
            <a:extLst/>
          </a:lstStyle>
          <a:p>
            <a:endParaRPr lang="uk-UA"/>
          </a:p>
        </p:txBody>
      </p:sp>
      <p:sp>
        <p:nvSpPr>
          <p:cNvPr id="7" name="Номер слайда 6"/>
          <p:cNvSpPr>
            <a:spLocks noGrp="1"/>
          </p:cNvSpPr>
          <p:nvPr>
            <p:ph type="sldNum" sz="quarter" idx="12"/>
          </p:nvPr>
        </p:nvSpPr>
        <p:spPr/>
        <p:txBody>
          <a:bodyPr/>
          <a:lstStyle>
            <a:extLst/>
          </a:lstStyle>
          <a:p>
            <a:fld id="{0F6C3B65-2F19-491D-967A-3A11A9CFC8C3}"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39F7A3B5-B1DB-454E-BAE8-05B81E306D15}" type="datetimeFigureOut">
              <a:rPr lang="uk-UA" smtClean="0"/>
              <a:pPr/>
              <a:t>09.02.2014</a:t>
            </a:fld>
            <a:endParaRPr lang="uk-UA"/>
          </a:p>
        </p:txBody>
      </p:sp>
      <p:sp>
        <p:nvSpPr>
          <p:cNvPr id="6" name="Нижний колонтитул 5"/>
          <p:cNvSpPr>
            <a:spLocks noGrp="1"/>
          </p:cNvSpPr>
          <p:nvPr>
            <p:ph type="ftr" sz="quarter" idx="11"/>
          </p:nvPr>
        </p:nvSpPr>
        <p:spPr/>
        <p:txBody>
          <a:bodyPr/>
          <a:lstStyle>
            <a:extLst/>
          </a:lstStyle>
          <a:p>
            <a:endParaRPr lang="uk-UA"/>
          </a:p>
        </p:txBody>
      </p:sp>
      <p:sp>
        <p:nvSpPr>
          <p:cNvPr id="7" name="Номер слайда 6"/>
          <p:cNvSpPr>
            <a:spLocks noGrp="1"/>
          </p:cNvSpPr>
          <p:nvPr>
            <p:ph type="sldNum" sz="quarter" idx="12"/>
          </p:nvPr>
        </p:nvSpPr>
        <p:spPr/>
        <p:txBody>
          <a:bodyPr/>
          <a:lstStyle>
            <a:extLst/>
          </a:lstStyle>
          <a:p>
            <a:fld id="{0F6C3B65-2F19-491D-967A-3A11A9CFC8C3}" type="slidenum">
              <a:rPr lang="uk-UA" smtClean="0"/>
              <a:pPr/>
              <a:t>‹#›</a:t>
            </a:fld>
            <a:endParaRPr lang="uk-UA"/>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75000"/>
          </a:schemeClr>
        </a:solidFill>
        <a:effectLst/>
      </p:bgPr>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9F7A3B5-B1DB-454E-BAE8-05B81E306D15}" type="datetimeFigureOut">
              <a:rPr lang="uk-UA" smtClean="0"/>
              <a:pPr/>
              <a:t>09.02.2014</a:t>
            </a:fld>
            <a:endParaRPr lang="uk-UA"/>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uk-UA"/>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F6C3B65-2F19-491D-967A-3A11A9CFC8C3}" type="slidenum">
              <a:rPr lang="uk-UA" smtClean="0"/>
              <a:pPr/>
              <a:t>‹#›</a:t>
            </a:fld>
            <a:endParaRPr lang="uk-UA"/>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lnSpc>
                <a:spcPct val="170000"/>
              </a:lnSpc>
              <a:buNone/>
            </a:pPr>
            <a:r>
              <a:rPr lang="uk-UA" sz="2400" b="1" dirty="0" smtClean="0">
                <a:solidFill>
                  <a:schemeClr val="accent4">
                    <a:lumMod val="50000"/>
                  </a:schemeClr>
                </a:solidFill>
                <a:latin typeface="Times New Roman" pitchFamily="18" charset="0"/>
                <a:cs typeface="Times New Roman" pitchFamily="18" charset="0"/>
              </a:rPr>
              <a:t>Хромосомна теорія спадковості</a:t>
            </a:r>
          </a:p>
          <a:p>
            <a:pPr algn="ctr">
              <a:lnSpc>
                <a:spcPct val="170000"/>
              </a:lnSpc>
            </a:pPr>
            <a:endParaRPr lang="uk-UA" sz="1800" b="1" dirty="0" smtClean="0">
              <a:solidFill>
                <a:schemeClr val="accent4">
                  <a:lumMod val="50000"/>
                </a:schemeClr>
              </a:solidFill>
              <a:latin typeface="Times New Roman" pitchFamily="18" charset="0"/>
              <a:cs typeface="Times New Roman" pitchFamily="18" charset="0"/>
            </a:endParaRPr>
          </a:p>
          <a:p>
            <a:pPr algn="ctr">
              <a:lnSpc>
                <a:spcPct val="170000"/>
              </a:lnSpc>
              <a:buNone/>
            </a:pPr>
            <a:r>
              <a:rPr lang="uk-UA" sz="1800" dirty="0" err="1" smtClean="0">
                <a:solidFill>
                  <a:schemeClr val="accent4">
                    <a:lumMod val="50000"/>
                  </a:schemeClr>
                </a:solidFill>
                <a:latin typeface="Times New Roman" pitchFamily="18" charset="0"/>
                <a:cs typeface="Times New Roman" pitchFamily="18" charset="0"/>
              </a:rPr>
              <a:t>Семиволос</a:t>
            </a:r>
            <a:r>
              <a:rPr lang="uk-UA" sz="1800" dirty="0" smtClean="0">
                <a:solidFill>
                  <a:schemeClr val="accent4">
                    <a:lumMod val="50000"/>
                  </a:schemeClr>
                </a:solidFill>
                <a:latin typeface="Times New Roman" pitchFamily="18" charset="0"/>
                <a:cs typeface="Times New Roman" pitchFamily="18" charset="0"/>
              </a:rPr>
              <a:t> Інна Вікторівна</a:t>
            </a:r>
            <a:br>
              <a:rPr lang="uk-UA" sz="1800" dirty="0" smtClean="0">
                <a:solidFill>
                  <a:schemeClr val="accent4">
                    <a:lumMod val="50000"/>
                  </a:schemeClr>
                </a:solidFill>
                <a:latin typeface="Times New Roman" pitchFamily="18" charset="0"/>
                <a:cs typeface="Times New Roman" pitchFamily="18" charset="0"/>
              </a:rPr>
            </a:br>
            <a:r>
              <a:rPr lang="uk-UA" sz="1800" dirty="0" smtClean="0">
                <a:solidFill>
                  <a:schemeClr val="accent4">
                    <a:lumMod val="50000"/>
                  </a:schemeClr>
                </a:solidFill>
                <a:latin typeface="Times New Roman" pitchFamily="18" charset="0"/>
                <a:cs typeface="Times New Roman" pitchFamily="18" charset="0"/>
              </a:rPr>
              <a:t>учитель біології</a:t>
            </a:r>
            <a:br>
              <a:rPr lang="uk-UA" sz="1800" dirty="0" smtClean="0">
                <a:solidFill>
                  <a:schemeClr val="accent4">
                    <a:lumMod val="50000"/>
                  </a:schemeClr>
                </a:solidFill>
                <a:latin typeface="Times New Roman" pitchFamily="18" charset="0"/>
                <a:cs typeface="Times New Roman" pitchFamily="18" charset="0"/>
              </a:rPr>
            </a:br>
            <a:r>
              <a:rPr lang="uk-UA" sz="1800" dirty="0" err="1" smtClean="0">
                <a:solidFill>
                  <a:schemeClr val="accent4">
                    <a:lumMod val="50000"/>
                  </a:schemeClr>
                </a:solidFill>
                <a:latin typeface="Times New Roman" pitchFamily="18" charset="0"/>
                <a:cs typeface="Times New Roman" pitchFamily="18" charset="0"/>
              </a:rPr>
              <a:t>Городищенської</a:t>
            </a:r>
            <a:r>
              <a:rPr lang="uk-UA" sz="1800" dirty="0" smtClean="0">
                <a:solidFill>
                  <a:schemeClr val="accent4">
                    <a:lumMod val="50000"/>
                  </a:schemeClr>
                </a:solidFill>
                <a:latin typeface="Times New Roman" pitchFamily="18" charset="0"/>
                <a:cs typeface="Times New Roman" pitchFamily="18" charset="0"/>
              </a:rPr>
              <a:t> ЗОШ І-ІІІ ст. №2</a:t>
            </a:r>
            <a:br>
              <a:rPr lang="uk-UA" sz="1800" dirty="0" smtClean="0">
                <a:solidFill>
                  <a:schemeClr val="accent4">
                    <a:lumMod val="50000"/>
                  </a:schemeClr>
                </a:solidFill>
                <a:latin typeface="Times New Roman" pitchFamily="18" charset="0"/>
                <a:cs typeface="Times New Roman" pitchFamily="18" charset="0"/>
              </a:rPr>
            </a:br>
            <a:r>
              <a:rPr lang="uk-UA" sz="1800" dirty="0" err="1" smtClean="0">
                <a:solidFill>
                  <a:schemeClr val="accent4">
                    <a:lumMod val="50000"/>
                  </a:schemeClr>
                </a:solidFill>
                <a:latin typeface="Times New Roman" pitchFamily="18" charset="0"/>
                <a:cs typeface="Times New Roman" pitchFamily="18" charset="0"/>
              </a:rPr>
              <a:t>Городищенської</a:t>
            </a:r>
            <a:r>
              <a:rPr lang="uk-UA" sz="1800" dirty="0" smtClean="0">
                <a:solidFill>
                  <a:schemeClr val="accent4">
                    <a:lumMod val="50000"/>
                  </a:schemeClr>
                </a:solidFill>
                <a:latin typeface="Times New Roman" pitchFamily="18" charset="0"/>
                <a:cs typeface="Times New Roman" pitchFamily="18" charset="0"/>
              </a:rPr>
              <a:t> районної ради</a:t>
            </a:r>
            <a:endParaRPr lang="ru-RU" sz="1800" dirty="0" smtClean="0">
              <a:solidFill>
                <a:schemeClr val="accent4">
                  <a:lumMod val="50000"/>
                </a:schemeClr>
              </a:solidFill>
              <a:latin typeface="Times New Roman" pitchFamily="18" charset="0"/>
              <a:cs typeface="Times New Roman" pitchFamily="18" charset="0"/>
            </a:endParaRPr>
          </a:p>
          <a:p>
            <a:endParaRPr lang="ru-RU" sz="1800" dirty="0" smtClean="0">
              <a:solidFill>
                <a:schemeClr val="accent4">
                  <a:lumMod val="50000"/>
                </a:schemeClr>
              </a:solidFill>
              <a:latin typeface="Times New Roman" pitchFamily="18" charset="0"/>
              <a:cs typeface="Times New Roman" pitchFamily="18" charset="0"/>
            </a:endParaRPr>
          </a:p>
          <a:p>
            <a:endParaRPr lang="ru-RU" sz="1800" dirty="0">
              <a:solidFill>
                <a:schemeClr val="accent4">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428604"/>
            <a:ext cx="5779598" cy="581979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Але Морган у результаті досліду одержав таке розщеплення: 41,5 % особин мали сіре тіло і нормальні крила, 41,5 % — чорне тіло і недорозвинені крила, 8,5 % — сіре тіло і недорозвинені крила і 8,5 % — чорне тіло і нормальні крила. </a:t>
            </a:r>
            <a:endParaRPr lang="uk-UA" sz="1800" dirty="0">
              <a:solidFill>
                <a:schemeClr val="accent4">
                  <a:lumMod val="50000"/>
                </a:schemeClr>
              </a:solidFill>
              <a:latin typeface="Times New Roman" pitchFamily="18" charset="0"/>
              <a:cs typeface="Times New Roman" pitchFamily="18" charset="0"/>
            </a:endParaRPr>
          </a:p>
        </p:txBody>
      </p:sp>
      <p:pic>
        <p:nvPicPr>
          <p:cNvPr id="4" name="Picture 2" descr="http://geneticsinfo.ru/wp-content/uploads/2012-06-19/kombinacii-mushek_2.jpg"/>
          <p:cNvPicPr>
            <a:picLocks noChangeAspect="1" noChangeArrowheads="1"/>
          </p:cNvPicPr>
          <p:nvPr/>
        </p:nvPicPr>
        <p:blipFill>
          <a:blip r:embed="rId2" cstate="print">
            <a:lum bright="10000" contrast="40000"/>
          </a:blip>
          <a:srcRect/>
          <a:stretch>
            <a:fillRect/>
          </a:stretch>
        </p:blipFill>
        <p:spPr bwMode="auto">
          <a:xfrm>
            <a:off x="3714744" y="2571744"/>
            <a:ext cx="4857784" cy="3500462"/>
          </a:xfrm>
          <a:prstGeom prst="rect">
            <a:avLst/>
          </a:prstGeom>
          <a:ln>
            <a:noFill/>
          </a:ln>
          <a:effectLst>
            <a:softEdge rad="112500"/>
          </a:effectLst>
        </p:spPr>
      </p:pic>
      <p:sp>
        <p:nvSpPr>
          <p:cNvPr id="5" name="Прямоугольник 4"/>
          <p:cNvSpPr/>
          <p:nvPr/>
        </p:nvSpPr>
        <p:spPr>
          <a:xfrm>
            <a:off x="4357686" y="6072206"/>
            <a:ext cx="4000528"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Успадкування ознак у дрозофіли</a:t>
            </a:r>
            <a:endParaRPr lang="ru-RU" dirty="0">
              <a:solidFill>
                <a:schemeClr val="accent4">
                  <a:lumMod val="5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3108" y="1000108"/>
            <a:ext cx="5429288" cy="5248292"/>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Отже, розщеплення наближувалося до співвідношення фенотипів 1 : 1 (як у разі зчепленого успадкування), але разом із цим виявилися всі чотири варіанти фенотипу (як це буває у випадку незалежного успадкування). </a:t>
            </a:r>
          </a:p>
          <a:p>
            <a:pPr>
              <a:lnSpc>
                <a:spcPct val="150000"/>
              </a:lnSpc>
            </a:pPr>
            <a:endParaRPr lang="uk-UA" sz="1800" dirty="0" smtClean="0">
              <a:latin typeface="Times New Roman" pitchFamily="18" charset="0"/>
              <a:cs typeface="Times New Roman" pitchFamily="18" charset="0"/>
            </a:endParaRPr>
          </a:p>
          <a:p>
            <a:pPr>
              <a:lnSpc>
                <a:spcPct val="150000"/>
              </a:lnSpc>
            </a:pPr>
            <a:endParaRPr lang="ru-RU"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500042"/>
            <a:ext cx="5350970" cy="5748358"/>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За результатами дослідів Морган висловив припущення, що гени, які містять спадкову інформацію про забарвлення тіла і форму крил, розташовані в одній хромосомі, але в профазі мейозу гомологічні хромосоми обмінюються ділянками. Таке явище дістало назву перехрест хромосом (</a:t>
            </a:r>
            <a:r>
              <a:rPr lang="uk-UA" sz="1800" b="1" dirty="0" smtClean="0">
                <a:solidFill>
                  <a:schemeClr val="accent4">
                    <a:lumMod val="50000"/>
                  </a:schemeClr>
                </a:solidFill>
                <a:latin typeface="Times New Roman" pitchFamily="18" charset="0"/>
                <a:cs typeface="Times New Roman" pitchFamily="18" charset="0"/>
              </a:rPr>
              <a:t>кросинговер</a:t>
            </a:r>
            <a:r>
              <a:rPr lang="uk-UA" sz="1800" dirty="0" smtClean="0">
                <a:solidFill>
                  <a:schemeClr val="accent4">
                    <a:lumMod val="50000"/>
                  </a:schemeClr>
                </a:solidFill>
                <a:latin typeface="Times New Roman" pitchFamily="18" charset="0"/>
                <a:cs typeface="Times New Roman" pitchFamily="18" charset="0"/>
              </a:rPr>
              <a:t>). </a:t>
            </a:r>
            <a:endParaRPr lang="ru-RU" sz="1800" dirty="0">
              <a:solidFill>
                <a:schemeClr val="accent4">
                  <a:lumMod val="50000"/>
                </a:schemeClr>
              </a:solidFill>
            </a:endParaRPr>
          </a:p>
        </p:txBody>
      </p:sp>
      <p:pic>
        <p:nvPicPr>
          <p:cNvPr id="2050" name="Picture 2" descr="http://ppt4web.ru/images/797/25753/310/img6.jpg"/>
          <p:cNvPicPr>
            <a:picLocks noChangeAspect="1" noChangeArrowheads="1"/>
          </p:cNvPicPr>
          <p:nvPr/>
        </p:nvPicPr>
        <p:blipFill>
          <a:blip r:embed="rId2" cstate="print">
            <a:lum bright="-20000" contrast="30000"/>
          </a:blip>
          <a:srcRect/>
          <a:stretch>
            <a:fillRect/>
          </a:stretch>
        </p:blipFill>
        <p:spPr bwMode="auto">
          <a:xfrm>
            <a:off x="4572000" y="3071810"/>
            <a:ext cx="3500462" cy="3143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5572132" y="5857892"/>
            <a:ext cx="2428892"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Кросинговер</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285728"/>
            <a:ext cx="6215106" cy="5962672"/>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Кросинговер відбувається в результаті розриву і поєднання в новому порядку ниток хромосом — </a:t>
            </a:r>
            <a:r>
              <a:rPr lang="uk-UA" sz="1800" dirty="0" err="1" smtClean="0">
                <a:solidFill>
                  <a:schemeClr val="accent4">
                    <a:lumMod val="50000"/>
                  </a:schemeClr>
                </a:solidFill>
                <a:latin typeface="Times New Roman" pitchFamily="18" charset="0"/>
                <a:cs typeface="Times New Roman" pitchFamily="18" charset="0"/>
              </a:rPr>
              <a:t>хроматид</a:t>
            </a:r>
            <a:r>
              <a:rPr lang="uk-UA" sz="1800" dirty="0" smtClean="0">
                <a:solidFill>
                  <a:schemeClr val="accent4">
                    <a:lumMod val="50000"/>
                  </a:schemeClr>
                </a:solidFill>
                <a:latin typeface="Times New Roman" pitchFamily="18" charset="0"/>
                <a:cs typeface="Times New Roman" pitchFamily="18" charset="0"/>
              </a:rPr>
              <a:t>. Кросинговер починається зі спарювання гомологічних хромосом і призводить до перерозподілу (рекомбінації) зчеплених генів. Відбувається в профазі першого ділення статевих клітин, коли їхні хромосоми представлені 4 нитками. У місці перехрещення утворюється фігура перехрещених хромосом — хіазма.</a:t>
            </a:r>
            <a:endParaRPr lang="uk-UA" sz="1800" dirty="0">
              <a:solidFill>
                <a:schemeClr val="accent4">
                  <a:lumMod val="50000"/>
                </a:schemeClr>
              </a:solidFill>
              <a:latin typeface="Times New Roman" pitchFamily="18" charset="0"/>
              <a:cs typeface="Times New Roman" pitchFamily="18" charset="0"/>
            </a:endParaRPr>
          </a:p>
        </p:txBody>
      </p:sp>
      <p:pic>
        <p:nvPicPr>
          <p:cNvPr id="26630" name="Picture 6" descr="http://im3-tub-ua.yandex.net/i?id=448066388-51-72&amp;n=21"/>
          <p:cNvPicPr>
            <a:picLocks noChangeAspect="1" noChangeArrowheads="1"/>
          </p:cNvPicPr>
          <p:nvPr/>
        </p:nvPicPr>
        <p:blipFill>
          <a:blip r:embed="rId2" cstate="print">
            <a:lum bright="-20000" contrast="30000"/>
          </a:blip>
          <a:srcRect/>
          <a:stretch>
            <a:fillRect/>
          </a:stretch>
        </p:blipFill>
        <p:spPr bwMode="auto">
          <a:xfrm>
            <a:off x="4643438" y="3714752"/>
            <a:ext cx="378621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5286380" y="6000768"/>
            <a:ext cx="3214710"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Кросинговер у дрозофіли </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14480" y="571480"/>
            <a:ext cx="5715040" cy="371477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 Результати кросинговеру можна виявити за новим поєднанням зчеплених генів (якщо алелі гомологічних хромосом, що брали участь у кросинговері, були гетерозиготними). Відкриття Т. Х. Моргана дозволило довести лінійне розміщення генів у хромосомах і розробити метод установлення їхнього </a:t>
            </a:r>
            <a:r>
              <a:rPr lang="uk-UA" sz="1800" dirty="0" err="1" smtClean="0">
                <a:solidFill>
                  <a:schemeClr val="accent4">
                    <a:lumMod val="50000"/>
                  </a:schemeClr>
                </a:solidFill>
                <a:latin typeface="Times New Roman" pitchFamily="18" charset="0"/>
                <a:cs typeface="Times New Roman" pitchFamily="18" charset="0"/>
              </a:rPr>
              <a:t>взаєморозташування</a:t>
            </a:r>
            <a:r>
              <a:rPr lang="uk-UA" sz="1800" dirty="0" smtClean="0">
                <a:solidFill>
                  <a:schemeClr val="accent4">
                    <a:lumMod val="50000"/>
                  </a:schemeClr>
                </a:solidFill>
                <a:latin typeface="Times New Roman" pitchFamily="18" charset="0"/>
                <a:cs typeface="Times New Roman" pitchFamily="18" charset="0"/>
              </a:rPr>
              <a:t>. Це дало початок побудові генетичних карт хромосом організмів. </a:t>
            </a:r>
            <a:endParaRPr lang="uk-UA" sz="1800" dirty="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00100" y="142852"/>
            <a:ext cx="6072230" cy="6105548"/>
          </a:xfrm>
        </p:spPr>
        <p:txBody>
          <a:bodyPr>
            <a:normAutofit/>
          </a:bodyPr>
          <a:lstStyle/>
          <a:p>
            <a:pPr algn="just">
              <a:lnSpc>
                <a:spcPct val="150000"/>
              </a:lnSpc>
            </a:pPr>
            <a:r>
              <a:rPr lang="ru-RU" sz="1800" b="1" dirty="0" err="1" smtClean="0">
                <a:solidFill>
                  <a:schemeClr val="accent4">
                    <a:lumMod val="50000"/>
                  </a:schemeClr>
                </a:solidFill>
                <a:latin typeface="Times New Roman" pitchFamily="18" charset="0"/>
                <a:cs typeface="Times New Roman" pitchFamily="18" charset="0"/>
              </a:rPr>
              <a:t>Генетична</a:t>
            </a:r>
            <a:r>
              <a:rPr lang="ru-RU" sz="1800" b="1" dirty="0" smtClean="0">
                <a:solidFill>
                  <a:schemeClr val="accent4">
                    <a:lumMod val="50000"/>
                  </a:schemeClr>
                </a:solidFill>
                <a:latin typeface="Times New Roman" pitchFamily="18" charset="0"/>
                <a:cs typeface="Times New Roman" pitchFamily="18" charset="0"/>
              </a:rPr>
              <a:t> карта хромосом</a:t>
            </a:r>
            <a:r>
              <a:rPr lang="uk-UA" sz="1800" b="1" dirty="0" smtClean="0">
                <a:solidFill>
                  <a:schemeClr val="accent4">
                    <a:lumMod val="50000"/>
                  </a:schemeClr>
                </a:solidFill>
                <a:latin typeface="Times New Roman" pitchFamily="18" charset="0"/>
                <a:cs typeface="Times New Roman" pitchFamily="18" charset="0"/>
              </a:rPr>
              <a:t> </a:t>
            </a:r>
            <a:r>
              <a:rPr lang="uk-UA" sz="1800" dirty="0" smtClean="0">
                <a:solidFill>
                  <a:schemeClr val="accent4">
                    <a:lumMod val="50000"/>
                  </a:schemeClr>
                </a:solidFill>
                <a:latin typeface="Times New Roman" pitchFamily="18" charset="0"/>
                <a:cs typeface="Times New Roman" pitchFamily="18" charset="0"/>
              </a:rPr>
              <a:t>– це графічне зображення хромосом у вигляді лінії, на якій вказано взаємне розташування генів.</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Щоб побудувати генетичну карту хромосом потрібно:</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1. провести </a:t>
            </a:r>
            <a:r>
              <a:rPr lang="uk-UA" sz="1800" dirty="0" err="1" smtClean="0">
                <a:solidFill>
                  <a:schemeClr val="accent4">
                    <a:lumMod val="50000"/>
                  </a:schemeClr>
                </a:solidFill>
                <a:latin typeface="Times New Roman" pitchFamily="18" charset="0"/>
                <a:cs typeface="Times New Roman" pitchFamily="18" charset="0"/>
              </a:rPr>
              <a:t>рекомбінантний</a:t>
            </a:r>
            <a:r>
              <a:rPr lang="uk-UA" sz="1800" dirty="0" smtClean="0">
                <a:solidFill>
                  <a:schemeClr val="accent4">
                    <a:lumMod val="50000"/>
                  </a:schemeClr>
                </a:solidFill>
                <a:latin typeface="Times New Roman" pitchFamily="18" charset="0"/>
                <a:cs typeface="Times New Roman" pitchFamily="18" charset="0"/>
              </a:rPr>
              <a:t> </a:t>
            </a:r>
            <a:r>
              <a:rPr lang="uk-UA" sz="1800" dirty="0" smtClean="0">
                <a:solidFill>
                  <a:schemeClr val="accent4">
                    <a:lumMod val="50000"/>
                  </a:schemeClr>
                </a:solidFill>
                <a:latin typeface="Times New Roman" pitchFamily="18" charset="0"/>
                <a:cs typeface="Times New Roman" pitchFamily="18" charset="0"/>
              </a:rPr>
              <a:t>аналіз (вивчити характер успадкування не менше 3 генів)</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2. З’ясувати відстань між генами.</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3. Порядок розташування генів.</a:t>
            </a:r>
            <a:endParaRPr lang="ru-RU" sz="1800" dirty="0">
              <a:solidFill>
                <a:schemeClr val="accent4">
                  <a:lumMod val="50000"/>
                </a:schemeClr>
              </a:solidFill>
              <a:latin typeface="Times New Roman" pitchFamily="18" charset="0"/>
              <a:cs typeface="Times New Roman" pitchFamily="18" charset="0"/>
            </a:endParaRPr>
          </a:p>
        </p:txBody>
      </p:sp>
      <p:pic>
        <p:nvPicPr>
          <p:cNvPr id="4" name="Picture 4" descr="http://www.booksite.ru/fulltext/1/001/010/001/264210141.jpg"/>
          <p:cNvPicPr>
            <a:picLocks noChangeAspect="1" noChangeArrowheads="1"/>
          </p:cNvPicPr>
          <p:nvPr/>
        </p:nvPicPr>
        <p:blipFill>
          <a:blip r:embed="rId2" cstate="print">
            <a:lum bright="-20000"/>
          </a:blip>
          <a:srcRect/>
          <a:stretch>
            <a:fillRect/>
          </a:stretch>
        </p:blipFill>
        <p:spPr bwMode="auto">
          <a:xfrm>
            <a:off x="4786314" y="2643182"/>
            <a:ext cx="3643338" cy="2786082"/>
          </a:xfrm>
          <a:prstGeom prst="rect">
            <a:avLst/>
          </a:prstGeom>
          <a:noFill/>
        </p:spPr>
      </p:pic>
      <p:sp>
        <p:nvSpPr>
          <p:cNvPr id="5" name="Прямоугольник 4"/>
          <p:cNvSpPr/>
          <p:nvPr/>
        </p:nvSpPr>
        <p:spPr>
          <a:xfrm>
            <a:off x="5286380" y="5357826"/>
            <a:ext cx="3214710"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Генетичні  карти хромосом </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357166"/>
            <a:ext cx="6279664" cy="2286016"/>
          </a:xfrm>
        </p:spPr>
        <p:txBody>
          <a:bodyPr>
            <a:normAutofit fontScale="92500" lnSpcReduction="10000"/>
          </a:bodyPr>
          <a:lstStyle/>
          <a:p>
            <a:pPr algn="just">
              <a:lnSpc>
                <a:spcPct val="150000"/>
              </a:lnSpc>
              <a:buNone/>
            </a:pPr>
            <a:r>
              <a:rPr lang="uk-UA" sz="1800" b="1" dirty="0" err="1" smtClean="0">
                <a:solidFill>
                  <a:schemeClr val="accent4">
                    <a:lumMod val="50000"/>
                  </a:schemeClr>
                </a:solidFill>
                <a:latin typeface="Times New Roman" pitchFamily="18" charset="0"/>
                <a:cs typeface="Times New Roman" pitchFamily="18" charset="0"/>
              </a:rPr>
              <a:t>Картовані</a:t>
            </a:r>
            <a:r>
              <a:rPr lang="uk-UA" sz="1800" b="1" dirty="0" smtClean="0">
                <a:solidFill>
                  <a:schemeClr val="accent4">
                    <a:lumMod val="50000"/>
                  </a:schemeClr>
                </a:solidFill>
                <a:latin typeface="Times New Roman" pitchFamily="18" charset="0"/>
                <a:cs typeface="Times New Roman" pitchFamily="18" charset="0"/>
              </a:rPr>
              <a:t> хромосоми:</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1. Мухи-дрозофіли, курей, мишей.</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2. Кукурудзи, томатів.</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3. В Х  </a:t>
            </a:r>
            <a:r>
              <a:rPr lang="uk-UA" sz="1800" dirty="0" err="1" smtClean="0">
                <a:solidFill>
                  <a:schemeClr val="accent4">
                    <a:lumMod val="50000"/>
                  </a:schemeClr>
                </a:solidFill>
                <a:latin typeface="Times New Roman" pitchFamily="18" charset="0"/>
                <a:cs typeface="Times New Roman" pitchFamily="18" charset="0"/>
              </a:rPr>
              <a:t>-хромосомі</a:t>
            </a:r>
            <a:r>
              <a:rPr lang="uk-UA" sz="1800" dirty="0" smtClean="0">
                <a:solidFill>
                  <a:schemeClr val="accent4">
                    <a:lumMod val="50000"/>
                  </a:schemeClr>
                </a:solidFill>
                <a:latin typeface="Times New Roman" pitchFamily="18" charset="0"/>
                <a:cs typeface="Times New Roman" pitchFamily="18" charset="0"/>
              </a:rPr>
              <a:t> людини </a:t>
            </a:r>
            <a:r>
              <a:rPr lang="uk-UA" sz="1800" dirty="0" err="1" smtClean="0">
                <a:solidFill>
                  <a:schemeClr val="accent4">
                    <a:lumMod val="50000"/>
                  </a:schemeClr>
                </a:solidFill>
                <a:latin typeface="Times New Roman" pitchFamily="18" charset="0"/>
                <a:cs typeface="Times New Roman" pitchFamily="18" charset="0"/>
              </a:rPr>
              <a:t>картовано</a:t>
            </a:r>
            <a:r>
              <a:rPr lang="uk-UA" sz="1800" dirty="0" smtClean="0">
                <a:solidFill>
                  <a:schemeClr val="accent4">
                    <a:lumMod val="50000"/>
                  </a:schemeClr>
                </a:solidFill>
                <a:latin typeface="Times New Roman" pitchFamily="18" charset="0"/>
                <a:cs typeface="Times New Roman" pitchFamily="18" charset="0"/>
              </a:rPr>
              <a:t> 95 генів;</a:t>
            </a:r>
          </a:p>
          <a:p>
            <a:pPr algn="just">
              <a:lnSpc>
                <a:spcPct val="150000"/>
              </a:lnSpc>
              <a:buNone/>
            </a:pPr>
            <a:r>
              <a:rPr lang="uk-UA" sz="1800" dirty="0" smtClean="0">
                <a:solidFill>
                  <a:schemeClr val="accent4">
                    <a:lumMod val="50000"/>
                  </a:schemeClr>
                </a:solidFill>
                <a:latin typeface="Times New Roman" pitchFamily="18" charset="0"/>
                <a:cs typeface="Times New Roman" pitchFamily="18" charset="0"/>
              </a:rPr>
              <a:t>в 1 </a:t>
            </a:r>
            <a:r>
              <a:rPr lang="uk-UA" sz="1800" dirty="0" err="1" smtClean="0">
                <a:solidFill>
                  <a:schemeClr val="accent4">
                    <a:lumMod val="50000"/>
                  </a:schemeClr>
                </a:solidFill>
                <a:latin typeface="Times New Roman" pitchFamily="18" charset="0"/>
                <a:cs typeface="Times New Roman" pitchFamily="18" charset="0"/>
              </a:rPr>
              <a:t>аутосомі</a:t>
            </a:r>
            <a:r>
              <a:rPr lang="uk-UA" sz="1800" dirty="0" smtClean="0">
                <a:solidFill>
                  <a:schemeClr val="accent4">
                    <a:lumMod val="50000"/>
                  </a:schemeClr>
                </a:solidFill>
                <a:latin typeface="Times New Roman" pitchFamily="18" charset="0"/>
                <a:cs typeface="Times New Roman" pitchFamily="18" charset="0"/>
              </a:rPr>
              <a:t> – 24 гени.</a:t>
            </a:r>
            <a:endParaRPr lang="uk-UA" sz="1800" dirty="0">
              <a:solidFill>
                <a:schemeClr val="accent4">
                  <a:lumMod val="50000"/>
                </a:schemeClr>
              </a:solidFill>
              <a:latin typeface="Times New Roman" pitchFamily="18" charset="0"/>
              <a:cs typeface="Times New Roman" pitchFamily="18" charset="0"/>
            </a:endParaRPr>
          </a:p>
        </p:txBody>
      </p:sp>
      <p:pic>
        <p:nvPicPr>
          <p:cNvPr id="1026" name="Picture 2" descr="http://im0-tub-ua.yandex.net/i?id=116709732-71-72&amp;n=21"/>
          <p:cNvPicPr>
            <a:picLocks noChangeAspect="1" noChangeArrowheads="1"/>
          </p:cNvPicPr>
          <p:nvPr/>
        </p:nvPicPr>
        <p:blipFill>
          <a:blip r:embed="rId2" cstate="print">
            <a:lum bright="-30000" contrast="40000"/>
          </a:blip>
          <a:srcRect/>
          <a:stretch>
            <a:fillRect/>
          </a:stretch>
        </p:blipFill>
        <p:spPr bwMode="auto">
          <a:xfrm>
            <a:off x="6286512" y="571480"/>
            <a:ext cx="2357454" cy="2714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6000760" y="3357562"/>
            <a:ext cx="2857520"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Генетична карта томатів</a:t>
            </a:r>
            <a:endParaRPr lang="uk-UA" dirty="0"/>
          </a:p>
        </p:txBody>
      </p:sp>
      <p:pic>
        <p:nvPicPr>
          <p:cNvPr id="1028" name="Picture 4" descr="http://im5-tub-ua.yandex.net/i?id=113243611-22-72&amp;n=21"/>
          <p:cNvPicPr>
            <a:picLocks noChangeAspect="1" noChangeArrowheads="1"/>
          </p:cNvPicPr>
          <p:nvPr/>
        </p:nvPicPr>
        <p:blipFill>
          <a:blip r:embed="rId3" cstate="print">
            <a:lum bright="-40000" contrast="40000"/>
          </a:blip>
          <a:srcRect/>
          <a:stretch>
            <a:fillRect/>
          </a:stretch>
        </p:blipFill>
        <p:spPr bwMode="auto">
          <a:xfrm>
            <a:off x="3143240" y="2571744"/>
            <a:ext cx="2500330" cy="2643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2071670" y="5214950"/>
            <a:ext cx="5429288"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Генетична карта однієї із хромосом дрозофіли</a:t>
            </a:r>
            <a:endParaRPr lang="uk-UA"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571604" y="642918"/>
            <a:ext cx="5786478" cy="4214842"/>
          </a:xfrm>
        </p:spPr>
        <p:txBody>
          <a:bodyPr>
            <a:no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За частотою кросинговеру можна визначати відстань між генами у хромосомі. Чим більшою є відстань між генами у хромосомі, тим менша сила зчеплення між ними, тим більша ймовірність виникнення кросинговеру, тобто частота кросинговеру залежить обернено пропорційно від відстані між генами, яка виражається у </a:t>
            </a:r>
            <a:r>
              <a:rPr lang="uk-UA" sz="1800" b="1" dirty="0" smtClean="0">
                <a:solidFill>
                  <a:schemeClr val="accent4">
                    <a:lumMod val="50000"/>
                  </a:schemeClr>
                </a:solidFill>
                <a:latin typeface="Times New Roman" pitchFamily="18" charset="0"/>
                <a:cs typeface="Times New Roman" pitchFamily="18" charset="0"/>
              </a:rPr>
              <a:t>відсотках кросинговеру </a:t>
            </a:r>
            <a:r>
              <a:rPr lang="uk-UA" sz="1800" dirty="0" smtClean="0">
                <a:solidFill>
                  <a:schemeClr val="accent4">
                    <a:lumMod val="50000"/>
                  </a:schemeClr>
                </a:solidFill>
                <a:latin typeface="Times New Roman" pitchFamily="18" charset="0"/>
                <a:cs typeface="Times New Roman" pitchFamily="18" charset="0"/>
              </a:rPr>
              <a:t>або </a:t>
            </a:r>
            <a:r>
              <a:rPr lang="uk-UA" sz="1800" b="1" dirty="0" err="1" smtClean="0">
                <a:solidFill>
                  <a:schemeClr val="accent4">
                    <a:lumMod val="50000"/>
                  </a:schemeClr>
                </a:solidFill>
                <a:latin typeface="Times New Roman" pitchFamily="18" charset="0"/>
                <a:cs typeface="Times New Roman" pitchFamily="18" charset="0"/>
              </a:rPr>
              <a:t>морганідах</a:t>
            </a:r>
            <a:r>
              <a:rPr lang="uk-UA" sz="1800" b="1" dirty="0" smtClean="0">
                <a:solidFill>
                  <a:schemeClr val="accent4">
                    <a:lumMod val="50000"/>
                  </a:schemeClr>
                </a:solidFill>
                <a:latin typeface="Times New Roman" pitchFamily="18" charset="0"/>
                <a:cs typeface="Times New Roman" pitchFamily="18" charset="0"/>
              </a:rPr>
              <a:t>. </a:t>
            </a:r>
            <a:endParaRPr lang="uk-UA" sz="1800" b="1" dirty="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357166"/>
            <a:ext cx="5922474" cy="5643602"/>
          </a:xfrm>
        </p:spPr>
        <p:txBody>
          <a:bodyPr>
            <a:normAutofit/>
          </a:bodyPr>
          <a:lstStyle/>
          <a:p>
            <a:pPr algn="just">
              <a:lnSpc>
                <a:spcPct val="160000"/>
              </a:lnSpc>
            </a:pPr>
            <a:r>
              <a:rPr lang="uk-UA" sz="1800" dirty="0" smtClean="0">
                <a:solidFill>
                  <a:schemeClr val="accent4">
                    <a:lumMod val="50000"/>
                  </a:schemeClr>
                </a:solidFill>
                <a:latin typeface="Times New Roman" pitchFamily="18" charset="0"/>
                <a:cs typeface="Times New Roman" pitchFamily="18" charset="0"/>
              </a:rPr>
              <a:t>Одна </a:t>
            </a:r>
            <a:r>
              <a:rPr lang="uk-UA" sz="1800" dirty="0" err="1" smtClean="0">
                <a:solidFill>
                  <a:schemeClr val="accent4">
                    <a:lumMod val="50000"/>
                  </a:schemeClr>
                </a:solidFill>
                <a:latin typeface="Times New Roman" pitchFamily="18" charset="0"/>
                <a:cs typeface="Times New Roman" pitchFamily="18" charset="0"/>
              </a:rPr>
              <a:t>морганіда</a:t>
            </a:r>
            <a:r>
              <a:rPr lang="uk-UA" sz="1800" dirty="0" smtClean="0">
                <a:solidFill>
                  <a:schemeClr val="accent4">
                    <a:lumMod val="50000"/>
                  </a:schemeClr>
                </a:solidFill>
                <a:latin typeface="Times New Roman" pitchFamily="18" charset="0"/>
                <a:cs typeface="Times New Roman" pitchFamily="18" charset="0"/>
              </a:rPr>
              <a:t> — це відстань між двома генами, при якій кросинговер відбувається у 1 % гамет.</a:t>
            </a:r>
          </a:p>
          <a:p>
            <a:pPr algn="just">
              <a:lnSpc>
                <a:spcPct val="160000"/>
              </a:lnSpc>
            </a:pPr>
            <a:r>
              <a:rPr lang="uk-UA" sz="1800" dirty="0" smtClean="0">
                <a:solidFill>
                  <a:schemeClr val="accent4">
                    <a:lumMod val="50000"/>
                  </a:schemeClr>
                </a:solidFill>
                <a:latin typeface="Times New Roman" pitchFamily="18" charset="0"/>
                <a:cs typeface="Times New Roman" pitchFamily="18" charset="0"/>
              </a:rPr>
              <a:t>Частота кросинговеру для різних пар генів варіює від часток одиниці до 50. Якщо відстань становить 50 </a:t>
            </a:r>
            <a:r>
              <a:rPr lang="uk-UA" sz="1800" dirty="0" err="1" smtClean="0">
                <a:solidFill>
                  <a:schemeClr val="accent4">
                    <a:lumMod val="50000"/>
                  </a:schemeClr>
                </a:solidFill>
                <a:latin typeface="Times New Roman" pitchFamily="18" charset="0"/>
                <a:cs typeface="Times New Roman" pitchFamily="18" charset="0"/>
              </a:rPr>
              <a:t>морганід</a:t>
            </a:r>
            <a:r>
              <a:rPr lang="uk-UA" sz="1800" dirty="0" smtClean="0">
                <a:solidFill>
                  <a:schemeClr val="accent4">
                    <a:lumMod val="50000"/>
                  </a:schemeClr>
                </a:solidFill>
                <a:latin typeface="Times New Roman" pitchFamily="18" charset="0"/>
                <a:cs typeface="Times New Roman" pitchFamily="18" charset="0"/>
              </a:rPr>
              <a:t> і більше – стани ознак успадковуються незалежно, незважаючи на розміщення генів в одній хромосомі. </a:t>
            </a:r>
          </a:p>
        </p:txBody>
      </p:sp>
      <p:pic>
        <p:nvPicPr>
          <p:cNvPr id="3074" name="Picture 2" descr="http://im1-tub-ua.yandex.net/i?id=415106234-07-72&amp;n=21"/>
          <p:cNvPicPr>
            <a:picLocks noChangeAspect="1" noChangeArrowheads="1"/>
          </p:cNvPicPr>
          <p:nvPr/>
        </p:nvPicPr>
        <p:blipFill>
          <a:blip r:embed="rId2" cstate="print">
            <a:lum bright="-30000"/>
          </a:blip>
          <a:srcRect/>
          <a:stretch>
            <a:fillRect/>
          </a:stretch>
        </p:blipFill>
        <p:spPr bwMode="auto">
          <a:xfrm>
            <a:off x="4857752" y="3214686"/>
            <a:ext cx="3286148" cy="2357454"/>
          </a:xfrm>
          <a:prstGeom prst="rect">
            <a:avLst/>
          </a:prstGeom>
          <a:noFill/>
        </p:spPr>
      </p:pic>
      <p:sp>
        <p:nvSpPr>
          <p:cNvPr id="5" name="Прямоугольник 4"/>
          <p:cNvSpPr/>
          <p:nvPr/>
        </p:nvSpPr>
        <p:spPr>
          <a:xfrm>
            <a:off x="5500694" y="5572140"/>
            <a:ext cx="2428892"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Одиниці відстані</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728" y="428604"/>
            <a:ext cx="5500726" cy="2571768"/>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 Відстань між генами у відсотках визначають за формулою: :</a:t>
            </a:r>
            <a:br>
              <a:rPr lang="uk-UA" sz="1800" dirty="0" smtClean="0">
                <a:solidFill>
                  <a:schemeClr val="accent4">
                    <a:lumMod val="50000"/>
                  </a:schemeClr>
                </a:solidFill>
                <a:latin typeface="Times New Roman" pitchFamily="18" charset="0"/>
                <a:cs typeface="Times New Roman" pitchFamily="18" charset="0"/>
              </a:rPr>
            </a:br>
            <a:r>
              <a:rPr lang="uk-UA" sz="1800" b="1" dirty="0" smtClean="0">
                <a:solidFill>
                  <a:schemeClr val="accent4">
                    <a:lumMod val="50000"/>
                  </a:schemeClr>
                </a:solidFill>
                <a:latin typeface="Times New Roman" pitchFamily="18" charset="0"/>
                <a:cs typeface="Times New Roman" pitchFamily="18" charset="0"/>
              </a:rPr>
              <a:t>% кросинговеру   =    ( кількість </a:t>
            </a:r>
            <a:r>
              <a:rPr lang="uk-UA" sz="1800" b="1" dirty="0" err="1" smtClean="0">
                <a:solidFill>
                  <a:schemeClr val="accent4">
                    <a:lumMod val="50000"/>
                  </a:schemeClr>
                </a:solidFill>
                <a:latin typeface="Times New Roman" pitchFamily="18" charset="0"/>
                <a:cs typeface="Times New Roman" pitchFamily="18" charset="0"/>
              </a:rPr>
              <a:t>кросоверних</a:t>
            </a:r>
            <a:r>
              <a:rPr lang="uk-UA" sz="1800" b="1" dirty="0" smtClean="0">
                <a:solidFill>
                  <a:schemeClr val="accent4">
                    <a:lumMod val="50000"/>
                  </a:schemeClr>
                </a:solidFill>
                <a:latin typeface="Times New Roman" pitchFamily="18" charset="0"/>
                <a:cs typeface="Times New Roman" pitchFamily="18" charset="0"/>
              </a:rPr>
              <a:t> особин / загальна кількість особин)   ×  100 %.</a:t>
            </a:r>
            <a:br>
              <a:rPr lang="uk-UA" sz="1800" b="1" dirty="0" smtClean="0">
                <a:solidFill>
                  <a:schemeClr val="accent4">
                    <a:lumMod val="50000"/>
                  </a:schemeClr>
                </a:solidFill>
                <a:latin typeface="Times New Roman" pitchFamily="18" charset="0"/>
                <a:cs typeface="Times New Roman" pitchFamily="18" charset="0"/>
              </a:rPr>
            </a:br>
            <a:r>
              <a:rPr lang="uk-UA" sz="1800" b="1" dirty="0" smtClean="0">
                <a:solidFill>
                  <a:schemeClr val="accent4">
                    <a:lumMod val="50000"/>
                  </a:schemeClr>
                </a:solidFill>
                <a:latin typeface="Times New Roman" pitchFamily="18" charset="0"/>
                <a:cs typeface="Times New Roman" pitchFamily="18" charset="0"/>
              </a:rPr>
              <a:t>                                        </a:t>
            </a:r>
          </a:p>
          <a:p>
            <a:pPr algn="just">
              <a:lnSpc>
                <a:spcPct val="150000"/>
              </a:lnSpc>
            </a:pPr>
            <a:endParaRPr lang="ru-RU" sz="1800" dirty="0" smtClean="0">
              <a:solidFill>
                <a:schemeClr val="accent4">
                  <a:lumMod val="50000"/>
                </a:schemeClr>
              </a:solidFill>
              <a:latin typeface="Times New Roman" pitchFamily="18" charset="0"/>
              <a:cs typeface="Times New Roman" pitchFamily="18" charset="0"/>
            </a:endParaRPr>
          </a:p>
          <a:p>
            <a:pPr algn="just">
              <a:lnSpc>
                <a:spcPct val="150000"/>
              </a:lnSpc>
            </a:pPr>
            <a:endParaRPr lang="ru-RU" sz="1800" dirty="0"/>
          </a:p>
        </p:txBody>
      </p:sp>
      <p:pic>
        <p:nvPicPr>
          <p:cNvPr id="31746" name="Picture 2" descr="http://im4-tub-ua.yandex.net/i?id=326413036-70-72&amp;n=21"/>
          <p:cNvPicPr>
            <a:picLocks noChangeAspect="1" noChangeArrowheads="1"/>
          </p:cNvPicPr>
          <p:nvPr/>
        </p:nvPicPr>
        <p:blipFill>
          <a:blip r:embed="rId2" cstate="print"/>
          <a:srcRect/>
          <a:stretch>
            <a:fillRect/>
          </a:stretch>
        </p:blipFill>
        <p:spPr bwMode="auto">
          <a:xfrm>
            <a:off x="3143240" y="2428868"/>
            <a:ext cx="3500462" cy="2028833"/>
          </a:xfrm>
          <a:prstGeom prst="rect">
            <a:avLst/>
          </a:prstGeom>
          <a:noFill/>
        </p:spPr>
      </p:pic>
      <p:sp>
        <p:nvSpPr>
          <p:cNvPr id="5" name="Прямоугольник 4"/>
          <p:cNvSpPr/>
          <p:nvPr/>
        </p:nvSpPr>
        <p:spPr>
          <a:xfrm>
            <a:off x="2071670" y="4398496"/>
            <a:ext cx="6715172"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Формула для визначення відстані між генами у відсотках</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928794" y="1142984"/>
            <a:ext cx="5786478" cy="510541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Хромосомна теорія спадковості сформульована у 1911 – 1926 рр. Т. Х. </a:t>
            </a:r>
            <a:r>
              <a:rPr lang="uk-UA" sz="1800" dirty="0" err="1" smtClean="0">
                <a:solidFill>
                  <a:schemeClr val="accent4">
                    <a:lumMod val="50000"/>
                  </a:schemeClr>
                </a:solidFill>
                <a:latin typeface="Times New Roman" pitchFamily="18" charset="0"/>
                <a:cs typeface="Times New Roman" pitchFamily="18" charset="0"/>
              </a:rPr>
              <a:t>Морганом</a:t>
            </a:r>
            <a:r>
              <a:rPr lang="uk-UA" sz="1800" dirty="0" smtClean="0">
                <a:solidFill>
                  <a:schemeClr val="accent4">
                    <a:lumMod val="50000"/>
                  </a:schemeClr>
                </a:solidFill>
                <a:latin typeface="Times New Roman" pitchFamily="18" charset="0"/>
                <a:cs typeface="Times New Roman" pitchFamily="18" charset="0"/>
              </a:rPr>
              <a:t> за результатами своїх досліджень. За її допомогою з'ясовано матеріальну основу законів спадковості, встановлених Г. Менделем, і те, чому в певних випадках успадкування тих чи інших ознак від них відхиляється. </a:t>
            </a:r>
          </a:p>
          <a:p>
            <a:pPr algn="just">
              <a:lnSpc>
                <a:spcPct val="150000"/>
              </a:lnSpc>
            </a:pPr>
            <a:endParaRPr lang="uk-UA" sz="1800" dirty="0" smtClean="0">
              <a:solidFill>
                <a:schemeClr val="accent4">
                  <a:lumMod val="50000"/>
                </a:schemeClr>
              </a:solidFill>
              <a:latin typeface="Times New Roman" pitchFamily="18" charset="0"/>
              <a:cs typeface="Times New Roman" pitchFamily="18" charset="0"/>
            </a:endParaRPr>
          </a:p>
          <a:p>
            <a:pPr>
              <a:lnSpc>
                <a:spcPct val="150000"/>
              </a:lnSpc>
            </a:pPr>
            <a:endParaRPr lang="ru-RU" sz="1800" dirty="0" smtClean="0">
              <a:solidFill>
                <a:schemeClr val="accent4">
                  <a:lumMod val="50000"/>
                </a:schemeClr>
              </a:solidFill>
              <a:latin typeface="Times New Roman" pitchFamily="18" charset="0"/>
              <a:cs typeface="Times New Roman" pitchFamily="18" charset="0"/>
            </a:endParaRPr>
          </a:p>
          <a:p>
            <a:pPr>
              <a:lnSpc>
                <a:spcPct val="150000"/>
              </a:lnSpc>
            </a:pPr>
            <a:endParaRPr lang="ru-RU" sz="1800" dirty="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939784"/>
          </a:xfrm>
        </p:spPr>
        <p:txBody>
          <a:bodyPr>
            <a:normAutofit/>
          </a:bodyPr>
          <a:lstStyle/>
          <a:p>
            <a:pPr algn="ctr"/>
            <a:r>
              <a:rPr lang="uk-UA" sz="2400" b="1" dirty="0" smtClean="0">
                <a:solidFill>
                  <a:schemeClr val="accent4">
                    <a:lumMod val="50000"/>
                  </a:schemeClr>
                </a:solidFill>
                <a:latin typeface="Times New Roman" pitchFamily="18" charset="0"/>
                <a:cs typeface="Times New Roman" pitchFamily="18" charset="0"/>
              </a:rPr>
              <a:t>Основні положення хромосомної теорії спадковості</a:t>
            </a:r>
            <a:endParaRPr lang="ru-RU" sz="2400" b="1" dirty="0">
              <a:solidFill>
                <a:schemeClr val="accent4">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857224" y="1142984"/>
            <a:ext cx="5214974" cy="510541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1. Гени розташовані у хромосомах; різні хромосоми мають неоднакову кількість генів, кожна з </a:t>
            </a:r>
            <a:r>
              <a:rPr lang="uk-UA" sz="1800" dirty="0" err="1" smtClean="0">
                <a:solidFill>
                  <a:schemeClr val="accent4">
                    <a:lumMod val="50000"/>
                  </a:schemeClr>
                </a:solidFill>
                <a:latin typeface="Times New Roman" pitchFamily="18" charset="0"/>
                <a:cs typeface="Times New Roman" pitchFamily="18" charset="0"/>
              </a:rPr>
              <a:t>негомологічних</a:t>
            </a:r>
            <a:r>
              <a:rPr lang="uk-UA" sz="1800" dirty="0" smtClean="0">
                <a:solidFill>
                  <a:schemeClr val="accent4">
                    <a:lumMod val="50000"/>
                  </a:schemeClr>
                </a:solidFill>
                <a:latin typeface="Times New Roman" pitchFamily="18" charset="0"/>
                <a:cs typeface="Times New Roman" pitchFamily="18" charset="0"/>
              </a:rPr>
              <a:t> хромосом має свій унікальний набір генів.</a:t>
            </a:r>
          </a:p>
          <a:p>
            <a:pPr algn="just"/>
            <a:r>
              <a:rPr lang="uk-UA" sz="1800" dirty="0" smtClean="0">
                <a:solidFill>
                  <a:schemeClr val="accent4">
                    <a:lumMod val="50000"/>
                  </a:schemeClr>
                </a:solidFill>
                <a:latin typeface="Times New Roman" pitchFamily="18" charset="0"/>
                <a:cs typeface="Times New Roman" pitchFamily="18" charset="0"/>
              </a:rPr>
              <a:t>2. Гени у хромосомах розміщені лінійно.</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3. Кожен ген у хромосомі займає певну ділянку (</a:t>
            </a:r>
            <a:r>
              <a:rPr lang="uk-UA" sz="1800" b="1" dirty="0" smtClean="0">
                <a:solidFill>
                  <a:schemeClr val="accent4">
                    <a:lumMod val="50000"/>
                  </a:schemeClr>
                </a:solidFill>
                <a:latin typeface="Times New Roman" pitchFamily="18" charset="0"/>
                <a:cs typeface="Times New Roman" pitchFamily="18" charset="0"/>
              </a:rPr>
              <a:t>локус</a:t>
            </a:r>
            <a:r>
              <a:rPr lang="uk-UA" sz="1800" dirty="0" smtClean="0">
                <a:solidFill>
                  <a:schemeClr val="accent4">
                    <a:lumMod val="50000"/>
                  </a:schemeClr>
                </a:solidFill>
                <a:latin typeface="Times New Roman" pitchFamily="18" charset="0"/>
                <a:cs typeface="Times New Roman" pitchFamily="18" charset="0"/>
              </a:rPr>
              <a:t>); </a:t>
            </a:r>
            <a:r>
              <a:rPr lang="uk-UA" sz="1800" dirty="0" err="1" smtClean="0">
                <a:solidFill>
                  <a:schemeClr val="accent4">
                    <a:lumMod val="50000"/>
                  </a:schemeClr>
                </a:solidFill>
                <a:latin typeface="Times New Roman" pitchFamily="18" charset="0"/>
                <a:cs typeface="Times New Roman" pitchFamily="18" charset="0"/>
              </a:rPr>
              <a:t>алельні</a:t>
            </a:r>
            <a:r>
              <a:rPr lang="uk-UA" sz="1800" dirty="0" smtClean="0">
                <a:solidFill>
                  <a:schemeClr val="accent4">
                    <a:lumMod val="50000"/>
                  </a:schemeClr>
                </a:solidFill>
                <a:latin typeface="Times New Roman" pitchFamily="18" charset="0"/>
                <a:cs typeface="Times New Roman" pitchFamily="18" charset="0"/>
              </a:rPr>
              <a:t> гени </a:t>
            </a:r>
            <a:r>
              <a:rPr lang="uk-UA" sz="1800" dirty="0" err="1" smtClean="0">
                <a:solidFill>
                  <a:schemeClr val="accent4">
                    <a:lumMod val="50000"/>
                  </a:schemeClr>
                </a:solidFill>
                <a:latin typeface="Times New Roman" pitchFamily="18" charset="0"/>
                <a:cs typeface="Times New Roman" pitchFamily="18" charset="0"/>
              </a:rPr>
              <a:t>заповнююють</a:t>
            </a:r>
            <a:r>
              <a:rPr lang="uk-UA" sz="1800" dirty="0" smtClean="0">
                <a:solidFill>
                  <a:schemeClr val="accent4">
                    <a:lumMod val="50000"/>
                  </a:schemeClr>
                </a:solidFill>
                <a:latin typeface="Times New Roman" pitchFamily="18" charset="0"/>
                <a:cs typeface="Times New Roman" pitchFamily="18" charset="0"/>
              </a:rPr>
              <a:t> однакові локуси гомологічних хромосом.</a:t>
            </a:r>
          </a:p>
          <a:p>
            <a:pPr algn="just"/>
            <a:endParaRPr lang="ru-RU" sz="1800" dirty="0">
              <a:solidFill>
                <a:schemeClr val="accent4">
                  <a:lumMod val="50000"/>
                </a:schemeClr>
              </a:solidFill>
              <a:latin typeface="Times New Roman" pitchFamily="18" charset="0"/>
              <a:cs typeface="Times New Roman" pitchFamily="18" charset="0"/>
            </a:endParaRPr>
          </a:p>
        </p:txBody>
      </p:sp>
      <p:pic>
        <p:nvPicPr>
          <p:cNvPr id="32770" name="Picture 2" descr="http://img210.imageshack.us/img210/8022/kromozomfrmartuklu1.gif"/>
          <p:cNvPicPr>
            <a:picLocks noChangeAspect="1" noChangeArrowheads="1"/>
          </p:cNvPicPr>
          <p:nvPr/>
        </p:nvPicPr>
        <p:blipFill>
          <a:blip r:embed="rId2" cstate="print"/>
          <a:srcRect/>
          <a:stretch>
            <a:fillRect/>
          </a:stretch>
        </p:blipFill>
        <p:spPr bwMode="auto">
          <a:xfrm>
            <a:off x="6215074" y="1071546"/>
            <a:ext cx="2428892" cy="3429024"/>
          </a:xfrm>
          <a:prstGeom prst="rect">
            <a:avLst/>
          </a:prstGeom>
          <a:noFill/>
        </p:spPr>
      </p:pic>
      <p:sp>
        <p:nvSpPr>
          <p:cNvPr id="5" name="Прямоугольник 4"/>
          <p:cNvSpPr/>
          <p:nvPr/>
        </p:nvSpPr>
        <p:spPr>
          <a:xfrm>
            <a:off x="7000892" y="4214818"/>
            <a:ext cx="1571636"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Локус гена</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214290"/>
            <a:ext cx="6351102" cy="6034110"/>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4. Усі гени однієї хромосоми утворюють групи зчеплення, завдяки чому відбувається зчеплене успадкування деяких ознак; сила зчеплення між двома генами обернено пропорційна відстані між ними. Кількість груп зчеплення у кожного виду дорівнює </a:t>
            </a:r>
            <a:r>
              <a:rPr lang="uk-UA" sz="1800" dirty="0" err="1" smtClean="0">
                <a:solidFill>
                  <a:schemeClr val="accent4">
                    <a:lumMod val="50000"/>
                  </a:schemeClr>
                </a:solidFill>
                <a:latin typeface="Times New Roman" pitchFamily="18" charset="0"/>
                <a:cs typeface="Times New Roman" pitchFamily="18" charset="0"/>
              </a:rPr>
              <a:t>гаплоїдному</a:t>
            </a:r>
            <a:r>
              <a:rPr lang="uk-UA" sz="1800" dirty="0" smtClean="0">
                <a:solidFill>
                  <a:schemeClr val="accent4">
                    <a:lumMod val="50000"/>
                  </a:schemeClr>
                </a:solidFill>
                <a:latin typeface="Times New Roman" pitchFamily="18" charset="0"/>
                <a:cs typeface="Times New Roman" pitchFamily="18" charset="0"/>
              </a:rPr>
              <a:t> набору хромосом.</a:t>
            </a:r>
          </a:p>
          <a:p>
            <a:pPr>
              <a:lnSpc>
                <a:spcPct val="150000"/>
              </a:lnSpc>
            </a:pPr>
            <a:endParaRPr lang="ru-RU" sz="1800" dirty="0">
              <a:solidFill>
                <a:schemeClr val="accent4">
                  <a:lumMod val="50000"/>
                </a:schemeClr>
              </a:solidFill>
              <a:latin typeface="Times New Roman" pitchFamily="18" charset="0"/>
              <a:cs typeface="Times New Roman" pitchFamily="18" charset="0"/>
            </a:endParaRPr>
          </a:p>
        </p:txBody>
      </p:sp>
      <p:pic>
        <p:nvPicPr>
          <p:cNvPr id="33794" name="Picture 2" descr="http://im7-tub-ua.yandex.net/i?id=61231831-05-72&amp;n=21"/>
          <p:cNvPicPr>
            <a:picLocks noChangeAspect="1" noChangeArrowheads="1"/>
          </p:cNvPicPr>
          <p:nvPr/>
        </p:nvPicPr>
        <p:blipFill>
          <a:blip r:embed="rId2" cstate="print">
            <a:lum contrast="40000"/>
          </a:blip>
          <a:srcRect/>
          <a:stretch>
            <a:fillRect/>
          </a:stretch>
        </p:blipFill>
        <p:spPr bwMode="auto">
          <a:xfrm>
            <a:off x="4714876" y="2500306"/>
            <a:ext cx="3357566" cy="2781310"/>
          </a:xfrm>
          <a:prstGeom prst="rect">
            <a:avLst/>
          </a:prstGeom>
          <a:noFill/>
        </p:spPr>
      </p:pic>
      <p:sp>
        <p:nvSpPr>
          <p:cNvPr id="5" name="Прямоугольник 4"/>
          <p:cNvSpPr/>
          <p:nvPr/>
        </p:nvSpPr>
        <p:spPr>
          <a:xfrm>
            <a:off x="5214942" y="5143512"/>
            <a:ext cx="2786082"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Групи зчеплення генів</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357290" y="500042"/>
            <a:ext cx="5357850" cy="5443542"/>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5. Між гомологічними хромосомами може відбуватися кон’югація і кросинговер ( обмін </a:t>
            </a:r>
            <a:r>
              <a:rPr lang="uk-UA" sz="1800" dirty="0" err="1" smtClean="0">
                <a:solidFill>
                  <a:schemeClr val="accent4">
                    <a:lumMod val="50000"/>
                  </a:schemeClr>
                </a:solidFill>
                <a:latin typeface="Times New Roman" pitchFamily="18" charset="0"/>
                <a:cs typeface="Times New Roman" pitchFamily="18" charset="0"/>
              </a:rPr>
              <a:t>алельними</a:t>
            </a:r>
            <a:r>
              <a:rPr lang="uk-UA" sz="1800" dirty="0" smtClean="0">
                <a:solidFill>
                  <a:schemeClr val="accent4">
                    <a:lumMod val="50000"/>
                  </a:schemeClr>
                </a:solidFill>
                <a:latin typeface="Times New Roman" pitchFamily="18" charset="0"/>
                <a:cs typeface="Times New Roman" pitchFamily="18" charset="0"/>
              </a:rPr>
              <a:t> генами).</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6. Кожен біологічний вид характеризується певним каріотипом (певною кількістю і формою хромосом).</a:t>
            </a:r>
            <a:endParaRPr lang="uk-UA" sz="1800" dirty="0">
              <a:solidFill>
                <a:schemeClr val="accent4">
                  <a:lumMod val="50000"/>
                </a:schemeClr>
              </a:solidFill>
              <a:latin typeface="Times New Roman" pitchFamily="18" charset="0"/>
              <a:cs typeface="Times New Roman" pitchFamily="18" charset="0"/>
            </a:endParaRPr>
          </a:p>
        </p:txBody>
      </p:sp>
      <p:pic>
        <p:nvPicPr>
          <p:cNvPr id="1026" name="Picture 2" descr="http://im0-tub-ua.yandex.net/i?id=140489327-01-72&amp;n=21"/>
          <p:cNvPicPr>
            <a:picLocks noChangeAspect="1" noChangeArrowheads="1"/>
          </p:cNvPicPr>
          <p:nvPr/>
        </p:nvPicPr>
        <p:blipFill>
          <a:blip r:embed="rId2" cstate="print"/>
          <a:srcRect/>
          <a:stretch>
            <a:fillRect/>
          </a:stretch>
        </p:blipFill>
        <p:spPr bwMode="auto">
          <a:xfrm>
            <a:off x="5214942" y="2928934"/>
            <a:ext cx="3214710" cy="2000264"/>
          </a:xfrm>
          <a:prstGeom prst="rect">
            <a:avLst/>
          </a:prstGeom>
          <a:noFill/>
        </p:spPr>
      </p:pic>
      <p:sp>
        <p:nvSpPr>
          <p:cNvPr id="4" name="Прямоугольник 3"/>
          <p:cNvSpPr/>
          <p:nvPr/>
        </p:nvSpPr>
        <p:spPr>
          <a:xfrm>
            <a:off x="3929058" y="5072074"/>
            <a:ext cx="5214942"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Кон’югація гомологічних хромосом (анафаза І)</a:t>
            </a:r>
            <a:endParaRPr lang="ru-RU" dirty="0"/>
          </a:p>
        </p:txBody>
      </p:sp>
      <p:pic>
        <p:nvPicPr>
          <p:cNvPr id="1028" name="Picture 4" descr="http://im4-tub-ua.yandex.net/i?id=423460497-37-72&amp;n=21"/>
          <p:cNvPicPr>
            <a:picLocks noChangeAspect="1" noChangeArrowheads="1"/>
          </p:cNvPicPr>
          <p:nvPr/>
        </p:nvPicPr>
        <p:blipFill>
          <a:blip r:embed="rId3" cstate="print"/>
          <a:srcRect/>
          <a:stretch>
            <a:fillRect/>
          </a:stretch>
        </p:blipFill>
        <p:spPr bwMode="auto">
          <a:xfrm>
            <a:off x="1571604" y="3143248"/>
            <a:ext cx="2286016" cy="2714644"/>
          </a:xfrm>
          <a:prstGeom prst="rect">
            <a:avLst/>
          </a:prstGeom>
          <a:noFill/>
        </p:spPr>
      </p:pic>
      <p:sp>
        <p:nvSpPr>
          <p:cNvPr id="6" name="Прямоугольник 5"/>
          <p:cNvSpPr/>
          <p:nvPr/>
        </p:nvSpPr>
        <p:spPr>
          <a:xfrm>
            <a:off x="2071670" y="5929330"/>
            <a:ext cx="1785950"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Каріотип</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0"/>
            <a:ext cx="7498080" cy="1417638"/>
          </a:xfrm>
        </p:spPr>
        <p:txBody>
          <a:bodyPr>
            <a:normAutofit/>
          </a:bodyPr>
          <a:lstStyle/>
          <a:p>
            <a:pPr algn="ctr"/>
            <a:r>
              <a:rPr lang="ru-RU" sz="2400" dirty="0" smtClean="0">
                <a:solidFill>
                  <a:schemeClr val="accent4">
                    <a:lumMod val="50000"/>
                  </a:schemeClr>
                </a:solidFill>
                <a:effectLst/>
                <a:latin typeface="Times New Roman" pitchFamily="18" charset="0"/>
                <a:cs typeface="Times New Roman" pitchFamily="18" charset="0"/>
              </a:rPr>
              <a:t>СПИСОК ВИКОРИСТАНИХ ДЖЕРЕЛ:</a:t>
            </a:r>
            <a:endParaRPr lang="ru-RU" sz="2400" dirty="0">
              <a:solidFill>
                <a:schemeClr val="accent4">
                  <a:lumMod val="50000"/>
                </a:schemeClr>
              </a:solidFill>
              <a:effectLst/>
            </a:endParaRPr>
          </a:p>
        </p:txBody>
      </p:sp>
      <p:sp>
        <p:nvSpPr>
          <p:cNvPr id="3" name="Содержимое 2"/>
          <p:cNvSpPr>
            <a:spLocks noGrp="1"/>
          </p:cNvSpPr>
          <p:nvPr>
            <p:ph idx="1"/>
          </p:nvPr>
        </p:nvSpPr>
        <p:spPr>
          <a:xfrm>
            <a:off x="1071538" y="928670"/>
            <a:ext cx="7862150" cy="5319730"/>
          </a:xfrm>
        </p:spPr>
        <p:txBody>
          <a:bodyPr>
            <a:normAutofit/>
          </a:bodyPr>
          <a:lstStyle/>
          <a:p>
            <a:pPr algn="ctr">
              <a:buNone/>
            </a:pPr>
            <a:r>
              <a:rPr lang="uk-UA" sz="1800" b="1" dirty="0" smtClean="0">
                <a:solidFill>
                  <a:schemeClr val="accent4">
                    <a:lumMod val="50000"/>
                  </a:schemeClr>
                </a:solidFill>
                <a:latin typeface="Times New Roman" pitchFamily="18" charset="0"/>
                <a:cs typeface="Times New Roman" pitchFamily="18" charset="0"/>
              </a:rPr>
              <a:t>Література:</a:t>
            </a:r>
            <a:endParaRPr lang="ru-RU" sz="1800" dirty="0" smtClean="0">
              <a:solidFill>
                <a:schemeClr val="accent4">
                  <a:lumMod val="50000"/>
                </a:schemeClr>
              </a:solidFill>
              <a:latin typeface="Times New Roman" pitchFamily="18" charset="0"/>
              <a:cs typeface="Times New Roman" pitchFamily="18" charset="0"/>
            </a:endParaRPr>
          </a:p>
          <a:p>
            <a:pPr lvl="0" algn="just"/>
            <a:r>
              <a:rPr lang="ru-RU" sz="1800" dirty="0" smtClean="0">
                <a:solidFill>
                  <a:schemeClr val="accent4">
                    <a:lumMod val="50000"/>
                  </a:schemeClr>
                </a:solidFill>
                <a:latin typeface="Times New Roman" pitchFamily="18" charset="0"/>
                <a:cs typeface="Times New Roman" pitchFamily="18" charset="0"/>
              </a:rPr>
              <a:t>1. </a:t>
            </a:r>
            <a:r>
              <a:rPr lang="ru-RU" sz="1800" dirty="0" err="1" smtClean="0">
                <a:solidFill>
                  <a:schemeClr val="accent4">
                    <a:lumMod val="50000"/>
                  </a:schemeClr>
                </a:solidFill>
                <a:latin typeface="Times New Roman" pitchFamily="18" charset="0"/>
                <a:cs typeface="Times New Roman" pitchFamily="18" charset="0"/>
              </a:rPr>
              <a:t>Воробець</a:t>
            </a:r>
            <a:r>
              <a:rPr lang="ru-RU" sz="1800" dirty="0" smtClean="0">
                <a:solidFill>
                  <a:schemeClr val="accent4">
                    <a:lumMod val="50000"/>
                  </a:schemeClr>
                </a:solidFill>
                <a:latin typeface="Times New Roman" pitchFamily="18" charset="0"/>
                <a:cs typeface="Times New Roman" pitchFamily="18" charset="0"/>
              </a:rPr>
              <a:t> З.Д., </a:t>
            </a:r>
            <a:r>
              <a:rPr lang="ru-RU" sz="1800" dirty="0" err="1" smtClean="0">
                <a:solidFill>
                  <a:schemeClr val="accent4">
                    <a:lumMod val="50000"/>
                  </a:schemeClr>
                </a:solidFill>
                <a:latin typeface="Times New Roman" pitchFamily="18" charset="0"/>
                <a:cs typeface="Times New Roman" pitchFamily="18" charset="0"/>
              </a:rPr>
              <a:t>Чупашко</a:t>
            </a:r>
            <a:r>
              <a:rPr lang="ru-RU" sz="1800" dirty="0" smtClean="0">
                <a:solidFill>
                  <a:schemeClr val="accent4">
                    <a:lumMod val="50000"/>
                  </a:schemeClr>
                </a:solidFill>
                <a:latin typeface="Times New Roman" pitchFamily="18" charset="0"/>
                <a:cs typeface="Times New Roman" pitchFamily="18" charset="0"/>
              </a:rPr>
              <a:t> О.Я., Сер</a:t>
            </a:r>
            <a:r>
              <a:rPr lang="uk-UA" sz="1800" dirty="0" err="1" smtClean="0">
                <a:solidFill>
                  <a:schemeClr val="accent4">
                    <a:lumMod val="50000"/>
                  </a:schemeClr>
                </a:solidFill>
                <a:latin typeface="Times New Roman" pitchFamily="18" charset="0"/>
                <a:cs typeface="Times New Roman" pitchFamily="18" charset="0"/>
              </a:rPr>
              <a:t>гієнко</a:t>
            </a:r>
            <a:r>
              <a:rPr lang="uk-UA" sz="1800" dirty="0" smtClean="0">
                <a:solidFill>
                  <a:schemeClr val="accent4">
                    <a:lumMod val="50000"/>
                  </a:schemeClr>
                </a:solidFill>
                <a:latin typeface="Times New Roman" pitchFamily="18" charset="0"/>
                <a:cs typeface="Times New Roman" pitchFamily="18" charset="0"/>
              </a:rPr>
              <a:t> Л.М., Матвієнко Я.В., </a:t>
            </a:r>
            <a:r>
              <a:rPr lang="uk-UA" sz="1800" dirty="0" err="1" smtClean="0">
                <a:solidFill>
                  <a:schemeClr val="accent4">
                    <a:lumMod val="50000"/>
                  </a:schemeClr>
                </a:solidFill>
                <a:latin typeface="Times New Roman" pitchFamily="18" charset="0"/>
                <a:cs typeface="Times New Roman" pitchFamily="18" charset="0"/>
              </a:rPr>
              <a:t>Рибальченко</a:t>
            </a:r>
            <a:r>
              <a:rPr lang="uk-UA" sz="1800" dirty="0" smtClean="0">
                <a:solidFill>
                  <a:schemeClr val="accent4">
                    <a:lumMod val="50000"/>
                  </a:schemeClr>
                </a:solidFill>
                <a:latin typeface="Times New Roman" pitchFamily="18" charset="0"/>
                <a:cs typeface="Times New Roman" pitchFamily="18" charset="0"/>
              </a:rPr>
              <a:t> В.К.  Біологія з основами паразитології та генетики:  </a:t>
            </a:r>
            <a:r>
              <a:rPr lang="uk-UA" sz="1800" dirty="0" err="1" smtClean="0">
                <a:solidFill>
                  <a:schemeClr val="accent4">
                    <a:lumMod val="50000"/>
                  </a:schemeClr>
                </a:solidFill>
                <a:latin typeface="Times New Roman" pitchFamily="18" charset="0"/>
                <a:cs typeface="Times New Roman" pitchFamily="18" charset="0"/>
              </a:rPr>
              <a:t>Навч</a:t>
            </a:r>
            <a:r>
              <a:rPr lang="uk-UA" sz="1800" dirty="0" smtClean="0">
                <a:solidFill>
                  <a:schemeClr val="accent4">
                    <a:lumMod val="50000"/>
                  </a:schemeClr>
                </a:solidFill>
                <a:latin typeface="Times New Roman" pitchFamily="18" charset="0"/>
                <a:cs typeface="Times New Roman" pitchFamily="18" charset="0"/>
              </a:rPr>
              <a:t>. </a:t>
            </a:r>
            <a:r>
              <a:rPr lang="ru-RU" sz="1800" dirty="0" smtClean="0">
                <a:solidFill>
                  <a:schemeClr val="accent4">
                    <a:lumMod val="50000"/>
                  </a:schemeClr>
                </a:solidFill>
                <a:latin typeface="Times New Roman" pitchFamily="18" charset="0"/>
                <a:cs typeface="Times New Roman" pitchFamily="18" charset="0"/>
              </a:rPr>
              <a:t> </a:t>
            </a:r>
            <a:r>
              <a:rPr lang="ru-RU" sz="1800" dirty="0" err="1" smtClean="0">
                <a:solidFill>
                  <a:schemeClr val="accent4">
                    <a:lumMod val="50000"/>
                  </a:schemeClr>
                </a:solidFill>
                <a:latin typeface="Times New Roman" pitchFamily="18" charset="0"/>
                <a:cs typeface="Times New Roman" pitchFamily="18" charset="0"/>
              </a:rPr>
              <a:t>посіб</a:t>
            </a:r>
            <a:r>
              <a:rPr lang="ru-RU" sz="1800" dirty="0" smtClean="0">
                <a:solidFill>
                  <a:schemeClr val="accent4">
                    <a:lumMod val="50000"/>
                  </a:schemeClr>
                </a:solidFill>
                <a:latin typeface="Times New Roman" pitchFamily="18" charset="0"/>
                <a:cs typeface="Times New Roman" pitchFamily="18" charset="0"/>
              </a:rPr>
              <a:t>. – </a:t>
            </a:r>
            <a:r>
              <a:rPr lang="ru-RU" sz="1800" dirty="0" err="1" smtClean="0">
                <a:solidFill>
                  <a:schemeClr val="accent4">
                    <a:lumMod val="50000"/>
                  </a:schemeClr>
                </a:solidFill>
                <a:latin typeface="Times New Roman" pitchFamily="18" charset="0"/>
                <a:cs typeface="Times New Roman" pitchFamily="18" charset="0"/>
              </a:rPr>
              <a:t>Львів</a:t>
            </a:r>
            <a:r>
              <a:rPr lang="ru-RU" sz="1800" dirty="0" smtClean="0">
                <a:solidFill>
                  <a:schemeClr val="accent4">
                    <a:lumMod val="50000"/>
                  </a:schemeClr>
                </a:solidFill>
                <a:latin typeface="Times New Roman" pitchFamily="18" charset="0"/>
                <a:cs typeface="Times New Roman" pitchFamily="18" charset="0"/>
              </a:rPr>
              <a:t>: ПП Кварт, 2003. – 167 с.  (книга </a:t>
            </a:r>
            <a:r>
              <a:rPr lang="ru-RU" sz="1800" dirty="0" err="1" smtClean="0">
                <a:solidFill>
                  <a:schemeClr val="accent4">
                    <a:lumMod val="50000"/>
                  </a:schemeClr>
                </a:solidFill>
                <a:latin typeface="Times New Roman" pitchFamily="18" charset="0"/>
                <a:cs typeface="Times New Roman" pitchFamily="18" charset="0"/>
              </a:rPr>
              <a:t>п’яти</a:t>
            </a:r>
            <a:r>
              <a:rPr lang="ru-RU" sz="1800" dirty="0" smtClean="0">
                <a:solidFill>
                  <a:schemeClr val="accent4">
                    <a:lumMod val="50000"/>
                  </a:schemeClr>
                </a:solidFill>
                <a:latin typeface="Times New Roman" pitchFamily="18" charset="0"/>
                <a:cs typeface="Times New Roman" pitchFamily="18" charset="0"/>
              </a:rPr>
              <a:t> </a:t>
            </a:r>
            <a:r>
              <a:rPr lang="ru-RU" sz="1800" dirty="0" err="1" smtClean="0">
                <a:solidFill>
                  <a:schemeClr val="accent4">
                    <a:lumMod val="50000"/>
                  </a:schemeClr>
                </a:solidFill>
                <a:latin typeface="Times New Roman" pitchFamily="18" charset="0"/>
                <a:cs typeface="Times New Roman" pitchFamily="18" charset="0"/>
              </a:rPr>
              <a:t>авторів</a:t>
            </a:r>
            <a:r>
              <a:rPr lang="ru-RU" sz="1800" dirty="0" smtClean="0">
                <a:solidFill>
                  <a:schemeClr val="accent4">
                    <a:lumMod val="50000"/>
                  </a:schemeClr>
                </a:solidFill>
                <a:latin typeface="Times New Roman" pitchFamily="18" charset="0"/>
                <a:cs typeface="Times New Roman" pitchFamily="18" charset="0"/>
              </a:rPr>
              <a:t>).</a:t>
            </a:r>
          </a:p>
          <a:p>
            <a:pPr lvl="0"/>
            <a:r>
              <a:rPr lang="uk-UA" sz="1800" dirty="0" smtClean="0">
                <a:solidFill>
                  <a:schemeClr val="accent4">
                    <a:lumMod val="50000"/>
                  </a:schemeClr>
                </a:solidFill>
                <a:latin typeface="Times New Roman" pitchFamily="18" charset="0"/>
                <a:cs typeface="Times New Roman" pitchFamily="18" charset="0"/>
              </a:rPr>
              <a:t>2. Кучеренко М.Є., Вервес Ю.Г., </a:t>
            </a:r>
            <a:r>
              <a:rPr lang="uk-UA" sz="1800" dirty="0" err="1" smtClean="0">
                <a:solidFill>
                  <a:schemeClr val="accent4">
                    <a:lumMod val="50000"/>
                  </a:schemeClr>
                </a:solidFill>
                <a:latin typeface="Times New Roman" pitchFamily="18" charset="0"/>
                <a:cs typeface="Times New Roman" pitchFamily="18" charset="0"/>
              </a:rPr>
              <a:t>Войціцький</a:t>
            </a:r>
            <a:r>
              <a:rPr lang="uk-UA" sz="1800" dirty="0" smtClean="0">
                <a:solidFill>
                  <a:schemeClr val="accent4">
                    <a:lumMod val="50000"/>
                  </a:schemeClr>
                </a:solidFill>
                <a:latin typeface="Times New Roman" pitchFamily="18" charset="0"/>
                <a:cs typeface="Times New Roman" pitchFamily="18" charset="0"/>
              </a:rPr>
              <a:t> В.М., Войцехівський М.Ф. Загальна біологія: </a:t>
            </a:r>
            <a:r>
              <a:rPr lang="uk-UA" sz="1800" dirty="0" err="1" smtClean="0">
                <a:solidFill>
                  <a:schemeClr val="accent4">
                    <a:lumMod val="50000"/>
                  </a:schemeClr>
                </a:solidFill>
                <a:latin typeface="Times New Roman" pitchFamily="18" charset="0"/>
                <a:cs typeface="Times New Roman" pitchFamily="18" charset="0"/>
              </a:rPr>
              <a:t>Підруч</a:t>
            </a:r>
            <a:r>
              <a:rPr lang="uk-UA" sz="1800" dirty="0" smtClean="0">
                <a:solidFill>
                  <a:schemeClr val="accent4">
                    <a:lumMod val="50000"/>
                  </a:schemeClr>
                </a:solidFill>
                <a:latin typeface="Times New Roman" pitchFamily="18" charset="0"/>
                <a:cs typeface="Times New Roman" pitchFamily="18" charset="0"/>
              </a:rPr>
              <a:t>. для учнів 10-11-х кл. серед. </a:t>
            </a:r>
            <a:r>
              <a:rPr lang="uk-UA" sz="1800" dirty="0" err="1" smtClean="0">
                <a:solidFill>
                  <a:schemeClr val="accent4">
                    <a:lumMod val="50000"/>
                  </a:schemeClr>
                </a:solidFill>
                <a:latin typeface="Times New Roman" pitchFamily="18" charset="0"/>
                <a:cs typeface="Times New Roman" pitchFamily="18" charset="0"/>
              </a:rPr>
              <a:t>загальноосвіт</a:t>
            </a:r>
            <a:r>
              <a:rPr lang="uk-UA" sz="1800" dirty="0" smtClean="0">
                <a:solidFill>
                  <a:schemeClr val="accent4">
                    <a:lumMod val="50000"/>
                  </a:schemeClr>
                </a:solidFill>
                <a:latin typeface="Times New Roman" pitchFamily="18" charset="0"/>
                <a:cs typeface="Times New Roman" pitchFamily="18" charset="0"/>
              </a:rPr>
              <a:t>. шк.  - К.: </a:t>
            </a:r>
            <a:r>
              <a:rPr lang="uk-UA" sz="1800" dirty="0" err="1" smtClean="0">
                <a:solidFill>
                  <a:schemeClr val="accent4">
                    <a:lumMod val="50000"/>
                  </a:schemeClr>
                </a:solidFill>
                <a:latin typeface="Times New Roman" pitchFamily="18" charset="0"/>
                <a:cs typeface="Times New Roman" pitchFamily="18" charset="0"/>
              </a:rPr>
              <a:t>Генеза</a:t>
            </a:r>
            <a:r>
              <a:rPr lang="uk-UA" sz="1800" dirty="0" smtClean="0">
                <a:solidFill>
                  <a:schemeClr val="accent4">
                    <a:lumMod val="50000"/>
                  </a:schemeClr>
                </a:solidFill>
                <a:latin typeface="Times New Roman" pitchFamily="18" charset="0"/>
                <a:cs typeface="Times New Roman" pitchFamily="18" charset="0"/>
              </a:rPr>
              <a:t>, 1998. – 464 с. (книга чотирьох авторів).</a:t>
            </a:r>
          </a:p>
          <a:p>
            <a:pPr lvl="0"/>
            <a:r>
              <a:rPr lang="uk-UA" sz="1800" dirty="0" smtClean="0">
                <a:solidFill>
                  <a:schemeClr val="accent4">
                    <a:lumMod val="50000"/>
                  </a:schemeClr>
                </a:solidFill>
                <a:latin typeface="Times New Roman" pitchFamily="18" charset="0"/>
                <a:cs typeface="Times New Roman" pitchFamily="18" charset="0"/>
              </a:rPr>
              <a:t>3. </a:t>
            </a:r>
            <a:r>
              <a:rPr lang="uk-UA" sz="1800" dirty="0" err="1" smtClean="0">
                <a:solidFill>
                  <a:schemeClr val="accent4">
                    <a:lumMod val="50000"/>
                  </a:schemeClr>
                </a:solidFill>
                <a:latin typeface="Times New Roman" pitchFamily="18" charset="0"/>
                <a:cs typeface="Times New Roman" pitchFamily="18" charset="0"/>
              </a:rPr>
              <a:t>Стрельчук</a:t>
            </a:r>
            <a:r>
              <a:rPr lang="uk-UA" sz="1800" dirty="0" smtClean="0">
                <a:solidFill>
                  <a:schemeClr val="accent4">
                    <a:lumMod val="50000"/>
                  </a:schemeClr>
                </a:solidFill>
                <a:latin typeface="Times New Roman" pitchFamily="18" charset="0"/>
                <a:cs typeface="Times New Roman" pitchFamily="18" charset="0"/>
              </a:rPr>
              <a:t> С.І., </a:t>
            </a:r>
            <a:r>
              <a:rPr lang="uk-UA" sz="1800" dirty="0" err="1" smtClean="0">
                <a:solidFill>
                  <a:schemeClr val="accent4">
                    <a:lumMod val="50000"/>
                  </a:schemeClr>
                </a:solidFill>
                <a:latin typeface="Times New Roman" pitchFamily="18" charset="0"/>
                <a:cs typeface="Times New Roman" pitchFamily="18" charset="0"/>
              </a:rPr>
              <a:t>Демідов</a:t>
            </a:r>
            <a:r>
              <a:rPr lang="uk-UA" sz="1800" dirty="0" smtClean="0">
                <a:solidFill>
                  <a:schemeClr val="accent4">
                    <a:lumMod val="50000"/>
                  </a:schemeClr>
                </a:solidFill>
                <a:latin typeface="Times New Roman" pitchFamily="18" charset="0"/>
                <a:cs typeface="Times New Roman" pitchFamily="18" charset="0"/>
              </a:rPr>
              <a:t> С.В., </a:t>
            </a:r>
            <a:r>
              <a:rPr lang="uk-UA" sz="1800" dirty="0" err="1" smtClean="0">
                <a:solidFill>
                  <a:schemeClr val="accent4">
                    <a:lumMod val="50000"/>
                  </a:schemeClr>
                </a:solidFill>
                <a:latin typeface="Times New Roman" pitchFamily="18" charset="0"/>
                <a:cs typeface="Times New Roman" pitchFamily="18" charset="0"/>
              </a:rPr>
              <a:t>Бердишев</a:t>
            </a:r>
            <a:r>
              <a:rPr lang="uk-UA" sz="1800" dirty="0" smtClean="0">
                <a:solidFill>
                  <a:schemeClr val="accent4">
                    <a:lumMod val="50000"/>
                  </a:schemeClr>
                </a:solidFill>
                <a:latin typeface="Times New Roman" pitchFamily="18" charset="0"/>
                <a:cs typeface="Times New Roman" pitchFamily="18" charset="0"/>
              </a:rPr>
              <a:t> Г.Д., </a:t>
            </a:r>
            <a:r>
              <a:rPr lang="uk-UA" sz="1800" dirty="0" err="1" smtClean="0">
                <a:solidFill>
                  <a:schemeClr val="accent4">
                    <a:lumMod val="50000"/>
                  </a:schemeClr>
                </a:solidFill>
                <a:latin typeface="Times New Roman" pitchFamily="18" charset="0"/>
                <a:cs typeface="Times New Roman" pitchFamily="18" charset="0"/>
              </a:rPr>
              <a:t>Голда</a:t>
            </a:r>
            <a:r>
              <a:rPr lang="uk-UA" sz="1800" dirty="0" smtClean="0">
                <a:solidFill>
                  <a:schemeClr val="accent4">
                    <a:lumMod val="50000"/>
                  </a:schemeClr>
                </a:solidFill>
                <a:latin typeface="Times New Roman" pitchFamily="18" charset="0"/>
                <a:cs typeface="Times New Roman" pitchFamily="18" charset="0"/>
              </a:rPr>
              <a:t> Д.М.  Генетика з основами селекції. – К.: </a:t>
            </a:r>
            <a:r>
              <a:rPr lang="uk-UA" sz="1800" dirty="0" err="1" smtClean="0">
                <a:solidFill>
                  <a:schemeClr val="accent4">
                    <a:lumMod val="50000"/>
                  </a:schemeClr>
                </a:solidFill>
                <a:latin typeface="Times New Roman" pitchFamily="18" charset="0"/>
                <a:cs typeface="Times New Roman" pitchFamily="18" charset="0"/>
              </a:rPr>
              <a:t>Фітосоціоцентр</a:t>
            </a:r>
            <a:r>
              <a:rPr lang="uk-UA" sz="1800" dirty="0" smtClean="0">
                <a:solidFill>
                  <a:schemeClr val="accent4">
                    <a:lumMod val="50000"/>
                  </a:schemeClr>
                </a:solidFill>
                <a:latin typeface="Times New Roman" pitchFamily="18" charset="0"/>
                <a:cs typeface="Times New Roman" pitchFamily="18" charset="0"/>
              </a:rPr>
              <a:t>, 2000. – 292 с. (книга чотирьох авторів)</a:t>
            </a:r>
            <a:endParaRPr lang="ru-RU" sz="1800" dirty="0" smtClean="0">
              <a:solidFill>
                <a:schemeClr val="accent4">
                  <a:lumMod val="50000"/>
                </a:schemeClr>
              </a:solidFill>
              <a:latin typeface="Times New Roman" pitchFamily="18" charset="0"/>
              <a:cs typeface="Times New Roman" pitchFamily="18" charset="0"/>
            </a:endParaRPr>
          </a:p>
          <a:p>
            <a:pPr algn="ctr" eaLnBrk="0" hangingPunct="0">
              <a:buNone/>
            </a:pPr>
            <a:r>
              <a:rPr lang="uk-UA" sz="1800" b="1" dirty="0" err="1" smtClean="0">
                <a:solidFill>
                  <a:schemeClr val="accent4">
                    <a:lumMod val="50000"/>
                  </a:schemeClr>
                </a:solidFill>
                <a:latin typeface="Times New Roman" pitchFamily="18" charset="0"/>
                <a:cs typeface="Times New Roman" pitchFamily="18" charset="0"/>
              </a:rPr>
              <a:t>Інтернет-ресурси</a:t>
            </a:r>
            <a:r>
              <a:rPr lang="uk-UA" sz="1800" b="1" dirty="0" smtClean="0">
                <a:solidFill>
                  <a:schemeClr val="accent4">
                    <a:lumMod val="50000"/>
                  </a:schemeClr>
                </a:solidFill>
                <a:latin typeface="Times New Roman" pitchFamily="18" charset="0"/>
                <a:cs typeface="Times New Roman" pitchFamily="18" charset="0"/>
              </a:rPr>
              <a:t>:</a:t>
            </a:r>
            <a:endParaRPr lang="ru-RU" sz="1800" dirty="0" smtClean="0">
              <a:solidFill>
                <a:schemeClr val="accent4">
                  <a:lumMod val="50000"/>
                </a:schemeClr>
              </a:solidFill>
              <a:latin typeface="Times New Roman" pitchFamily="18" charset="0"/>
              <a:cs typeface="Times New Roman" pitchFamily="18" charset="0"/>
            </a:endParaRPr>
          </a:p>
          <a:p>
            <a:r>
              <a:rPr lang="en-US" sz="1800" dirty="0" smtClean="0">
                <a:solidFill>
                  <a:schemeClr val="accent4">
                    <a:lumMod val="50000"/>
                  </a:schemeClr>
                </a:solidFill>
                <a:latin typeface="Times New Roman" pitchFamily="18" charset="0"/>
                <a:cs typeface="Times New Roman" pitchFamily="18" charset="0"/>
              </a:rPr>
              <a:t>http://uk.wikipedia.org</a:t>
            </a:r>
            <a:endParaRPr lang="uk-UA" sz="1800" dirty="0" smtClean="0">
              <a:solidFill>
                <a:schemeClr val="accent4">
                  <a:lumMod val="50000"/>
                </a:schemeClr>
              </a:solidFill>
              <a:latin typeface="Times New Roman" pitchFamily="18" charset="0"/>
              <a:cs typeface="Times New Roman" pitchFamily="18" charset="0"/>
            </a:endParaRPr>
          </a:p>
          <a:p>
            <a:r>
              <a:rPr lang="en-US" sz="1800" dirty="0" smtClean="0">
                <a:solidFill>
                  <a:schemeClr val="accent4">
                    <a:lumMod val="50000"/>
                  </a:schemeClr>
                </a:solidFill>
                <a:latin typeface="Times New Roman" pitchFamily="18" charset="0"/>
                <a:cs typeface="Times New Roman" pitchFamily="18" charset="0"/>
              </a:rPr>
              <a:t>http:// </a:t>
            </a:r>
            <a:r>
              <a:rPr lang="en-US" sz="1800" dirty="0" err="1" smtClean="0">
                <a:solidFill>
                  <a:schemeClr val="accent4">
                    <a:lumMod val="50000"/>
                  </a:schemeClr>
                </a:solidFill>
                <a:latin typeface="Times New Roman" pitchFamily="18" charset="0"/>
                <a:cs typeface="Times New Roman" pitchFamily="18" charset="0"/>
              </a:rPr>
              <a:t>bybley</a:t>
            </a:r>
            <a:r>
              <a:rPr lang="en-US" sz="1800" dirty="0" smtClean="0">
                <a:solidFill>
                  <a:schemeClr val="accent4">
                    <a:lumMod val="50000"/>
                  </a:schemeClr>
                </a:solidFill>
                <a:latin typeface="Times New Roman" pitchFamily="18" charset="0"/>
                <a:cs typeface="Times New Roman" pitchFamily="18" charset="0"/>
              </a:rPr>
              <a:t>- </a:t>
            </a:r>
            <a:r>
              <a:rPr lang="en-US" sz="1800" dirty="0" err="1" smtClean="0">
                <a:solidFill>
                  <a:schemeClr val="accent4">
                    <a:lumMod val="50000"/>
                  </a:schemeClr>
                </a:solidFill>
                <a:latin typeface="Times New Roman" pitchFamily="18" charset="0"/>
                <a:cs typeface="Times New Roman" pitchFamily="18" charset="0"/>
              </a:rPr>
              <a:t>biolog</a:t>
            </a:r>
            <a:r>
              <a:rPr lang="en-US" sz="1800" dirty="0" smtClean="0">
                <a:solidFill>
                  <a:schemeClr val="accent4">
                    <a:lumMod val="50000"/>
                  </a:schemeClr>
                </a:solidFill>
                <a:latin typeface="Times New Roman" pitchFamily="18" charset="0"/>
                <a:cs typeface="Times New Roman" pitchFamily="18" charset="0"/>
              </a:rPr>
              <a:t>. ucoz.ru</a:t>
            </a:r>
          </a:p>
          <a:p>
            <a:r>
              <a:rPr lang="en-US" sz="1800" dirty="0" smtClean="0">
                <a:solidFill>
                  <a:schemeClr val="accent4">
                    <a:lumMod val="50000"/>
                  </a:schemeClr>
                </a:solidFill>
                <a:latin typeface="Times New Roman" pitchFamily="18" charset="0"/>
                <a:cs typeface="Times New Roman" pitchFamily="18" charset="0"/>
              </a:rPr>
              <a:t>http:// ua-referat.com</a:t>
            </a:r>
            <a:endParaRPr lang="uk-UA" sz="1800" dirty="0" smtClean="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1670" y="274638"/>
            <a:ext cx="6862018" cy="1143000"/>
          </a:xfrm>
        </p:spPr>
        <p:txBody>
          <a:bodyPr>
            <a:normAutofit/>
          </a:bodyPr>
          <a:lstStyle/>
          <a:p>
            <a:r>
              <a:rPr lang="ru-RU" sz="2400" b="1" dirty="0" smtClean="0">
                <a:solidFill>
                  <a:schemeClr val="accent4">
                    <a:lumMod val="50000"/>
                  </a:schemeClr>
                </a:solidFill>
                <a:effectLst/>
                <a:latin typeface="Times New Roman" pitchFamily="18" charset="0"/>
                <a:cs typeface="Times New Roman" pitchFamily="18" charset="0"/>
              </a:rPr>
              <a:t>Томас  Хант Морган</a:t>
            </a:r>
            <a:endParaRPr lang="ru-RU" sz="2400" b="1" dirty="0">
              <a:solidFill>
                <a:schemeClr val="accent4">
                  <a:lumMod val="50000"/>
                </a:schemeClr>
              </a:solidFill>
            </a:endParaRPr>
          </a:p>
        </p:txBody>
      </p:sp>
      <p:sp>
        <p:nvSpPr>
          <p:cNvPr id="3" name="Содержимое 2"/>
          <p:cNvSpPr>
            <a:spLocks noGrp="1"/>
          </p:cNvSpPr>
          <p:nvPr>
            <p:ph idx="1"/>
          </p:nvPr>
        </p:nvSpPr>
        <p:spPr>
          <a:xfrm>
            <a:off x="642910" y="1142984"/>
            <a:ext cx="5715040" cy="510541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Американський біолог, один з основоположників генетики, іноземний член - кореспондент РАН (1923) і іноземний почесний член АН СРСР, голова Шостого Міжнародного конгресу з генетики в Ітака, штат Нью-Йорк (1932). Лауреат Нобелівської премії з фізіології та медицини 1933 року «За відкриття, пов'язані з роллю хромосом у спадковості».</a:t>
            </a:r>
          </a:p>
          <a:p>
            <a:pPr>
              <a:lnSpc>
                <a:spcPct val="150000"/>
              </a:lnSpc>
            </a:pPr>
            <a:endParaRPr lang="ru-RU" sz="1800" dirty="0">
              <a:solidFill>
                <a:schemeClr val="accent4">
                  <a:lumMod val="50000"/>
                </a:schemeClr>
              </a:solidFill>
            </a:endParaRPr>
          </a:p>
        </p:txBody>
      </p:sp>
      <p:pic>
        <p:nvPicPr>
          <p:cNvPr id="4" name="Содержимое 5" descr="200px-Thomas_Hunt_Morgan.jpg"/>
          <p:cNvPicPr>
            <a:picLocks noChangeAspect="1"/>
          </p:cNvPicPr>
          <p:nvPr/>
        </p:nvPicPr>
        <p:blipFill>
          <a:blip r:embed="rId2" cstate="print"/>
          <a:stretch>
            <a:fillRect/>
          </a:stretch>
        </p:blipFill>
        <p:spPr>
          <a:xfrm>
            <a:off x="6357950" y="1285860"/>
            <a:ext cx="2286016"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6429388" y="4071942"/>
            <a:ext cx="2286016" cy="369332"/>
          </a:xfrm>
          <a:prstGeom prst="rect">
            <a:avLst/>
          </a:prstGeom>
        </p:spPr>
        <p:txBody>
          <a:bodyPr wrap="square">
            <a:spAutoFit/>
          </a:bodyPr>
          <a:lstStyle/>
          <a:p>
            <a:r>
              <a:rPr lang="ru-RU" dirty="0" smtClean="0">
                <a:solidFill>
                  <a:schemeClr val="accent4">
                    <a:lumMod val="50000"/>
                  </a:schemeClr>
                </a:solidFill>
                <a:latin typeface="Times New Roman" pitchFamily="18" charset="0"/>
                <a:cs typeface="Times New Roman" pitchFamily="18" charset="0"/>
              </a:rPr>
              <a:t>Томас  Хант Морган</a:t>
            </a:r>
            <a:endParaRPr lang="ru-RU" dirty="0">
              <a:solidFill>
                <a:schemeClr val="accent4">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00100" y="642918"/>
            <a:ext cx="5214974" cy="4143404"/>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Президент Національної АН США (1927-1931). Томас Морган і його учні (Г. Дж. </a:t>
            </a:r>
            <a:r>
              <a:rPr lang="uk-UA" sz="1800" dirty="0" err="1" smtClean="0">
                <a:solidFill>
                  <a:schemeClr val="accent4">
                    <a:lumMod val="50000"/>
                  </a:schemeClr>
                </a:solidFill>
                <a:latin typeface="Times New Roman" pitchFamily="18" charset="0"/>
                <a:cs typeface="Times New Roman" pitchFamily="18" charset="0"/>
              </a:rPr>
              <a:t>Меллер</a:t>
            </a:r>
            <a:r>
              <a:rPr lang="uk-UA" sz="1800" dirty="0" smtClean="0">
                <a:solidFill>
                  <a:schemeClr val="accent4">
                    <a:lumMod val="50000"/>
                  </a:schemeClr>
                </a:solidFill>
                <a:latin typeface="Times New Roman" pitchFamily="18" charset="0"/>
                <a:cs typeface="Times New Roman" pitchFamily="18" charset="0"/>
              </a:rPr>
              <a:t>, А. Г. </a:t>
            </a:r>
            <a:r>
              <a:rPr lang="uk-UA" sz="1800" dirty="0" err="1" smtClean="0">
                <a:solidFill>
                  <a:schemeClr val="accent4">
                    <a:lumMod val="50000"/>
                  </a:schemeClr>
                </a:solidFill>
                <a:latin typeface="Times New Roman" pitchFamily="18" charset="0"/>
                <a:cs typeface="Times New Roman" pitchFamily="18" charset="0"/>
              </a:rPr>
              <a:t>Стертевант</a:t>
            </a:r>
            <a:r>
              <a:rPr lang="uk-UA" sz="1800" dirty="0" smtClean="0">
                <a:solidFill>
                  <a:schemeClr val="accent4">
                    <a:lumMod val="50000"/>
                  </a:schemeClr>
                </a:solidFill>
                <a:latin typeface="Times New Roman" pitchFamily="18" charset="0"/>
                <a:cs typeface="Times New Roman" pitchFamily="18" charset="0"/>
              </a:rPr>
              <a:t>) обґрунтували хромосомну теорію спадковості; встановили закономірності розташування генів в хромосомах; сприяли з'ясуванню цитологічних механізмів законів Г. Менделя та розробки генетичних основ теорії природного відбору. </a:t>
            </a:r>
          </a:p>
          <a:p>
            <a:pPr algn="just">
              <a:lnSpc>
                <a:spcPct val="150000"/>
              </a:lnSpc>
            </a:pPr>
            <a:endParaRPr lang="ru-RU" sz="1800" dirty="0">
              <a:solidFill>
                <a:schemeClr val="accent4">
                  <a:lumMod val="75000"/>
                </a:schemeClr>
              </a:solidFill>
            </a:endParaRPr>
          </a:p>
        </p:txBody>
      </p:sp>
      <p:pic>
        <p:nvPicPr>
          <p:cNvPr id="4" name="Picture 2" descr="http://im3-tub-ua.yandex.net/i?id=95294615-59-72&amp;n=21"/>
          <p:cNvPicPr>
            <a:picLocks noChangeAspect="1" noChangeArrowheads="1"/>
          </p:cNvPicPr>
          <p:nvPr/>
        </p:nvPicPr>
        <p:blipFill>
          <a:blip r:embed="rId2" cstate="print"/>
          <a:srcRect/>
          <a:stretch>
            <a:fillRect/>
          </a:stretch>
        </p:blipFill>
        <p:spPr bwMode="auto">
          <a:xfrm>
            <a:off x="6215074" y="891098"/>
            <a:ext cx="2428892" cy="2643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6572264" y="3643314"/>
            <a:ext cx="1928826" cy="369332"/>
          </a:xfrm>
          <a:prstGeom prst="rect">
            <a:avLst/>
          </a:prstGeom>
        </p:spPr>
        <p:txBody>
          <a:bodyPr wrap="square">
            <a:spAutoFit/>
          </a:bodyPr>
          <a:lstStyle/>
          <a:p>
            <a:r>
              <a:rPr lang="ru-RU" dirty="0" smtClean="0">
                <a:solidFill>
                  <a:schemeClr val="accent4">
                    <a:lumMod val="50000"/>
                  </a:schemeClr>
                </a:solidFill>
                <a:latin typeface="Times New Roman" pitchFamily="18" charset="0"/>
                <a:cs typeface="Times New Roman" pitchFamily="18" charset="0"/>
              </a:rPr>
              <a:t>Г. Дж. </a:t>
            </a:r>
            <a:r>
              <a:rPr lang="ru-RU" dirty="0" err="1" smtClean="0">
                <a:solidFill>
                  <a:schemeClr val="accent4">
                    <a:lumMod val="50000"/>
                  </a:schemeClr>
                </a:solidFill>
                <a:latin typeface="Times New Roman" pitchFamily="18" charset="0"/>
                <a:cs typeface="Times New Roman" pitchFamily="18" charset="0"/>
              </a:rPr>
              <a:t>Меллер</a:t>
            </a:r>
            <a:endParaRPr lang="ru-RU" dirty="0">
              <a:solidFill>
                <a:schemeClr val="accent4">
                  <a:lumMod val="50000"/>
                </a:schemeClr>
              </a:solidFill>
            </a:endParaRPr>
          </a:p>
        </p:txBody>
      </p:sp>
      <p:pic>
        <p:nvPicPr>
          <p:cNvPr id="6" name="Picture 4" descr="http://im2-tub-ua.yandex.net/i?id=615842658-01-72&amp;n=21"/>
          <p:cNvPicPr>
            <a:picLocks noChangeAspect="1" noChangeArrowheads="1"/>
          </p:cNvPicPr>
          <p:nvPr/>
        </p:nvPicPr>
        <p:blipFill>
          <a:blip r:embed="rId3" cstate="print"/>
          <a:srcRect/>
          <a:stretch>
            <a:fillRect/>
          </a:stretch>
        </p:blipFill>
        <p:spPr bwMode="auto">
          <a:xfrm>
            <a:off x="3714744" y="3571876"/>
            <a:ext cx="2571768"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4143371" y="5857892"/>
            <a:ext cx="2286017" cy="369332"/>
          </a:xfrm>
          <a:prstGeom prst="rect">
            <a:avLst/>
          </a:prstGeom>
        </p:spPr>
        <p:txBody>
          <a:bodyPr wrap="square">
            <a:spAutoFit/>
          </a:bodyPr>
          <a:lstStyle/>
          <a:p>
            <a:r>
              <a:rPr lang="ru-RU" dirty="0" smtClean="0">
                <a:solidFill>
                  <a:schemeClr val="accent4">
                    <a:lumMod val="50000"/>
                  </a:schemeClr>
                </a:solidFill>
                <a:latin typeface="Times New Roman" pitchFamily="18" charset="0"/>
                <a:cs typeface="Times New Roman" pitchFamily="18" charset="0"/>
              </a:rPr>
              <a:t>А. Г. </a:t>
            </a:r>
            <a:r>
              <a:rPr lang="ru-RU" dirty="0" err="1" smtClean="0">
                <a:solidFill>
                  <a:schemeClr val="accent4">
                    <a:lumMod val="50000"/>
                  </a:schemeClr>
                </a:solidFill>
                <a:latin typeface="Times New Roman" pitchFamily="18" charset="0"/>
                <a:cs typeface="Times New Roman" pitchFamily="18" charset="0"/>
              </a:rPr>
              <a:t>Стертевант</a:t>
            </a:r>
            <a:endParaRPr lang="ru-RU" dirty="0">
              <a:solidFill>
                <a:schemeClr val="accent4">
                  <a:lumMod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428604"/>
            <a:ext cx="5715040" cy="4500594"/>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Т. X. Морган проводив досліди з </a:t>
            </a:r>
            <a:r>
              <a:rPr lang="uk-UA" sz="1800" b="1" dirty="0" smtClean="0">
                <a:solidFill>
                  <a:schemeClr val="accent4">
                    <a:lumMod val="50000"/>
                  </a:schemeClr>
                </a:solidFill>
                <a:latin typeface="Times New Roman" pitchFamily="18" charset="0"/>
                <a:cs typeface="Times New Roman" pitchFamily="18" charset="0"/>
              </a:rPr>
              <a:t>мухами-дрозофілами. </a:t>
            </a:r>
            <a:r>
              <a:rPr lang="uk-UA" sz="1800" dirty="0" smtClean="0">
                <a:solidFill>
                  <a:schemeClr val="accent4">
                    <a:lumMod val="50000"/>
                  </a:schemeClr>
                </a:solidFill>
                <a:latin typeface="Times New Roman" pitchFamily="18" charset="0"/>
                <a:cs typeface="Times New Roman" pitchFamily="18" charset="0"/>
              </a:rPr>
              <a:t>Ці комахи є досить удалим об’єктом для генетичних досліджень, оскільки їх легко утримувати в лабораторних умовах. Дрозофіли мають високу плодючість, досить малу кількість хромосом (4 пари), у них дуже швидко відбувається зміна поколінь. Усі ці властивості дуже спрощують спостереження за результатами дослідів. </a:t>
            </a:r>
          </a:p>
          <a:p>
            <a:pPr algn="just">
              <a:lnSpc>
                <a:spcPct val="150000"/>
              </a:lnSpc>
            </a:pPr>
            <a:endParaRPr lang="ru-RU" sz="1800" dirty="0">
              <a:solidFill>
                <a:schemeClr val="accent4">
                  <a:lumMod val="50000"/>
                </a:schemeClr>
              </a:solidFill>
            </a:endParaRPr>
          </a:p>
        </p:txBody>
      </p:sp>
      <p:pic>
        <p:nvPicPr>
          <p:cNvPr id="4" name="Picture 2" descr="http://im6-tub-ua.yandex.net/i?id=239641427-58-72&amp;n=21"/>
          <p:cNvPicPr>
            <a:picLocks noChangeAspect="1" noChangeArrowheads="1"/>
          </p:cNvPicPr>
          <p:nvPr/>
        </p:nvPicPr>
        <p:blipFill>
          <a:blip r:embed="rId2" cstate="print"/>
          <a:srcRect/>
          <a:stretch>
            <a:fillRect/>
          </a:stretch>
        </p:blipFill>
        <p:spPr bwMode="auto">
          <a:xfrm>
            <a:off x="6286512" y="571480"/>
            <a:ext cx="2500330" cy="2786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6786578" y="3286124"/>
            <a:ext cx="1928826" cy="458074"/>
          </a:xfrm>
          <a:prstGeom prst="rect">
            <a:avLst/>
          </a:prstGeom>
        </p:spPr>
        <p:txBody>
          <a:bodyPr wrap="square">
            <a:spAutoFit/>
          </a:bodyPr>
          <a:lstStyle/>
          <a:p>
            <a:pPr algn="just">
              <a:lnSpc>
                <a:spcPct val="150000"/>
              </a:lnSpc>
            </a:pPr>
            <a:r>
              <a:rPr lang="uk-UA" dirty="0" smtClean="0">
                <a:solidFill>
                  <a:schemeClr val="accent4">
                    <a:lumMod val="50000"/>
                  </a:schemeClr>
                </a:solidFill>
                <a:latin typeface="Times New Roman" pitchFamily="18" charset="0"/>
                <a:cs typeface="Times New Roman" pitchFamily="18" charset="0"/>
              </a:rPr>
              <a:t>Мухи-дрозофіли</a:t>
            </a:r>
            <a:endParaRPr lang="uk-UA" dirty="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357166"/>
            <a:ext cx="6072230" cy="4357718"/>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Після численних дослідів із дрозофілами Морган виявив явище зчепленого успадкування. Гомозиготних за домінантними алелями (сіре забарвлення тіла та нормальна форма крил) самців дрозофіли схрестили із гомозиготними за відповідними рецесивними алелями (чорне тіло та недорозвинені крила) самками. Генотипи цих особин позначили відповідно ЕЕУУ та </a:t>
            </a:r>
            <a:r>
              <a:rPr lang="uk-UA" sz="1800" dirty="0" err="1" smtClean="0">
                <a:solidFill>
                  <a:schemeClr val="accent4">
                    <a:lumMod val="50000"/>
                  </a:schemeClr>
                </a:solidFill>
                <a:latin typeface="Times New Roman" pitchFamily="18" charset="0"/>
                <a:cs typeface="Times New Roman" pitchFamily="18" charset="0"/>
              </a:rPr>
              <a:t>ееуу</a:t>
            </a:r>
            <a:r>
              <a:rPr lang="uk-UA" sz="1800" dirty="0" smtClean="0">
                <a:solidFill>
                  <a:schemeClr val="accent4">
                    <a:lumMod val="50000"/>
                  </a:schemeClr>
                </a:solidFill>
                <a:latin typeface="Times New Roman" pitchFamily="18" charset="0"/>
                <a:cs typeface="Times New Roman" pitchFamily="18" charset="0"/>
              </a:rPr>
              <a:t>.  </a:t>
            </a:r>
          </a:p>
          <a:p>
            <a:pPr>
              <a:lnSpc>
                <a:spcPct val="150000"/>
              </a:lnSpc>
            </a:pPr>
            <a:endParaRPr lang="ru-RU" sz="1800" dirty="0">
              <a:solidFill>
                <a:schemeClr val="accent4">
                  <a:lumMod val="50000"/>
                </a:schemeClr>
              </a:solidFill>
            </a:endParaRPr>
          </a:p>
        </p:txBody>
      </p:sp>
      <p:pic>
        <p:nvPicPr>
          <p:cNvPr id="4" name="Picture 4" descr="http://vokon.ru/tw_files2/urls_1538/2/d-1789/1789_html_m5c2598d0.png"/>
          <p:cNvPicPr>
            <a:picLocks noChangeAspect="1" noChangeArrowheads="1"/>
          </p:cNvPicPr>
          <p:nvPr/>
        </p:nvPicPr>
        <p:blipFill>
          <a:blip r:embed="rId2" cstate="print"/>
          <a:srcRect/>
          <a:stretch>
            <a:fillRect/>
          </a:stretch>
        </p:blipFill>
        <p:spPr bwMode="auto">
          <a:xfrm>
            <a:off x="4143372" y="3286124"/>
            <a:ext cx="4276719" cy="2571768"/>
          </a:xfrm>
          <a:prstGeom prst="rect">
            <a:avLst/>
          </a:prstGeom>
          <a:ln>
            <a:noFill/>
          </a:ln>
          <a:effectLst>
            <a:softEdge rad="112500"/>
          </a:effectLst>
        </p:spPr>
      </p:pic>
      <p:sp>
        <p:nvSpPr>
          <p:cNvPr id="5" name="Прямоугольник 4"/>
          <p:cNvSpPr/>
          <p:nvPr/>
        </p:nvSpPr>
        <p:spPr>
          <a:xfrm>
            <a:off x="4786314" y="5643578"/>
            <a:ext cx="3857652" cy="458074"/>
          </a:xfrm>
          <a:prstGeom prst="rect">
            <a:avLst/>
          </a:prstGeom>
        </p:spPr>
        <p:txBody>
          <a:bodyPr wrap="square">
            <a:spAutoFit/>
          </a:bodyPr>
          <a:lstStyle/>
          <a:p>
            <a:pPr algn="just">
              <a:lnSpc>
                <a:spcPct val="150000"/>
              </a:lnSpc>
            </a:pPr>
            <a:r>
              <a:rPr lang="uk-UA" dirty="0" smtClean="0">
                <a:solidFill>
                  <a:schemeClr val="accent4">
                    <a:lumMod val="50000"/>
                  </a:schemeClr>
                </a:solidFill>
                <a:latin typeface="Times New Roman" pitchFamily="18" charset="0"/>
                <a:cs typeface="Times New Roman" pitchFamily="18" charset="0"/>
              </a:rPr>
              <a:t>Спадкові форми мухи дрозофіли</a:t>
            </a:r>
            <a:endParaRPr lang="uk-UA" dirty="0">
              <a:solidFill>
                <a:schemeClr val="accent4">
                  <a:lumMod val="50000"/>
                </a:schemeClr>
              </a:solidFill>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14414" y="357166"/>
            <a:ext cx="5429288" cy="5891234"/>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Усі гібриди першого покоління мали сіре тіло і нормальні крила, тобто були гетерозиготними за обома парами </a:t>
            </a:r>
            <a:r>
              <a:rPr lang="uk-UA" sz="1800" dirty="0" err="1" smtClean="0">
                <a:solidFill>
                  <a:schemeClr val="accent4">
                    <a:lumMod val="50000"/>
                  </a:schemeClr>
                </a:solidFill>
                <a:latin typeface="Times New Roman" pitchFamily="18" charset="0"/>
                <a:cs typeface="Times New Roman" pitchFamily="18" charset="0"/>
              </a:rPr>
              <a:t>алелів</a:t>
            </a:r>
            <a:r>
              <a:rPr lang="uk-UA" sz="1800" dirty="0" smtClean="0">
                <a:solidFill>
                  <a:schemeClr val="accent4">
                    <a:lumMod val="50000"/>
                  </a:schemeClr>
                </a:solidFill>
                <a:latin typeface="Times New Roman" pitchFamily="18" charset="0"/>
                <a:cs typeface="Times New Roman" pitchFamily="18" charset="0"/>
              </a:rPr>
              <a:t> (генотип - </a:t>
            </a:r>
            <a:r>
              <a:rPr lang="uk-UA" sz="1800" dirty="0" err="1" smtClean="0">
                <a:solidFill>
                  <a:schemeClr val="accent4">
                    <a:lumMod val="50000"/>
                  </a:schemeClr>
                </a:solidFill>
                <a:latin typeface="Times New Roman" pitchFamily="18" charset="0"/>
                <a:cs typeface="Times New Roman" pitchFamily="18" charset="0"/>
              </a:rPr>
              <a:t>ЕеУу</a:t>
            </a:r>
            <a:r>
              <a:rPr lang="uk-UA" sz="1800" dirty="0" smtClean="0">
                <a:solidFill>
                  <a:schemeClr val="accent4">
                    <a:lumMod val="50000"/>
                  </a:schemeClr>
                </a:solidFill>
                <a:latin typeface="Times New Roman" pitchFamily="18" charset="0"/>
                <a:cs typeface="Times New Roman" pitchFamily="18" charset="0"/>
              </a:rPr>
              <a:t>). </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Потім їх схрестили з особинами, гомозиготними за відповідними рецесивними алелями (</a:t>
            </a:r>
            <a:r>
              <a:rPr lang="uk-UA" sz="1800" dirty="0" err="1" smtClean="0">
                <a:solidFill>
                  <a:schemeClr val="accent4">
                    <a:lumMod val="50000"/>
                  </a:schemeClr>
                </a:solidFill>
                <a:latin typeface="Times New Roman" pitchFamily="18" charset="0"/>
                <a:cs typeface="Times New Roman" pitchFamily="18" charset="0"/>
              </a:rPr>
              <a:t>аналізуюче</a:t>
            </a:r>
            <a:r>
              <a:rPr lang="uk-UA" sz="1800" dirty="0" smtClean="0">
                <a:solidFill>
                  <a:schemeClr val="accent4">
                    <a:lumMod val="50000"/>
                  </a:schemeClr>
                </a:solidFill>
                <a:latin typeface="Times New Roman" pitchFamily="18" charset="0"/>
                <a:cs typeface="Times New Roman" pitchFamily="18" charset="0"/>
              </a:rPr>
              <a:t> схрещування).  </a:t>
            </a:r>
          </a:p>
          <a:p>
            <a:endParaRPr lang="ru-RU" sz="1800" dirty="0">
              <a:solidFill>
                <a:schemeClr val="accent4">
                  <a:lumMod val="75000"/>
                </a:schemeClr>
              </a:solidFill>
            </a:endParaRPr>
          </a:p>
        </p:txBody>
      </p:sp>
      <p:pic>
        <p:nvPicPr>
          <p:cNvPr id="5124" name="Picture 4" descr="http://cow-leech.ru/tw_refs/3/2396/2396_html_m270ce575.png"/>
          <p:cNvPicPr>
            <a:picLocks noChangeAspect="1" noChangeArrowheads="1"/>
          </p:cNvPicPr>
          <p:nvPr/>
        </p:nvPicPr>
        <p:blipFill>
          <a:blip r:embed="rId2" cstate="print"/>
          <a:srcRect/>
          <a:stretch>
            <a:fillRect/>
          </a:stretch>
        </p:blipFill>
        <p:spPr bwMode="auto">
          <a:xfrm>
            <a:off x="4786314" y="2786058"/>
            <a:ext cx="2928958" cy="2428892"/>
          </a:xfrm>
          <a:prstGeom prst="rect">
            <a:avLst/>
          </a:prstGeom>
          <a:noFill/>
        </p:spPr>
      </p:pic>
      <p:sp>
        <p:nvSpPr>
          <p:cNvPr id="5" name="Прямоугольник 4"/>
          <p:cNvSpPr/>
          <p:nvPr/>
        </p:nvSpPr>
        <p:spPr>
          <a:xfrm>
            <a:off x="5000628" y="5286388"/>
            <a:ext cx="3357586" cy="369332"/>
          </a:xfrm>
          <a:prstGeom prst="rect">
            <a:avLst/>
          </a:prstGeom>
        </p:spPr>
        <p:txBody>
          <a:bodyPr wrap="square">
            <a:spAutoFit/>
          </a:bodyPr>
          <a:lstStyle/>
          <a:p>
            <a:r>
              <a:rPr lang="uk-UA" dirty="0" err="1" smtClean="0">
                <a:solidFill>
                  <a:schemeClr val="accent4">
                    <a:lumMod val="50000"/>
                  </a:schemeClr>
                </a:solidFill>
                <a:latin typeface="Times New Roman" pitchFamily="18" charset="0"/>
                <a:cs typeface="Times New Roman" pitchFamily="18" charset="0"/>
              </a:rPr>
              <a:t>Аналізуюче</a:t>
            </a:r>
            <a:r>
              <a:rPr lang="uk-UA" dirty="0" smtClean="0">
                <a:solidFill>
                  <a:schemeClr val="accent4">
                    <a:lumMod val="50000"/>
                  </a:schemeClr>
                </a:solidFill>
                <a:latin typeface="Times New Roman" pitchFamily="18" charset="0"/>
                <a:cs typeface="Times New Roman" pitchFamily="18" charset="0"/>
              </a:rPr>
              <a:t> схрещування</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785794"/>
            <a:ext cx="6136788" cy="5462606"/>
          </a:xfrm>
        </p:spPr>
        <p:txBody>
          <a:bodyPr>
            <a:normAutofit/>
          </a:bodyPr>
          <a:lstStyle/>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Теоретично можна було очікувати два варіанти розщеплення. Якби гени успадковувалися незалежно, розщеплення мало бути таким: 25 % особин із сірим тілом і нормальними крилами, 25 % — із сірим тілом і недорозвиненими крилами, ще 25 % — із чорним тілом і нормальними крилами та 25 % — із чорним тілом і недорозвиненими крилами. </a:t>
            </a:r>
            <a:endParaRPr lang="uk-UA"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1538" y="642918"/>
            <a:ext cx="5786478" cy="5605482"/>
          </a:xfrm>
        </p:spPr>
        <p:txBody>
          <a:bodyPr>
            <a:normAutofit/>
          </a:bodyPr>
          <a:lstStyle/>
          <a:p>
            <a:pPr>
              <a:lnSpc>
                <a:spcPct val="150000"/>
              </a:lnSpc>
            </a:pPr>
            <a:r>
              <a:rPr lang="uk-UA" sz="1800" dirty="0" smtClean="0">
                <a:solidFill>
                  <a:schemeClr val="accent4">
                    <a:lumMod val="50000"/>
                  </a:schemeClr>
                </a:solidFill>
                <a:latin typeface="Times New Roman" pitchFamily="18" charset="0"/>
                <a:cs typeface="Times New Roman" pitchFamily="18" charset="0"/>
              </a:rPr>
              <a:t>Тобто  співвідношення було таким би: 1 : 1 : 1 : 1.</a:t>
            </a:r>
          </a:p>
          <a:p>
            <a:pPr algn="just">
              <a:lnSpc>
                <a:spcPct val="150000"/>
              </a:lnSpc>
            </a:pPr>
            <a:r>
              <a:rPr lang="uk-UA" sz="1800" dirty="0" smtClean="0">
                <a:solidFill>
                  <a:schemeClr val="accent4">
                    <a:lumMod val="50000"/>
                  </a:schemeClr>
                </a:solidFill>
                <a:latin typeface="Times New Roman" pitchFamily="18" charset="0"/>
                <a:cs typeface="Times New Roman" pitchFamily="18" charset="0"/>
              </a:rPr>
              <a:t> Якби ці гени успадковувалися </a:t>
            </a:r>
            <a:r>
              <a:rPr lang="uk-UA" sz="1800" dirty="0" err="1" smtClean="0">
                <a:solidFill>
                  <a:schemeClr val="accent4">
                    <a:lumMod val="50000"/>
                  </a:schemeClr>
                </a:solidFill>
                <a:latin typeface="Times New Roman" pitchFamily="18" charset="0"/>
                <a:cs typeface="Times New Roman" pitchFamily="18" charset="0"/>
              </a:rPr>
              <a:t>зчеплено</a:t>
            </a:r>
            <a:r>
              <a:rPr lang="uk-UA" sz="1800" dirty="0" smtClean="0">
                <a:solidFill>
                  <a:schemeClr val="accent4">
                    <a:lumMod val="50000"/>
                  </a:schemeClr>
                </a:solidFill>
                <a:latin typeface="Times New Roman" pitchFamily="18" charset="0"/>
                <a:cs typeface="Times New Roman" pitchFamily="18" charset="0"/>
              </a:rPr>
              <a:t> і розміщувалися в одній хромосомі, то було б отримано 50 % особин із сірим тілом і нормальними крилами та 50% - з чорним тілом і недорозвиненими крилами (тобто – 1:1).</a:t>
            </a:r>
            <a:endParaRPr lang="ru-RU" sz="1800" dirty="0">
              <a:latin typeface="Times New Roman" pitchFamily="18" charset="0"/>
              <a:cs typeface="Times New Roman" pitchFamily="18" charset="0"/>
            </a:endParaRPr>
          </a:p>
        </p:txBody>
      </p:sp>
      <p:pic>
        <p:nvPicPr>
          <p:cNvPr id="4" name="Picture 2" descr="http://900igr.net/datai/biologija/KHromosomnaja-teorija-nasledstvennosti/0008-008-TSitologicheskie-osnovy-polnogo-stseplennogo-nasledovanija.png"/>
          <p:cNvPicPr>
            <a:picLocks noChangeAspect="1" noChangeArrowheads="1"/>
          </p:cNvPicPr>
          <p:nvPr/>
        </p:nvPicPr>
        <p:blipFill>
          <a:blip r:embed="rId2" cstate="print"/>
          <a:srcRect/>
          <a:stretch>
            <a:fillRect/>
          </a:stretch>
        </p:blipFill>
        <p:spPr bwMode="auto">
          <a:xfrm>
            <a:off x="4071934" y="3000372"/>
            <a:ext cx="4286280" cy="2643206"/>
          </a:xfrm>
          <a:prstGeom prst="rect">
            <a:avLst/>
          </a:prstGeom>
          <a:ln>
            <a:noFill/>
          </a:ln>
          <a:effectLst>
            <a:softEdge rad="112500"/>
          </a:effectLst>
        </p:spPr>
      </p:pic>
      <p:sp>
        <p:nvSpPr>
          <p:cNvPr id="5" name="Прямоугольник 4"/>
          <p:cNvSpPr/>
          <p:nvPr/>
        </p:nvSpPr>
        <p:spPr>
          <a:xfrm>
            <a:off x="3786182" y="5798596"/>
            <a:ext cx="4714907" cy="369332"/>
          </a:xfrm>
          <a:prstGeom prst="rect">
            <a:avLst/>
          </a:prstGeom>
        </p:spPr>
        <p:txBody>
          <a:bodyPr wrap="square">
            <a:spAutoFit/>
          </a:bodyPr>
          <a:lstStyle/>
          <a:p>
            <a:r>
              <a:rPr lang="uk-UA" dirty="0" smtClean="0">
                <a:solidFill>
                  <a:schemeClr val="accent4">
                    <a:lumMod val="50000"/>
                  </a:schemeClr>
                </a:solidFill>
                <a:latin typeface="Times New Roman" pitchFamily="18" charset="0"/>
                <a:cs typeface="Times New Roman" pitchFamily="18" charset="0"/>
              </a:rPr>
              <a:t>Варіант зчепленого успадкування у дрозофіли </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717</TotalTime>
  <Words>1210</Words>
  <Application>Microsoft Office PowerPoint</Application>
  <PresentationFormat>Экран (4:3)</PresentationFormat>
  <Paragraphs>69</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Солнцестояние</vt:lpstr>
      <vt:lpstr>Слайд 1</vt:lpstr>
      <vt:lpstr>Слайд 2</vt:lpstr>
      <vt:lpstr>Томас  Хант Морган</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Основні положення хромосомної теорії спадковості</vt:lpstr>
      <vt:lpstr>Слайд 21</vt:lpstr>
      <vt:lpstr>Слайд 22</vt:lpstr>
      <vt:lpstr>СПИСОК ВИКОРИСТАНИХ ДЖЕРЕЛ:</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Хромосомна теорія спадковості</dc:title>
  <dc:creator>Семиволос</dc:creator>
  <cp:keywords>Теорія, Т.Морган, дрозофіла</cp:keywords>
  <cp:lastModifiedBy>Admin</cp:lastModifiedBy>
  <cp:revision>119</cp:revision>
  <dcterms:created xsi:type="dcterms:W3CDTF">2011-01-08T10:41:03Z</dcterms:created>
  <dcterms:modified xsi:type="dcterms:W3CDTF">2014-02-09T14:04:51Z</dcterms:modified>
</cp:coreProperties>
</file>