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97" r:id="rId3"/>
    <p:sldId id="279" r:id="rId4"/>
    <p:sldId id="299" r:id="rId5"/>
    <p:sldId id="298" r:id="rId6"/>
    <p:sldId id="300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7" r:id="rId22"/>
    <p:sldId id="320" r:id="rId23"/>
    <p:sldId id="32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C787B"/>
    <a:srgbClr val="F9070D"/>
    <a:srgbClr val="FF9900"/>
    <a:srgbClr val="FFCC00"/>
    <a:srgbClr val="FFCC66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howGuides="1">
      <p:cViewPr varScale="1">
        <p:scale>
          <a:sx n="75" d="100"/>
          <a:sy n="75" d="100"/>
        </p:scale>
        <p:origin x="9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6E713-A2F9-4FED-8ACE-B58AE76E72D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6454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367A6-2AE7-4C1F-8EC2-C04FFBE864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28899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7350B-2FAE-47A0-8084-BA7E0D0D77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1690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EB38D-E328-4419-AF74-0EF06F6AB9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5837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23DEF-DA27-4FC2-9A9B-EECE7F41DD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483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164B5-F110-4C49-BDE3-A4CC90A1A7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7316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41D8B-A453-4A97-A14E-83E8AEDB43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7465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25033-5EEA-4867-87F3-BD7206A6D7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9375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3CF26-8E68-44E6-9103-2DE93D0685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9862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185CC-EB4F-4918-AD1F-AB787A163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4594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C70F4-8463-4A26-8180-D487F79C1A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8906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2D76FB-F1E9-43F7-AA5D-390BADCCF70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iotekar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Урок за </a:t>
            </a:r>
            <a:r>
              <a:rPr lang="ru-RU" sz="2800" dirty="0" err="1" smtClean="0">
                <a:solidFill>
                  <a:srgbClr val="C00000"/>
                </a:solidFill>
              </a:rPr>
              <a:t>повістю</a:t>
            </a:r>
            <a:r>
              <a:rPr lang="ru-RU" sz="2800" dirty="0" smtClean="0">
                <a:solidFill>
                  <a:srgbClr val="C00000"/>
                </a:solidFill>
              </a:rPr>
              <a:t> Марка Твена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 err="1" smtClean="0">
                <a:solidFill>
                  <a:srgbClr val="C00000"/>
                </a:solidFill>
              </a:rPr>
              <a:t>Пригоди</a:t>
            </a:r>
            <a:r>
              <a:rPr lang="ru-RU" sz="2800" dirty="0" smtClean="0">
                <a:solidFill>
                  <a:srgbClr val="C00000"/>
                </a:solidFill>
              </a:rPr>
              <a:t> Тома </a:t>
            </a:r>
            <a:r>
              <a:rPr lang="ru-RU" sz="2800" dirty="0" err="1" smtClean="0">
                <a:solidFill>
                  <a:srgbClr val="C00000"/>
                </a:solidFill>
              </a:rPr>
              <a:t>Сойєра</a:t>
            </a:r>
            <a:r>
              <a:rPr lang="ru-RU" sz="2800" dirty="0" smtClean="0">
                <a:solidFill>
                  <a:srgbClr val="C00000"/>
                </a:solidFill>
              </a:rPr>
              <a:t>»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uk-UA" sz="2400" dirty="0">
                <a:solidFill>
                  <a:srgbClr val="7030A0"/>
                </a:solidFill>
              </a:rPr>
              <a:t>Підготувала вчитель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uk-UA" sz="2400" dirty="0">
                <a:solidFill>
                  <a:srgbClr val="7030A0"/>
                </a:solidFill>
              </a:rPr>
              <a:t>світової літератури 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uk-UA" sz="2400" dirty="0" err="1">
                <a:solidFill>
                  <a:srgbClr val="7030A0"/>
                </a:solidFill>
              </a:rPr>
              <a:t>Дубіївської</a:t>
            </a:r>
            <a:r>
              <a:rPr lang="uk-UA" sz="2400" dirty="0">
                <a:solidFill>
                  <a:srgbClr val="7030A0"/>
                </a:solidFill>
              </a:rPr>
              <a:t> загальноосвітньої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uk-UA" sz="2400" dirty="0" smtClean="0">
                <a:solidFill>
                  <a:srgbClr val="7030A0"/>
                </a:solidFill>
              </a:rPr>
              <a:t>школи </a:t>
            </a:r>
            <a:r>
              <a:rPr lang="uk-UA" sz="2400" dirty="0">
                <a:solidFill>
                  <a:srgbClr val="7030A0"/>
                </a:solidFill>
              </a:rPr>
              <a:t>І-ІІІ ступенів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uk-UA" sz="2400" i="1" dirty="0">
                <a:solidFill>
                  <a:srgbClr val="C00000"/>
                </a:solidFill>
              </a:rPr>
              <a:t>Іванова Алла Іванівна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95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625761"/>
            <a:ext cx="7776864" cy="4525963"/>
          </a:xfrm>
        </p:spPr>
        <p:txBody>
          <a:bodyPr/>
          <a:lstStyle/>
          <a:p>
            <a:pPr algn="just"/>
            <a:r>
              <a:rPr lang="uk-UA" sz="2800" dirty="0" smtClean="0">
                <a:latin typeface="Georgia" panose="02040502050405020303" pitchFamily="18" charset="0"/>
              </a:rPr>
              <a:t>Марк Твен багато мандрував, і географія його мандрів ширилася: Сент-Луїс, Нью-Йорк, Філадельфія, Новий Орлеан. У 18 років він уже знав Ч. Діккенса, В Скотта,   Е. По. Найвище серед класиків цінував </a:t>
            </a:r>
            <a:endParaRPr lang="uk-UA" sz="2800" dirty="0" smtClean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uk-UA" sz="2800" dirty="0"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latin typeface="Georgia" panose="02040502050405020303" pitchFamily="18" charset="0"/>
              </a:rPr>
              <a:t>   </a:t>
            </a:r>
            <a:r>
              <a:rPr lang="uk-UA" sz="2800" dirty="0" smtClean="0">
                <a:latin typeface="Georgia" panose="02040502050405020303" pitchFamily="18" charset="0"/>
              </a:rPr>
              <a:t>В</a:t>
            </a:r>
            <a:r>
              <a:rPr lang="uk-UA" sz="2800" dirty="0" smtClean="0">
                <a:latin typeface="Georgia" panose="02040502050405020303" pitchFamily="18" charset="0"/>
              </a:rPr>
              <a:t>. Шекспіра та </a:t>
            </a:r>
          </a:p>
          <a:p>
            <a:pPr marL="0" indent="0" algn="just"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    М</a:t>
            </a:r>
            <a:r>
              <a:rPr lang="uk-UA" sz="2800" dirty="0" smtClean="0">
                <a:latin typeface="Georgia" panose="02040502050405020303" pitchFamily="18" charset="0"/>
              </a:rPr>
              <a:t>. де Сервантеса.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" name="Picture 11" descr="Париж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31" y="3382266"/>
            <a:ext cx="1925638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Путешеств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545" y="3382266"/>
            <a:ext cx="1893888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mg_books_by_m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656" y="4372072"/>
            <a:ext cx="1728788" cy="190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025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  У </a:t>
            </a:r>
            <a:r>
              <a:rPr lang="uk-UA" sz="2800" b="1" dirty="0">
                <a:latin typeface="Georgia" panose="02040502050405020303" pitchFamily="18" charset="0"/>
              </a:rPr>
              <a:t>«Автобіографії» </a:t>
            </a:r>
            <a:r>
              <a:rPr lang="uk-UA" sz="2800" dirty="0">
                <a:latin typeface="Georgia" panose="02040502050405020303" pitchFamily="18" charset="0"/>
              </a:rPr>
              <a:t>Марк Твен розповідав про свій важкий життєвий шлях.</a:t>
            </a:r>
            <a:endParaRPr lang="ru-RU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   Письменник </a:t>
            </a:r>
            <a:r>
              <a:rPr lang="uk-UA" sz="2800" dirty="0">
                <a:latin typeface="Georgia" panose="02040502050405020303" pitchFamily="18" charset="0"/>
              </a:rPr>
              <a:t>згадував, що йому довелося бути і солдатом, і золотошукачем, і репортером, і друкарем... Цими професіями Марк Твен оволодів </a:t>
            </a:r>
            <a:r>
              <a:rPr lang="uk-UA" sz="2800" dirty="0">
                <a:latin typeface="Georgia" panose="02040502050405020303" pitchFamily="18" charset="0"/>
              </a:rPr>
              <a:t>у</a:t>
            </a:r>
            <a:r>
              <a:rPr lang="uk-UA" sz="2800" dirty="0" smtClean="0">
                <a:latin typeface="Georgia" panose="02040502050405020303" pitchFamily="18" charset="0"/>
              </a:rPr>
              <a:t> </a:t>
            </a:r>
            <a:r>
              <a:rPr lang="uk-UA" sz="2800" dirty="0">
                <a:latin typeface="Georgia" panose="02040502050405020303" pitchFamily="18" charset="0"/>
              </a:rPr>
              <a:t>Неваді,</a:t>
            </a:r>
            <a:r>
              <a:rPr lang="uk-UA" sz="2800" b="1" dirty="0">
                <a:latin typeface="Georgia" panose="02040502050405020303" pitchFamily="18" charset="0"/>
              </a:rPr>
              <a:t> </a:t>
            </a:r>
            <a:r>
              <a:rPr lang="uk-UA" sz="2800" dirty="0">
                <a:latin typeface="Georgia" panose="02040502050405020303" pitchFamily="18" charset="0"/>
              </a:rPr>
              <a:t>ку­ди він переїхав з братом у 1861 році. І саме в Неваді до­ля звела Марка Твена з відомим американським гумо­ристом </a:t>
            </a:r>
            <a:r>
              <a:rPr lang="uk-UA" sz="2800" dirty="0" err="1">
                <a:latin typeface="Georgia" panose="02040502050405020303" pitchFamily="18" charset="0"/>
              </a:rPr>
              <a:t>Артимесом</a:t>
            </a:r>
            <a:r>
              <a:rPr lang="uk-UA" sz="2800" dirty="0">
                <a:latin typeface="Georgia" panose="02040502050405020303" pitchFamily="18" charset="0"/>
              </a:rPr>
              <a:t> </a:t>
            </a:r>
            <a:r>
              <a:rPr lang="uk-UA" sz="2800" dirty="0" err="1">
                <a:latin typeface="Georgia" panose="02040502050405020303" pitchFamily="18" charset="0"/>
              </a:rPr>
              <a:t>Уордом</a:t>
            </a:r>
            <a:r>
              <a:rPr lang="uk-UA" sz="2800" dirty="0">
                <a:latin typeface="Georgia" panose="02040502050405020303" pitchFamily="18" charset="0"/>
              </a:rPr>
              <a:t>, який схвалив літературні проби письменника-початківця і дав пораду присвяти­ти себе літературі.</a:t>
            </a:r>
            <a:endParaRPr lang="ru-RU" sz="2800" dirty="0">
              <a:latin typeface="Georgia" panose="02040502050405020303" pitchFamily="18" charset="0"/>
            </a:endParaRPr>
          </a:p>
          <a:p>
            <a:pPr algn="just"/>
            <a:endParaRPr lang="ru-RU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8614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645024"/>
            <a:ext cx="7416824" cy="2332856"/>
          </a:xfrm>
        </p:spPr>
        <p:txBody>
          <a:bodyPr/>
          <a:lstStyle/>
          <a:p>
            <a:pPr marL="0" indent="0" algn="just">
              <a:buNone/>
            </a:pPr>
            <a:endParaRPr lang="uk-UA" sz="20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Georgia" panose="02040502050405020303" pitchFamily="18" charset="0"/>
              </a:rPr>
              <a:t>   Найвідоміші </a:t>
            </a:r>
            <a:r>
              <a:rPr lang="uk-UA" sz="2000" dirty="0">
                <a:latin typeface="Georgia" panose="02040502050405020303" pitchFamily="18" charset="0"/>
              </a:rPr>
              <a:t>твори М. Твена розповідають про світлу пору його дитинства в </a:t>
            </a:r>
            <a:r>
              <a:rPr lang="uk-UA" sz="2000" dirty="0" err="1">
                <a:latin typeface="Georgia" panose="02040502050405020303" pitchFamily="18" charset="0"/>
              </a:rPr>
              <a:t>Ганнібалі</a:t>
            </a:r>
            <a:r>
              <a:rPr lang="uk-UA" sz="2000" dirty="0">
                <a:latin typeface="Georgia" panose="02040502050405020303" pitchFamily="18" charset="0"/>
              </a:rPr>
              <a:t>. </a:t>
            </a:r>
            <a:r>
              <a:rPr lang="uk-UA" sz="2000" dirty="0" smtClean="0">
                <a:latin typeface="Georgia" panose="02040502050405020303" pitchFamily="18" charset="0"/>
              </a:rPr>
              <a:t> </a:t>
            </a:r>
            <a:r>
              <a:rPr lang="uk-UA" sz="2000" dirty="0">
                <a:latin typeface="Georgia" panose="02040502050405020303" pitchFamily="18" charset="0"/>
              </a:rPr>
              <a:t>С</a:t>
            </a:r>
            <a:r>
              <a:rPr lang="uk-UA" sz="2000" dirty="0" smtClean="0">
                <a:latin typeface="Georgia" panose="02040502050405020303" pitchFamily="18" charset="0"/>
              </a:rPr>
              <a:t>ьогодні </a:t>
            </a:r>
            <a:r>
              <a:rPr lang="uk-UA" sz="2000" dirty="0">
                <a:latin typeface="Georgia" panose="02040502050405020303" pitchFamily="18" charset="0"/>
              </a:rPr>
              <a:t>там на високому скелястому березі Міссісіпі стоїть один із не­багатьох пам'ятників літературним героям, яких ство­рила творча фантазія письменника, двом підліткам — Тому </a:t>
            </a:r>
            <a:r>
              <a:rPr lang="uk-UA" sz="2000" dirty="0" err="1">
                <a:latin typeface="Georgia" panose="02040502050405020303" pitchFamily="18" charset="0"/>
              </a:rPr>
              <a:t>Сойєру</a:t>
            </a:r>
            <a:r>
              <a:rPr lang="uk-UA" sz="2000" dirty="0">
                <a:latin typeface="Georgia" panose="02040502050405020303" pitchFamily="18" charset="0"/>
              </a:rPr>
              <a:t> та </a:t>
            </a:r>
            <a:r>
              <a:rPr lang="uk-UA" sz="2000" dirty="0" err="1">
                <a:latin typeface="Georgia" panose="02040502050405020303" pitchFamily="18" charset="0"/>
              </a:rPr>
              <a:t>Гекльберрі</a:t>
            </a:r>
            <a:r>
              <a:rPr lang="uk-UA" sz="2000" dirty="0">
                <a:latin typeface="Georgia" panose="02040502050405020303" pitchFamily="18" charset="0"/>
              </a:rPr>
              <a:t> </a:t>
            </a:r>
            <a:r>
              <a:rPr lang="uk-UA" sz="2000" dirty="0" err="1">
                <a:latin typeface="Georgia" panose="02040502050405020303" pitchFamily="18" charset="0"/>
              </a:rPr>
              <a:t>Фінну</a:t>
            </a:r>
            <a:r>
              <a:rPr lang="uk-UA" sz="2000" dirty="0">
                <a:latin typeface="Georgia" panose="02040502050405020303" pitchFamily="18" charset="0"/>
              </a:rPr>
              <a:t>.</a:t>
            </a:r>
            <a:endParaRPr lang="ru-RU" sz="2000" dirty="0">
              <a:latin typeface="Georgia" panose="02040502050405020303" pitchFamily="18" charset="0"/>
            </a:endParaRPr>
          </a:p>
          <a:p>
            <a:pPr algn="just"/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2" descr="images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347"/>
            <a:ext cx="3024336" cy="392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4040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6598"/>
            <a:ext cx="8229600" cy="11430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Словникова робота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7524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   Портрет-один із засобів художнього зображення персонажа твору, змалювання         ( опис) людини, її зовнішнього вигляду, виразу обличчя, одягу, рухів, поведінки тощо.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41841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38" y="548680"/>
            <a:ext cx="8229600" cy="1143000"/>
          </a:xfrm>
        </p:spPr>
        <p:txBody>
          <a:bodyPr/>
          <a:lstStyle/>
          <a:p>
            <a:r>
              <a:rPr lang="uk-UA" sz="2800" dirty="0" smtClean="0">
                <a:latin typeface="Georgia" panose="02040502050405020303" pitchFamily="18" charset="0"/>
              </a:rPr>
              <a:t>Розгляньте різні портрети письменника Марка Твена. Що , на вашу думку, їх об'єднує?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" name="Picture 11" descr="Твен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9751"/>
            <a:ext cx="2240828" cy="303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Марк Тв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46052"/>
            <a:ext cx="2376264" cy="3018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mark_tv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0938" y="3402036"/>
            <a:ext cx="2808312" cy="324205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7257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Словникова робота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8229600" cy="1180728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   Сюжет-художня послідовність подій у художньому творі.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1256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Складання сюжетного плану другого розділу повісті.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65" y="2060848"/>
            <a:ext cx="4690864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   Експозиція (знайомство з героями твору, часом і місцем дії)-опис містечка, яким його побачив Том суботнього ранку</a:t>
            </a:r>
            <a:r>
              <a:rPr lang="uk-UA" sz="2800" dirty="0">
                <a:latin typeface="Georgia" panose="02040502050405020303" pitchFamily="18" charset="0"/>
              </a:rPr>
              <a:t>.</a:t>
            </a:r>
            <a:endParaRPr lang="uk-UA" sz="2800" dirty="0" smtClean="0">
              <a:latin typeface="Georgia" panose="02040502050405020303" pitchFamily="18" charset="0"/>
            </a:endParaRPr>
          </a:p>
        </p:txBody>
      </p:sp>
      <p:pic>
        <p:nvPicPr>
          <p:cNvPr id="5" name="Picture 4" descr="mark_tw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42" y="1628041"/>
            <a:ext cx="3362597" cy="46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1070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Зав'язка-ключовий момент розгортання подій.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5" descr="usp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16" y="1628800"/>
            <a:ext cx="4140483" cy="47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1916832"/>
            <a:ext cx="3600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dirty="0">
              <a:latin typeface="Georgia" panose="02040502050405020303" pitchFamily="18" charset="0"/>
            </a:endParaRPr>
          </a:p>
          <a:p>
            <a:pPr algn="just"/>
            <a:r>
              <a:rPr lang="uk-UA" sz="3200" dirty="0" smtClean="0">
                <a:latin typeface="Georgia" panose="02040502050405020303" pitchFamily="18" charset="0"/>
              </a:rPr>
              <a:t>  Том </a:t>
            </a:r>
            <a:r>
              <a:rPr lang="uk-UA" sz="3200" dirty="0">
                <a:latin typeface="Georgia" panose="02040502050405020303" pitchFamily="18" charset="0"/>
              </a:rPr>
              <a:t>вийшов на вулицю з вапном і щіткою, щоб пофарбувати паркан, як доручила тітка </a:t>
            </a:r>
            <a:r>
              <a:rPr lang="uk-UA" sz="3200" dirty="0" err="1" smtClean="0">
                <a:latin typeface="Georgia" panose="02040502050405020303" pitchFamily="18" charset="0"/>
              </a:rPr>
              <a:t>Поллі</a:t>
            </a:r>
            <a:r>
              <a:rPr lang="uk-UA" sz="3200" dirty="0">
                <a:latin typeface="Georgia" panose="02040502050405020303" pitchFamily="18" charset="0"/>
              </a:rPr>
              <a:t>.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221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Розвиток дії-подальше розгортання подій, розкриття характерів героїв.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4147678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   Зустріч з усіма хлопчиками, які проходили повз Тома, спочатку співчуваючи або кепкуючи над ним, а далі приєднувалися до черги охочих фарбувати паркан.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449458"/>
            <a:ext cx="414340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19663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Кульмінація-момент найвищого напруження в розвитку дії.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800" dirty="0" smtClean="0"/>
              <a:t>  Том з радістю розглядає свої коштовності-усе, чим збагатився, дозволяючи товаришам виконувати свою роботу; висновок хитруна про те, що « кожний дорослий і кожна дитина тільки тоді матиме величезне задоволення від того, чого їм жагуче </a:t>
            </a:r>
            <a:r>
              <a:rPr lang="uk-UA" sz="2800" dirty="0" smtClean="0"/>
              <a:t>хотілося </a:t>
            </a:r>
            <a:r>
              <a:rPr lang="uk-UA" sz="2800" dirty="0" smtClean="0"/>
              <a:t>, </a:t>
            </a:r>
            <a:r>
              <a:rPr lang="uk-UA" sz="2800" dirty="0" smtClean="0"/>
              <a:t>коли його важко було досягти»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18" y="4328600"/>
            <a:ext cx="3172469" cy="2196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4377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0033CC"/>
                </a:solidFill>
                <a:latin typeface="Georgia" panose="02040502050405020303" pitchFamily="18" charset="0"/>
              </a:rPr>
              <a:t>Світ дорослих і світ дітей у повісті Марка Твена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>
                <a:solidFill>
                  <a:srgbClr val="C00000"/>
                </a:solidFill>
              </a:rPr>
              <a:t>« Пригоди Тома </a:t>
            </a:r>
            <a:r>
              <a:rPr lang="uk-UA" sz="2800" b="1" dirty="0" err="1" smtClean="0">
                <a:solidFill>
                  <a:srgbClr val="C00000"/>
                </a:solidFill>
              </a:rPr>
              <a:t>Сойєра</a:t>
            </a:r>
            <a:r>
              <a:rPr lang="uk-UA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12" descr="Марк Твен портре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48" y="1357022"/>
            <a:ext cx="2664296" cy="44381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5408" y="5805264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Mark</a:t>
            </a:r>
            <a:r>
              <a:rPr lang="en-US" b="1" dirty="0" err="1">
                <a:solidFill>
                  <a:srgbClr val="0000CC"/>
                </a:solidFill>
              </a:rPr>
              <a:t>Twain</a:t>
            </a:r>
            <a:r>
              <a:rPr lang="en-US" b="1" dirty="0">
                <a:solidFill>
                  <a:srgbClr val="0000CC"/>
                </a:solidFill>
              </a:rPr>
              <a:t/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>(1835-19</a:t>
            </a:r>
            <a:r>
              <a:rPr lang="en-US" b="1" dirty="0" smtClean="0">
                <a:solidFill>
                  <a:srgbClr val="0000CC"/>
                </a:solidFill>
              </a:rPr>
              <a:t> 10</a:t>
            </a:r>
            <a:r>
              <a:rPr lang="en-US" b="1" dirty="0">
                <a:solidFill>
                  <a:srgbClr val="0000CC"/>
                </a:solidFill>
              </a:rPr>
              <a:t>)</a:t>
            </a:r>
            <a:endParaRPr lang="ru-RU" dirty="0"/>
          </a:p>
        </p:txBody>
      </p:sp>
      <p:pic>
        <p:nvPicPr>
          <p:cNvPr id="6" name="Рисунок 5" descr="__Tom_Soj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3312368" cy="448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2707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Розв'язка-подія, що завершує розповідь.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2204864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   Том іде доповісти тітці </a:t>
            </a:r>
            <a:r>
              <a:rPr lang="uk-UA" sz="2800" dirty="0" err="1" smtClean="0">
                <a:latin typeface="Georgia" panose="02040502050405020303" pitchFamily="18" charset="0"/>
              </a:rPr>
              <a:t>Поллі</a:t>
            </a:r>
            <a:r>
              <a:rPr lang="uk-UA" sz="2800" dirty="0" smtClean="0"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latin typeface="Georgia" panose="02040502050405020303" pitchFamily="18" charset="0"/>
              </a:rPr>
              <a:t>про виконане доручення.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" name="Picture 31" descr="Том 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326920"/>
            <a:ext cx="3672408" cy="515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709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371600" y="4800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5616" y="338138"/>
            <a:ext cx="3657600" cy="685800"/>
          </a:xfrm>
        </p:spPr>
        <p:txBody>
          <a:bodyPr anchor="ctr"/>
          <a:lstStyle/>
          <a:p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Висновок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16780" y="1917700"/>
            <a:ext cx="574114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pattFill prst="weave">
                  <a:fgClr>
                    <a:srgbClr val="FFFF00"/>
                  </a:fgClr>
                  <a:bgClr>
                    <a:srgbClr val="33CC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Georgia" panose="02040502050405020303" pitchFamily="18" charset="0"/>
              </a:rPr>
              <a:t>І повість він створив для юних читачів різних поколінь та країн. Адже “Пригоди Тома </a:t>
            </a:r>
            <a:r>
              <a:rPr lang="uk-UA" sz="1800" dirty="0" err="1">
                <a:latin typeface="Georgia" panose="02040502050405020303" pitchFamily="18" charset="0"/>
              </a:rPr>
              <a:t>Сойєра</a:t>
            </a:r>
            <a:r>
              <a:rPr lang="uk-UA" sz="1800" dirty="0">
                <a:latin typeface="Georgia" panose="02040502050405020303" pitchFamily="18" charset="0"/>
              </a:rPr>
              <a:t>” читали й ваші батьки, тепер пригодами </a:t>
            </a:r>
            <a:r>
              <a:rPr lang="uk-UA" sz="1800" dirty="0" smtClean="0">
                <a:latin typeface="Georgia" panose="02040502050405020303" pitchFamily="18" charset="0"/>
              </a:rPr>
              <a:t> </a:t>
            </a:r>
            <a:r>
              <a:rPr lang="uk-UA" sz="1800" dirty="0">
                <a:latin typeface="Georgia" panose="02040502050405020303" pitchFamily="18" charset="0"/>
              </a:rPr>
              <a:t>героїв захоплюєтеся ви, діти нового тисячоліття. Це “осяйна книга”. Бо в ній частинка того неповторного світу, де діти не завжди слухняні, полюбляють бешкетувати, мріють подорожувати. </a:t>
            </a:r>
          </a:p>
        </p:txBody>
      </p:sp>
      <p:pic>
        <p:nvPicPr>
          <p:cNvPr id="37894" name="Picture 6" descr="MT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67325"/>
            <a:ext cx="22098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Том  красит забор (книг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8" y="3949025"/>
            <a:ext cx="2992862" cy="272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Том  ест варенье с книг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0"/>
            <a:ext cx="288607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5300" y="996038"/>
            <a:ext cx="5660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Georgia" panose="02040502050405020303" pitchFamily="18" charset="0"/>
              </a:rPr>
              <a:t>   Талановитий </a:t>
            </a:r>
            <a:r>
              <a:rPr lang="uk-UA" dirty="0">
                <a:latin typeface="Georgia" panose="02040502050405020303" pitchFamily="18" charset="0"/>
              </a:rPr>
              <a:t>письменник, великий фантазер і вигадник, людина веселої вдачі, Марк Твен залишився вірним пам'яті дитинства.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429000" y="3949025"/>
            <a:ext cx="5031432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sz="1800" dirty="0" smtClean="0">
                <a:latin typeface="Georgia" panose="02040502050405020303" pitchFamily="18" charset="0"/>
              </a:rPr>
              <a:t>   Та </a:t>
            </a:r>
            <a:r>
              <a:rPr lang="uk-UA" sz="1800" dirty="0">
                <a:latin typeface="Georgia" panose="02040502050405020303" pitchFamily="18" charset="0"/>
              </a:rPr>
              <a:t>як у звичайному житті, не завжди є порозуміння між дорослими та дітьми. Ця книга, що написана цікаво та правдиво, - про дітей та для дітей. Але слід зауважити, що із задоволенням її перечитують </a:t>
            </a:r>
            <a:r>
              <a:rPr lang="uk-UA" sz="1800" dirty="0" smtClean="0">
                <a:latin typeface="Georgia" panose="02040502050405020303" pitchFamily="18" charset="0"/>
              </a:rPr>
              <a:t>                                         і </a:t>
            </a:r>
            <a:r>
              <a:rPr lang="uk-UA" sz="1800" dirty="0">
                <a:latin typeface="Georgia" panose="02040502050405020303" pitchFamily="18" charset="0"/>
              </a:rPr>
              <a:t>дорослі, повертаючись </a:t>
            </a:r>
            <a:r>
              <a:rPr lang="uk-UA" sz="1800" dirty="0" smtClean="0">
                <a:latin typeface="Georgia" panose="02040502050405020303" pitchFamily="18" charset="0"/>
              </a:rPr>
              <a:t>у </a:t>
            </a:r>
            <a:r>
              <a:rPr lang="uk-UA" sz="1800" dirty="0">
                <a:latin typeface="Georgia" panose="02040502050405020303" pitchFamily="18" charset="0"/>
              </a:rPr>
              <a:t>своє </a:t>
            </a:r>
            <a:r>
              <a:rPr lang="uk-UA" sz="1800" dirty="0" smtClean="0">
                <a:latin typeface="Georgia" panose="02040502050405020303" pitchFamily="18" charset="0"/>
              </a:rPr>
              <a:t>                              дитинство</a:t>
            </a:r>
            <a:r>
              <a:rPr lang="uk-UA" sz="1800" dirty="0">
                <a:latin typeface="Georgia" panose="02040502050405020303" pitchFamily="18" charset="0"/>
              </a:rPr>
              <a:t>.</a:t>
            </a:r>
            <a:endParaRPr lang="ru-RU" sz="1800" dirty="0">
              <a:latin typeface="Georgia" panose="02040502050405020303" pitchFamily="18" charset="0"/>
            </a:endParaRP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253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7" grpId="0"/>
      <p:bldP spid="378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C00000"/>
                </a:solidFill>
                <a:latin typeface="Georgia" panose="02040502050405020303" pitchFamily="18" charset="0"/>
              </a:rPr>
              <a:t>Домашнє завдання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10601" name="Picture 9" descr="j03168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52584">
            <a:off x="6516688" y="4581525"/>
            <a:ext cx="2339975" cy="154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606410" y="1268760"/>
            <a:ext cx="3024187" cy="3960812"/>
          </a:xfrm>
          <a:prstGeom prst="foldedCorner">
            <a:avLst>
              <a:gd name="adj" fmla="val 2264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uk-UA" sz="2000" b="1" i="1" dirty="0">
              <a:latin typeface="Times New Roman" panose="02020603050405020304" pitchFamily="18" charset="0"/>
            </a:endParaRPr>
          </a:p>
          <a:p>
            <a:pPr algn="ctr"/>
            <a:endParaRPr lang="uk-UA" sz="2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Завершити роботу </a:t>
            </a: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над випереджувальним </a:t>
            </a: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завданням – </a:t>
            </a: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дослідженням </a:t>
            </a: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з виявлення </a:t>
            </a:r>
            <a:r>
              <a:rPr lang="uk-UA" sz="2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зв'язків</a:t>
            </a:r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/>
            </a:r>
            <a:b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між світом </a:t>
            </a: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дитинства, </a:t>
            </a: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відтвореним у повісті </a:t>
            </a: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"Пригоди Тома </a:t>
            </a:r>
            <a:r>
              <a:rPr lang="uk-UA" sz="2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Сойєра</a:t>
            </a:r>
            <a:r>
              <a:rPr lang="uk-UA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" </a:t>
            </a:r>
            <a:endParaRPr lang="uk-UA" sz="2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та дитинством </a:t>
            </a:r>
          </a:p>
          <a:p>
            <a:pPr algn="ctr"/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Сема </a:t>
            </a:r>
            <a:r>
              <a:rPr lang="uk-UA" sz="20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Клеменса</a:t>
            </a:r>
            <a:r>
              <a:rPr lang="uk-UA" sz="20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854442" y="3068364"/>
            <a:ext cx="2663825" cy="3457575"/>
          </a:xfrm>
          <a:prstGeom prst="foldedCorner">
            <a:avLst>
              <a:gd name="adj" fmla="val 2628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sz="2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Підготувати усний</a:t>
            </a:r>
          </a:p>
          <a:p>
            <a:pPr algn="ctr"/>
            <a:r>
              <a:rPr lang="uk-UA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стислий переказ </a:t>
            </a:r>
          </a:p>
          <a:p>
            <a:pPr algn="ctr"/>
            <a:r>
              <a:rPr lang="uk-UA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епізоду про </a:t>
            </a:r>
            <a:r>
              <a:rPr lang="uk-UA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витівки,</a:t>
            </a:r>
            <a:endParaRPr lang="uk-UA" sz="2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ігри та пригоди </a:t>
            </a:r>
          </a:p>
          <a:p>
            <a:pPr algn="ctr"/>
            <a:r>
              <a:rPr lang="uk-UA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героїв</a:t>
            </a:r>
          </a:p>
          <a:p>
            <a:pPr algn="ctr"/>
            <a:r>
              <a:rPr lang="uk-UA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(за власним </a:t>
            </a:r>
          </a:p>
          <a:p>
            <a:pPr algn="ctr"/>
            <a:r>
              <a:rPr lang="uk-UA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вибором)</a:t>
            </a:r>
            <a:endParaRPr lang="ru-RU" sz="2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0603" name="Picture 11" descr="j03012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2112" y="1307479"/>
            <a:ext cx="1889125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43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6" grpId="0" animBg="1"/>
      <p:bldP spid="1105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Список використаних джерел</a:t>
            </a:r>
            <a:endParaRPr lang="ru-RU" sz="32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11113" indent="-11113" algn="just">
              <a:buFont typeface="Wingdings 2" panose="05020102010507070707" pitchFamily="18" charset="2"/>
              <a:buNone/>
              <a:defRPr/>
            </a:pPr>
            <a:r>
              <a:rPr lang="uk-UA" sz="1800" dirty="0" smtClean="0">
                <a:latin typeface="Georgia" panose="02040502050405020303" pitchFamily="18" charset="0"/>
              </a:rPr>
              <a:t>1. Буряк С.Д. Інтерактивні й нестандартні уроки зарубіжної літератури.-Х.: Вид. група «Основа», 2005.</a:t>
            </a:r>
          </a:p>
          <a:p>
            <a:pPr marL="11113" indent="-11113" algn="just">
              <a:buFont typeface="Wingdings 2" panose="05020102010507070707" pitchFamily="18" charset="2"/>
              <a:buNone/>
              <a:defRPr/>
            </a:pPr>
            <a:r>
              <a:rPr lang="uk-UA" sz="1800" dirty="0" smtClean="0">
                <a:latin typeface="Georgia" panose="02040502050405020303" pitchFamily="18" charset="0"/>
              </a:rPr>
              <a:t>2. </a:t>
            </a:r>
            <a:r>
              <a:rPr lang="uk-UA" sz="1800" dirty="0" err="1" smtClean="0">
                <a:latin typeface="Georgia" panose="02040502050405020303" pitchFamily="18" charset="0"/>
              </a:rPr>
              <a:t>Веприняк</a:t>
            </a:r>
            <a:r>
              <a:rPr lang="uk-UA" sz="1800" dirty="0" smtClean="0">
                <a:latin typeface="Georgia" panose="02040502050405020303" pitchFamily="18" charset="0"/>
              </a:rPr>
              <a:t> Д.М. Світова література. 5-8 </a:t>
            </a:r>
            <a:r>
              <a:rPr lang="uk-UA" sz="1800" dirty="0" err="1" smtClean="0">
                <a:latin typeface="Georgia" panose="02040502050405020303" pitchFamily="18" charset="0"/>
              </a:rPr>
              <a:t>класи.-</a:t>
            </a:r>
            <a:r>
              <a:rPr lang="uk-UA" sz="1800" dirty="0" smtClean="0">
                <a:latin typeface="Georgia" panose="02040502050405020303" pitchFamily="18" charset="0"/>
              </a:rPr>
              <a:t> </a:t>
            </a:r>
            <a:r>
              <a:rPr lang="uk-UA" sz="1800" dirty="0" err="1" smtClean="0">
                <a:latin typeface="Georgia" panose="02040502050405020303" pitchFamily="18" charset="0"/>
              </a:rPr>
              <a:t>Київ-</a:t>
            </a:r>
            <a:r>
              <a:rPr lang="uk-UA" sz="1800" dirty="0" smtClean="0">
                <a:latin typeface="Georgia" panose="02040502050405020303" pitchFamily="18" charset="0"/>
              </a:rPr>
              <a:t> Альфа, 1993.</a:t>
            </a:r>
          </a:p>
          <a:p>
            <a:pPr marL="11113" indent="-11113" algn="just">
              <a:buFont typeface="Wingdings 2" panose="05020102010507070707" pitchFamily="18" charset="2"/>
              <a:buNone/>
              <a:defRPr/>
            </a:pPr>
            <a:r>
              <a:rPr lang="uk-UA" sz="1800" dirty="0" smtClean="0">
                <a:latin typeface="Georgia" panose="02040502050405020303" pitchFamily="18" charset="0"/>
              </a:rPr>
              <a:t>3. </a:t>
            </a:r>
            <a:r>
              <a:rPr lang="ru-RU" sz="1800" dirty="0" smtClean="0">
                <a:latin typeface="Georgia" panose="02040502050405020303" pitchFamily="18" charset="0"/>
              </a:rPr>
              <a:t>В глубь смысла(ч.2). Методические материалы из опыта роботы учителей словесности. г. Кировоград, 2003.</a:t>
            </a:r>
          </a:p>
          <a:p>
            <a:pPr marL="11113" indent="-11113" algn="just">
              <a:buFont typeface="Wingdings 2" panose="05020102010507070707" pitchFamily="18" charset="2"/>
              <a:buNone/>
              <a:defRPr/>
            </a:pPr>
            <a:r>
              <a:rPr lang="ru-RU" sz="1800" dirty="0" smtClean="0">
                <a:latin typeface="Georgia" panose="02040502050405020303" pitchFamily="18" charset="0"/>
              </a:rPr>
              <a:t>4. Зарубежная литература. Пособие для факультативных занятий.-Москва, «Просвещение», 1975.</a:t>
            </a:r>
            <a:endParaRPr lang="en-US" sz="1800" dirty="0" smtClean="0">
              <a:latin typeface="Georgia" panose="02040502050405020303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800" dirty="0" smtClean="0">
                <a:latin typeface="Georgia" panose="02040502050405020303" pitchFamily="18" charset="0"/>
              </a:rPr>
              <a:t>5. Марк Твен. Приключения Тома </a:t>
            </a:r>
            <a:r>
              <a:rPr lang="ru-RU" sz="1800" dirty="0" err="1" smtClean="0">
                <a:latin typeface="Georgia" panose="02040502050405020303" pitchFamily="18" charset="0"/>
              </a:rPr>
              <a:t>Сойера</a:t>
            </a:r>
            <a:r>
              <a:rPr lang="ru-RU" sz="1800" dirty="0" smtClean="0">
                <a:latin typeface="Georgia" panose="02040502050405020303" pitchFamily="18" charset="0"/>
              </a:rPr>
              <a:t>.- Издательство «Правда», Москва, 1990.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ru-RU" sz="1800" dirty="0" smtClean="0">
                <a:latin typeface="Georgia" panose="02040502050405020303" pitchFamily="18" charset="0"/>
              </a:rPr>
              <a:t>6. </a:t>
            </a:r>
            <a:r>
              <a:rPr lang="uk-UA" sz="1800" dirty="0" err="1" smtClean="0">
                <a:latin typeface="Georgia" panose="02040502050405020303" pitchFamily="18" charset="0"/>
              </a:rPr>
              <a:t>Пахаренко</a:t>
            </a:r>
            <a:r>
              <a:rPr lang="uk-UA" sz="1800" dirty="0" smtClean="0">
                <a:latin typeface="Georgia" panose="02040502050405020303" pitchFamily="18" charset="0"/>
              </a:rPr>
              <a:t> В.І. Основи теорії </a:t>
            </a:r>
            <a:r>
              <a:rPr lang="uk-UA" sz="1800" dirty="0" err="1" smtClean="0">
                <a:latin typeface="Georgia" panose="02040502050405020303" pitchFamily="18" charset="0"/>
              </a:rPr>
              <a:t>літератури.-</a:t>
            </a:r>
            <a:r>
              <a:rPr lang="uk-UA" sz="1800" dirty="0" smtClean="0">
                <a:latin typeface="Georgia" panose="02040502050405020303" pitchFamily="18" charset="0"/>
              </a:rPr>
              <a:t> К.: </a:t>
            </a:r>
            <a:r>
              <a:rPr lang="uk-UA" sz="1800" dirty="0" err="1" smtClean="0">
                <a:latin typeface="Georgia" panose="02040502050405020303" pitchFamily="18" charset="0"/>
              </a:rPr>
              <a:t>Генеза</a:t>
            </a:r>
            <a:r>
              <a:rPr lang="uk-UA" sz="1800" dirty="0" smtClean="0">
                <a:latin typeface="Georgia" panose="02040502050405020303" pitchFamily="18" charset="0"/>
              </a:rPr>
              <a:t>, 2009.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uk-UA" sz="1800" dirty="0" smtClean="0">
                <a:latin typeface="Georgia" panose="02040502050405020303" pitchFamily="18" charset="0"/>
              </a:rPr>
              <a:t>7. Скляр С.С. Нетрадиційні уроки із зарубіжної літератури. 5-11 </a:t>
            </a:r>
            <a:r>
              <a:rPr lang="uk-UA" sz="1800" dirty="0" err="1" smtClean="0">
                <a:latin typeface="Georgia" panose="02040502050405020303" pitchFamily="18" charset="0"/>
              </a:rPr>
              <a:t>класи.-</a:t>
            </a:r>
            <a:r>
              <a:rPr lang="uk-UA" sz="1800" dirty="0" smtClean="0">
                <a:latin typeface="Georgia" panose="02040502050405020303" pitchFamily="18" charset="0"/>
              </a:rPr>
              <a:t> Харків: </a:t>
            </a:r>
            <a:r>
              <a:rPr lang="uk-UA" sz="1800" dirty="0" err="1" smtClean="0">
                <a:latin typeface="Georgia" panose="02040502050405020303" pitchFamily="18" charset="0"/>
              </a:rPr>
              <a:t>Торсінг</a:t>
            </a:r>
            <a:r>
              <a:rPr lang="uk-UA" sz="1800" dirty="0" smtClean="0">
                <a:latin typeface="Georgia" panose="02040502050405020303" pitchFamily="18" charset="0"/>
              </a:rPr>
              <a:t>, 2004.</a:t>
            </a:r>
          </a:p>
          <a:p>
            <a:pPr eaLnBrk="0" hangingPunct="0"/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Інтернет сайти 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School</a:t>
            </a:r>
            <a:r>
              <a:rPr lang="ru-RU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US" sz="24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xvatit</a:t>
            </a:r>
            <a:r>
              <a:rPr lang="ru-RU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US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com</a:t>
            </a:r>
            <a:endParaRPr lang="ru-RU" sz="2400" dirty="0"/>
          </a:p>
          <a:p>
            <a:pPr eaLnBrk="0" hangingPunct="0"/>
            <a:r>
              <a:rPr lang="uk-UA" sz="240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svitlit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at.ua 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http</a:t>
            </a: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: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//www.bibliotekar.ru</a:t>
            </a:r>
            <a:r>
              <a:rPr lang="en-US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2400" dirty="0"/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ru-RU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86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619672" y="980728"/>
            <a:ext cx="5977806" cy="2232397"/>
          </a:xfrm>
          <a:noFill/>
        </p:spPr>
        <p:txBody>
          <a:bodyPr/>
          <a:lstStyle/>
          <a:p>
            <a:pPr algn="ctr" eaLnBrk="1" latin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uk-UA" altLang="ko-K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Мета уроку: </a:t>
            </a:r>
          </a:p>
          <a:p>
            <a:pPr algn="ctr" eaLnBrk="1" latin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uk-UA" altLang="ko-KR" sz="2400" dirty="0" smtClean="0">
                <a:latin typeface="Georgia" panose="02040502050405020303" pitchFamily="18" charset="0"/>
              </a:rPr>
              <a:t>ознайомитися з основними фактами  життєвого і творчого шляху Марка Твена;</a:t>
            </a:r>
          </a:p>
          <a:p>
            <a:pPr algn="ctr" eaLnBrk="1" latin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uk-UA" altLang="ko-KR" sz="2400" dirty="0" smtClean="0">
                <a:latin typeface="Georgia" panose="02040502050405020303" pitchFamily="18" charset="0"/>
              </a:rPr>
              <a:t>Визначити основні теми та проблеми повісті « Пригоди Тома </a:t>
            </a:r>
            <a:r>
              <a:rPr kumimoji="1" lang="uk-UA" altLang="ko-KR" sz="2400" dirty="0" err="1" smtClean="0">
                <a:latin typeface="Georgia" panose="02040502050405020303" pitchFamily="18" charset="0"/>
              </a:rPr>
              <a:t>Сойєра</a:t>
            </a:r>
            <a:r>
              <a:rPr kumimoji="1" lang="uk-UA" altLang="ko-KR" sz="2400" dirty="0" smtClean="0">
                <a:latin typeface="Georgia" panose="02040502050405020303" pitchFamily="18" charset="0"/>
              </a:rPr>
              <a:t>»;</a:t>
            </a:r>
          </a:p>
          <a:p>
            <a:pPr algn="ctr" eaLnBrk="1" latin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uk-UA" altLang="ko-KR" sz="2400" dirty="0" smtClean="0">
                <a:latin typeface="Georgia" panose="02040502050405020303" pitchFamily="18" charset="0"/>
              </a:rPr>
              <a:t>Ознайомитися з поняттям портрет, сюжет художнього твору;</a:t>
            </a:r>
          </a:p>
          <a:p>
            <a:pPr algn="ctr" eaLnBrk="1" latin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kumimoji="1" lang="uk-UA" altLang="ko-KR" sz="2400" dirty="0" smtClean="0">
                <a:latin typeface="Georgia" panose="02040502050405020303" pitchFamily="18" charset="0"/>
              </a:rPr>
              <a:t>Розвивати навички виразного читання, усного мовлення, уміння відповідати на поставлені запитання, аналізувати художній твір.</a:t>
            </a:r>
          </a:p>
          <a:p>
            <a:pPr algn="ctr" eaLnBrk="1" latin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1" lang="uk-UA" altLang="ko-KR" dirty="0" smtClean="0"/>
          </a:p>
          <a:p>
            <a:pPr algn="ctr" eaLnBrk="1" latin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kumimoji="1" lang="en-US" altLang="ko-KR" sz="4000" b="1" dirty="0" smtClean="0">
              <a:ea typeface="굴림" panose="020B0600000101010101" pitchFamily="34" charset="-127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Епіграф до уроку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 4" descr="tom_sawyer.jpg"/>
          <p:cNvPicPr>
            <a:picLocks noGrp="1"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1115616" y="3140968"/>
            <a:ext cx="3168000" cy="316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8" y="1417638"/>
            <a:ext cx="8425402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520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</a:t>
            </a:r>
            <a:r>
              <a:rPr lang="uk-UA" sz="2800" dirty="0" smtClean="0">
                <a:latin typeface="Georgia" panose="02040502050405020303" pitchFamily="18" charset="0"/>
              </a:rPr>
              <a:t>Марк Твен народився</a:t>
            </a:r>
            <a:br>
              <a:rPr lang="uk-UA" sz="2800" dirty="0" smtClean="0">
                <a:latin typeface="Georgia" panose="02040502050405020303" pitchFamily="18" charset="0"/>
              </a:rPr>
            </a:br>
            <a:r>
              <a:rPr lang="uk-UA" sz="2800" dirty="0" smtClean="0">
                <a:latin typeface="Georgia" panose="02040502050405020303" pitchFamily="18" charset="0"/>
              </a:rPr>
              <a:t> 30 листопада 1835 року у Флориді, штат Міссурі</a:t>
            </a:r>
            <a:r>
              <a:rPr lang="uk-UA" sz="2800" dirty="0" smtClean="0"/>
              <a:t>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</a:t>
            </a:r>
            <a:endParaRPr lang="ru-RU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518377" cy="446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flag-in-shape-of-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72925"/>
            <a:ext cx="2997200" cy="18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_5a59c_bdf6eec3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79" y="2394850"/>
            <a:ext cx="235267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483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574" y="4221088"/>
            <a:ext cx="6400800" cy="1752600"/>
          </a:xfrm>
        </p:spPr>
        <p:txBody>
          <a:bodyPr/>
          <a:lstStyle/>
          <a:p>
            <a:r>
              <a:rPr lang="uk-UA" sz="2800" dirty="0" smtClean="0">
                <a:latin typeface="Georgia" panose="02040502050405020303" pitchFamily="18" charset="0"/>
              </a:rPr>
              <a:t>Батько письменника Джон Маршал </a:t>
            </a:r>
            <a:r>
              <a:rPr lang="uk-UA" sz="2800" dirty="0" err="1" smtClean="0">
                <a:latin typeface="Georgia" panose="02040502050405020303" pitchFamily="18" charset="0"/>
              </a:rPr>
              <a:t>Клеменс</a:t>
            </a:r>
            <a:r>
              <a:rPr lang="uk-UA" sz="2800" dirty="0"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latin typeface="Georgia" panose="02040502050405020303" pitchFamily="18" charset="0"/>
              </a:rPr>
              <a:t> </a:t>
            </a:r>
            <a:r>
              <a:rPr lang="uk-UA" sz="2800" dirty="0" smtClean="0">
                <a:latin typeface="Georgia" panose="02040502050405020303" pitchFamily="18" charset="0"/>
              </a:rPr>
              <a:t>упродовж кількох років був власником крамнички.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" name="Picture 5" descr="Твен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/>
          <a:stretch>
            <a:fillRect/>
          </a:stretch>
        </p:blipFill>
        <p:spPr bwMode="auto">
          <a:xfrm>
            <a:off x="1691680" y="215920"/>
            <a:ext cx="5302589" cy="36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2329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420888"/>
            <a:ext cx="4872948" cy="1143000"/>
          </a:xfrm>
        </p:spPr>
        <p:txBody>
          <a:bodyPr/>
          <a:lstStyle/>
          <a:p>
            <a:r>
              <a:rPr lang="uk-UA" sz="2800" dirty="0" smtClean="0">
                <a:latin typeface="Georgia" panose="02040502050405020303" pitchFamily="18" charset="0"/>
              </a:rPr>
              <a:t/>
            </a:r>
            <a:br>
              <a:rPr lang="uk-UA" sz="2800" dirty="0" smtClean="0">
                <a:latin typeface="Georgia" panose="02040502050405020303" pitchFamily="18" charset="0"/>
              </a:rPr>
            </a:br>
            <a:r>
              <a:rPr lang="uk-UA" sz="2800" dirty="0">
                <a:latin typeface="Georgia" panose="02040502050405020303" pitchFamily="18" charset="0"/>
              </a:rPr>
              <a:t/>
            </a:r>
            <a:br>
              <a:rPr lang="uk-UA" sz="2800" dirty="0">
                <a:latin typeface="Georgia" panose="02040502050405020303" pitchFamily="18" charset="0"/>
              </a:rPr>
            </a:br>
            <a:r>
              <a:rPr lang="uk-UA" sz="2800" dirty="0" smtClean="0">
                <a:latin typeface="Georgia" panose="02040502050405020303" pitchFamily="18" charset="0"/>
              </a:rPr>
              <a:t>Мати майбутнього письменника, Джейн </a:t>
            </a:r>
            <a:r>
              <a:rPr lang="uk-UA" sz="2800" dirty="0" err="1" smtClean="0">
                <a:latin typeface="Georgia" panose="02040502050405020303" pitchFamily="18" charset="0"/>
              </a:rPr>
              <a:t>Лемптон</a:t>
            </a:r>
            <a:r>
              <a:rPr lang="uk-UA" sz="2800" dirty="0" smtClean="0">
                <a:latin typeface="Georgia" panose="02040502050405020303" pitchFamily="18" charset="0"/>
              </a:rPr>
              <a:t> </a:t>
            </a:r>
            <a:r>
              <a:rPr lang="uk-UA" sz="2800" dirty="0" err="1" smtClean="0">
                <a:latin typeface="Georgia" panose="02040502050405020303" pitchFamily="18" charset="0"/>
              </a:rPr>
              <a:t>Клеменс</a:t>
            </a:r>
            <a:r>
              <a:rPr lang="uk-UA" sz="2800" dirty="0" smtClean="0">
                <a:latin typeface="Georgia" panose="02040502050405020303" pitchFamily="18" charset="0"/>
              </a:rPr>
              <a:t>, родом із Кентуккі, була надзвичайно доброю та мужньою жінкою. Син успадкував від неї надзвичайну емоційну чутливість і виняткове почуття гумору. Мати була кумиром хлопчика.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4" name="Picture 17" descr="Ма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548680"/>
            <a:ext cx="3779820" cy="5279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52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692041"/>
            <a:ext cx="770485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Georgia" panose="02040502050405020303" pitchFamily="18" charset="0"/>
              </a:rPr>
              <a:t>Чимало помандрувавши Америкою в пошуках щастя, спробувавши себе у торгівлі, </a:t>
            </a:r>
            <a:r>
              <a:rPr lang="uk-UA" sz="2400" dirty="0" err="1">
                <a:latin typeface="Georgia" panose="02040502050405020303" pitchFamily="18" charset="0"/>
              </a:rPr>
              <a:t>Клеменс</a:t>
            </a:r>
            <a:r>
              <a:rPr lang="uk-UA" sz="2400" dirty="0">
                <a:latin typeface="Georgia" panose="02040502050405020303" pitchFamily="18" charset="0"/>
              </a:rPr>
              <a:t>-батько зі своєю </a:t>
            </a:r>
            <a:r>
              <a:rPr lang="uk-UA" sz="2400" dirty="0" smtClean="0">
                <a:latin typeface="Georgia" panose="02040502050405020303" pitchFamily="18" charset="0"/>
              </a:rPr>
              <a:t>сім'єю </a:t>
            </a:r>
            <a:r>
              <a:rPr lang="uk-UA" sz="2400" dirty="0">
                <a:latin typeface="Georgia" panose="02040502050405020303" pitchFamily="18" charset="0"/>
              </a:rPr>
              <a:t>зупинився в </a:t>
            </a:r>
            <a:r>
              <a:rPr lang="uk-UA" sz="2400" dirty="0" err="1">
                <a:latin typeface="Georgia" panose="02040502050405020303" pitchFamily="18" charset="0"/>
              </a:rPr>
              <a:t>Ганнібалі</a:t>
            </a:r>
            <a:r>
              <a:rPr lang="uk-UA" sz="2400" dirty="0">
                <a:latin typeface="Georgia" panose="02040502050405020303" pitchFamily="18" charset="0"/>
              </a:rPr>
              <a:t>, де виконував </a:t>
            </a:r>
            <a:r>
              <a:rPr lang="uk-UA" sz="2400" dirty="0" smtClean="0">
                <a:latin typeface="Georgia" panose="02040502050405020303" pitchFamily="18" charset="0"/>
              </a:rPr>
              <a:t>обов'язки </a:t>
            </a:r>
            <a:r>
              <a:rPr lang="uk-UA" sz="2400" dirty="0">
                <a:latin typeface="Georgia" panose="02040502050405020303" pitchFamily="18" charset="0"/>
              </a:rPr>
              <a:t>мирового судді</a:t>
            </a:r>
            <a:r>
              <a:rPr lang="uk-UA" sz="2400" dirty="0" smtClean="0">
                <a:latin typeface="Georgia" panose="02040502050405020303" pitchFamily="18" charset="0"/>
              </a:rPr>
              <a:t>. Містечко </a:t>
            </a:r>
            <a:r>
              <a:rPr lang="uk-UA" sz="2400" dirty="0">
                <a:latin typeface="Georgia" panose="02040502050405020303" pitchFamily="18" charset="0"/>
              </a:rPr>
              <a:t>на березі річки було справжнім раєм для дітей, проте й тут сподівання старшого </a:t>
            </a:r>
            <a:r>
              <a:rPr lang="uk-UA" sz="2400" dirty="0" err="1">
                <a:latin typeface="Georgia" panose="02040502050405020303" pitchFamily="18" charset="0"/>
              </a:rPr>
              <a:t>Клеменса</a:t>
            </a:r>
            <a:r>
              <a:rPr lang="uk-UA" sz="2400" dirty="0">
                <a:latin typeface="Georgia" panose="02040502050405020303" pitchFamily="18" charset="0"/>
              </a:rPr>
              <a:t> на успіх знову не виправдалися</a:t>
            </a:r>
            <a:r>
              <a:rPr lang="uk-UA" sz="2400" dirty="0" smtClean="0">
                <a:latin typeface="Georgia" panose="02040502050405020303" pitchFamily="18" charset="0"/>
              </a:rPr>
              <a:t>. Він </a:t>
            </a:r>
            <a:r>
              <a:rPr lang="uk-UA" sz="2400" dirty="0">
                <a:latin typeface="Georgia" panose="02040502050405020303" pitchFamily="18" charset="0"/>
              </a:rPr>
              <a:t>помер , залишивши </a:t>
            </a:r>
            <a:r>
              <a:rPr lang="uk-UA" sz="2400" dirty="0" smtClean="0">
                <a:latin typeface="Georgia" panose="02040502050405020303" pitchFamily="18" charset="0"/>
              </a:rPr>
              <a:t>сім'ю в злиднях. </a:t>
            </a:r>
            <a:r>
              <a:rPr lang="uk-UA" sz="2400" dirty="0" err="1" smtClean="0">
                <a:latin typeface="Georgia" panose="02040502050405020303" pitchFamily="18" charset="0"/>
              </a:rPr>
              <a:t>Семові</a:t>
            </a:r>
            <a:r>
              <a:rPr lang="uk-UA" sz="2400" dirty="0" smtClean="0">
                <a:latin typeface="Georgia" panose="02040502050405020303" pitchFamily="18" charset="0"/>
              </a:rPr>
              <a:t> на той час було дванадцять років.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6" name="Picture 13" descr="quarry_m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312368" cy="260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31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992888" cy="4525963"/>
          </a:xfrm>
        </p:spPr>
        <p:txBody>
          <a:bodyPr/>
          <a:lstStyle/>
          <a:p>
            <a:pPr algn="just"/>
            <a:r>
              <a:rPr lang="uk-UA" sz="2800" dirty="0" smtClean="0">
                <a:latin typeface="Georgia" panose="02040502050405020303" pitchFamily="18" charset="0"/>
              </a:rPr>
              <a:t>Після смерті батька дітям довелося допомагати матері, самим заробляти на життя. У той час майбутній письменник брався за будь-яку роботу. Працював у друкарні, журналістом у газеті, але найщасливішим часом стали його подорожі лоцманом на суднах Міссісіпі. Пропливаючи повз береги « Великої ріки», він голосно кричав: </a:t>
            </a:r>
          </a:p>
          <a:p>
            <a:pPr algn="just"/>
            <a:r>
              <a:rPr lang="uk-UA" sz="2800" dirty="0" smtClean="0">
                <a:latin typeface="Georgia" panose="02040502050405020303" pitchFamily="18" charset="0"/>
              </a:rPr>
              <a:t>« Марк Твен»( «мірка два») Цей вислів і став літературним ім'ям видатному американському письменникові.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4473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kniga_radisnogo_dnya</Template>
  <TotalTime>230</TotalTime>
  <Words>920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굴림</vt:lpstr>
      <vt:lpstr>Georgia</vt:lpstr>
      <vt:lpstr>Times New Roman</vt:lpstr>
      <vt:lpstr>Wingdings 2</vt:lpstr>
      <vt:lpstr>Оформление по умолчанию</vt:lpstr>
      <vt:lpstr> Урок за повістю Марка Твена  «Пригоди Тома Сойєра» </vt:lpstr>
      <vt:lpstr>Світ дорослих і світ дітей у повісті Марка Твена  « Пригоди Тома Сойєра»</vt:lpstr>
      <vt:lpstr>Презентация PowerPoint</vt:lpstr>
      <vt:lpstr>Епіграф до уроку</vt:lpstr>
      <vt:lpstr>    Марк Твен народився  30 листопада 1835 року у Флориді, штат Міссурі.   </vt:lpstr>
      <vt:lpstr>Презентация PowerPoint</vt:lpstr>
      <vt:lpstr>  Мати майбутнього письменника, Джейн Лемптон Клеменс, родом із Кентуккі, була надзвичайно доброю та мужньою жінкою. Син успадкував від неї надзвичайну емоційну чутливість і виняткове почуття гумору. Мати була кумиром хлопчика.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Словникова робота</vt:lpstr>
      <vt:lpstr>Розгляньте різні портрети письменника Марка Твена. Що , на вашу думку, їх об'єднує?</vt:lpstr>
      <vt:lpstr>Словникова робота</vt:lpstr>
      <vt:lpstr>Складання сюжетного плану другого розділу повісті.</vt:lpstr>
      <vt:lpstr>Зав'язка-ключовий момент розгортання подій.</vt:lpstr>
      <vt:lpstr>Розвиток дії-подальше розгортання подій, розкриття характерів героїв.</vt:lpstr>
      <vt:lpstr>Кульмінація-момент найвищого напруження в розвитку дії.</vt:lpstr>
      <vt:lpstr>Розв'язка-подія, що завершує розповідь.</vt:lpstr>
      <vt:lpstr>Висновок</vt:lpstr>
      <vt:lpstr>Домашнє завдання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</cp:lastModifiedBy>
  <cp:revision>36</cp:revision>
  <dcterms:created xsi:type="dcterms:W3CDTF">2014-01-04T17:39:44Z</dcterms:created>
  <dcterms:modified xsi:type="dcterms:W3CDTF">2014-02-05T18:20:18Z</dcterms:modified>
</cp:coreProperties>
</file>