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BDA8-5C3F-41A0-B336-D7F3456A7902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559F-A1A5-45D1-B824-7EA8CE770FA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1559F-A1A5-45D1-B824-7EA8CE770F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7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05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405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5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30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30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11560" y="332656"/>
            <a:ext cx="7772400" cy="23687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23528" y="4869160"/>
            <a:ext cx="1976264" cy="1775048"/>
          </a:xfrm>
        </p:spPr>
        <p:txBody>
          <a:bodyPr/>
          <a:lstStyle/>
          <a:p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" y="0"/>
            <a:ext cx="9144000" cy="69495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4513" y="1963176"/>
            <a:ext cx="6912768" cy="21089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«Опале листя користь чи шкода?»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229200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Підготувли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учень 5 класу </a:t>
            </a:r>
          </a:p>
          <a:p>
            <a:pPr algn="ctr"/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Бородієнко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Назар,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 класу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Рукас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Марина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67544" y="11663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err="1">
                <a:solidFill>
                  <a:schemeClr val="bg1">
                    <a:lumMod val="90000"/>
                  </a:schemeClr>
                </a:solidFill>
              </a:rPr>
              <a:t>Ірдинська</a:t>
            </a:r>
            <a:r>
              <a:rPr lang="uk-UA" sz="3200" dirty="0">
                <a:solidFill>
                  <a:schemeClr val="bg1">
                    <a:lumMod val="90000"/>
                  </a:schemeClr>
                </a:solidFill>
              </a:rPr>
              <a:t> загальноосвітня школа</a:t>
            </a:r>
            <a:br>
              <a:rPr lang="uk-UA" sz="3200" dirty="0">
                <a:solidFill>
                  <a:schemeClr val="bg1">
                    <a:lumMod val="90000"/>
                  </a:schemeClr>
                </a:solidFill>
              </a:rPr>
            </a:br>
            <a:r>
              <a:rPr lang="uk-UA" sz="3200" dirty="0">
                <a:solidFill>
                  <a:schemeClr val="bg1">
                    <a:lumMod val="90000"/>
                  </a:schemeClr>
                </a:solidFill>
              </a:rPr>
              <a:t> І – ІІІ ступенів</a:t>
            </a:r>
          </a:p>
        </p:txBody>
      </p:sp>
    </p:spTree>
    <p:extLst>
      <p:ext uri="{BB962C8B-B14F-4D97-AF65-F5344CB8AC3E}">
        <p14:creationId xmlns:p14="http://schemas.microsoft.com/office/powerpoint/2010/main" val="23890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68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437112"/>
            <a:ext cx="8229600" cy="24208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Осінь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асоціюється</a:t>
            </a:r>
            <a:r>
              <a:rPr lang="ru-RU" dirty="0"/>
              <a:t> з </a:t>
            </a:r>
            <a:r>
              <a:rPr lang="ru-RU" dirty="0" err="1"/>
              <a:t>пожовклим</a:t>
            </a:r>
            <a:r>
              <a:rPr lang="ru-RU" dirty="0"/>
              <a:t> опалим </a:t>
            </a:r>
            <a:r>
              <a:rPr lang="ru-RU" dirty="0" err="1"/>
              <a:t>листям</a:t>
            </a:r>
            <a:r>
              <a:rPr lang="ru-RU" dirty="0"/>
              <a:t> і </a:t>
            </a:r>
            <a:r>
              <a:rPr lang="ru-RU" dirty="0" err="1"/>
              <a:t>щороку</a:t>
            </a:r>
            <a:r>
              <a:rPr lang="ru-RU" dirty="0"/>
              <a:t> </a:t>
            </a:r>
            <a:r>
              <a:rPr lang="ru-RU" dirty="0" err="1"/>
              <a:t>постає</a:t>
            </a:r>
            <a:r>
              <a:rPr lang="ru-RU" dirty="0"/>
              <a:t> </a:t>
            </a:r>
            <a:r>
              <a:rPr lang="ru-RU" dirty="0" err="1" smtClean="0"/>
              <a:t>питання:опале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 приносить </a:t>
            </a:r>
            <a:r>
              <a:rPr lang="ru-RU" dirty="0" err="1" smtClean="0"/>
              <a:t>природі</a:t>
            </a:r>
            <a:r>
              <a:rPr lang="ru-RU" dirty="0" smtClean="0"/>
              <a:t>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шкоду?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ми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знайдем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8" y="-11685"/>
            <a:ext cx="8564921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5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4" y="1629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66173" y="1119877"/>
            <a:ext cx="7011652" cy="39703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Листя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восени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опадає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дерев і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перегниває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важливе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значеня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ґрунту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ґрунті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утворюється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корисна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речовина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перегній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гумус, з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рослини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беруть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важливі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поживні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речовини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7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06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8796" y="692696"/>
            <a:ext cx="6466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accent3"/>
                </a:solidFill>
              </a:rPr>
              <a:t>Гу́мус, перегній - органічна частина ґрунту, яка утворюється в результаті розкладу рослинних і тваринних решток і продуктів життєдіяльності організмів - гуміфікації</a:t>
            </a:r>
            <a:r>
              <a:rPr lang="vi-VN" b="1" dirty="0">
                <a:solidFill>
                  <a:schemeClr val="accent3"/>
                </a:solidFill>
              </a:rPr>
              <a:t>.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229600" cy="1728192"/>
          </a:xfrm>
        </p:spPr>
        <p:txBody>
          <a:bodyPr/>
          <a:lstStyle/>
          <a:p>
            <a:r>
              <a:rPr lang="ru-RU" sz="280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Шари </a:t>
            </a:r>
            <a:r>
              <a:rPr lang="ru-RU" sz="2800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ґрунту</a:t>
            </a:r>
            <a:r>
              <a:rPr lang="ru-RU" sz="280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 — </a:t>
            </a:r>
            <a:r>
              <a:rPr lang="ru-RU" sz="2800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найтемніша</a:t>
            </a:r>
            <a:r>
              <a:rPr lang="ru-RU" sz="280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 </a:t>
            </a:r>
            <a:r>
              <a:rPr lang="ru-RU" sz="2800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частина</a:t>
            </a:r>
            <a:r>
              <a:rPr lang="ru-RU" sz="280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 </a:t>
            </a:r>
            <a:r>
              <a:rPr lang="ru-RU" sz="2800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зверху</a:t>
            </a:r>
            <a:r>
              <a:rPr lang="ru-RU" sz="280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 — </a:t>
            </a:r>
            <a:r>
              <a:rPr lang="ru-RU" sz="2800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гумусовий</a:t>
            </a:r>
            <a:r>
              <a:rPr lang="ru-RU" sz="280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 горизонт </a:t>
            </a:r>
            <a:r>
              <a:rPr lang="ru-RU" sz="2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А, </a:t>
            </a:r>
            <a:r>
              <a:rPr lang="ru-RU" sz="280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горизонт О </a:t>
            </a:r>
            <a:r>
              <a:rPr lang="ru-RU" sz="2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(з </a:t>
            </a:r>
            <a:r>
              <a:rPr lang="ru-RU" sz="280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самого верху)- дернина; </a:t>
            </a:r>
            <a:r>
              <a:rPr lang="ru-RU" sz="2800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під</a:t>
            </a:r>
            <a:r>
              <a:rPr lang="ru-RU" sz="280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 </a:t>
            </a:r>
            <a:r>
              <a:rPr lang="ru-RU" sz="2800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гумусовим</a:t>
            </a:r>
            <a:r>
              <a:rPr lang="ru-RU" sz="280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 горизонтом </a:t>
            </a:r>
            <a:r>
              <a:rPr lang="ru-RU" sz="2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– </a:t>
            </a:r>
            <a:r>
              <a:rPr lang="ru-RU" sz="28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перехідний</a:t>
            </a:r>
            <a:r>
              <a:rPr lang="ru-RU" sz="2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.</a:t>
            </a:r>
            <a:endParaRPr lang="ru-RU" sz="2800" dirty="0">
              <a:ln w="10541" cmpd="sng">
                <a:solidFill>
                  <a:sysClr val="windowText" lastClr="000000"/>
                </a:solidFill>
                <a:prstDash val="solid"/>
              </a:ln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3672408" cy="4473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09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159"/>
            <a:ext cx="9144000" cy="7114302"/>
          </a:xfrm>
        </p:spPr>
      </p:pic>
      <p:sp>
        <p:nvSpPr>
          <p:cNvPr id="5" name="Прямоугольник 4"/>
          <p:cNvSpPr/>
          <p:nvPr/>
        </p:nvSpPr>
        <p:spPr>
          <a:xfrm>
            <a:off x="3301504" y="3717032"/>
            <a:ext cx="58508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Родючість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залежить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гумусу 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Чим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гумусу,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поживними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речовинами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краще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ростуть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38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16"/>
            <a:ext cx="9110464" cy="683138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509120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ru-RU" sz="2800" b="1" cap="all" dirty="0" err="1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лісі</a:t>
            </a:r>
            <a:r>
              <a:rPr lang="ru-RU" sz="2800" b="1" cap="all" dirty="0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ніхто</a:t>
            </a:r>
            <a:r>
              <a:rPr lang="ru-RU" sz="2800" b="1" cap="all" dirty="0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2800" b="1" cap="all" dirty="0" err="1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готує</a:t>
            </a:r>
            <a:r>
              <a:rPr lang="ru-RU" sz="2800" b="1" cap="all" dirty="0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грунт – природа </a:t>
            </a:r>
            <a:r>
              <a:rPr lang="ru-RU" sz="2800" b="1" cap="all" dirty="0" err="1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робить</a:t>
            </a:r>
            <a:r>
              <a:rPr lang="ru-RU" sz="2800" b="1" cap="all" dirty="0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її</a:t>
            </a:r>
            <a:r>
              <a:rPr lang="ru-RU" sz="2800" b="1" cap="all" dirty="0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сама з </a:t>
            </a:r>
            <a:r>
              <a:rPr lang="ru-RU" sz="2800" b="1" cap="all" dirty="0" err="1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щорічно</a:t>
            </a:r>
            <a:r>
              <a:rPr lang="ru-RU" sz="2800" b="1" cap="all" dirty="0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отримуваного</a:t>
            </a:r>
            <a:r>
              <a:rPr lang="ru-RU" sz="2800" b="1" cap="all" dirty="0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матеріалу</a:t>
            </a:r>
            <a:r>
              <a:rPr lang="ru-RU" sz="2800" b="1" cap="all" dirty="0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– опалого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листя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36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62664" cy="6923013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105013"/>
            <a:ext cx="6174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Опале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творчих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надхнення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ідеї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враження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опале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люблять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закохані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дівчата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92" y="-171400"/>
            <a:ext cx="9448619" cy="723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07866" y="1052736"/>
            <a:ext cx="4928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2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68</TotalTime>
  <Words>216</Words>
  <Application>Microsoft Office PowerPoint</Application>
  <PresentationFormat>Екран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Тема2</vt:lpstr>
      <vt:lpstr>Презентація PowerPoint</vt:lpstr>
      <vt:lpstr>Презентація PowerPoint</vt:lpstr>
      <vt:lpstr>Презентація PowerPoint</vt:lpstr>
      <vt:lpstr>Презентація PowerPoint</vt:lpstr>
      <vt:lpstr>Шари ґрунту — найтемніша частина зверху — гумусовий горизонт А, горизонт О (з самого верху)- дернина; під гумусовим горизонтом – перехідний.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«Опале листя користь чи шкода?»</dc:title>
  <dc:creator>MariNa</dc:creator>
  <cp:lastModifiedBy>Вчитель</cp:lastModifiedBy>
  <cp:revision>10</cp:revision>
  <dcterms:created xsi:type="dcterms:W3CDTF">2013-11-20T16:53:43Z</dcterms:created>
  <dcterms:modified xsi:type="dcterms:W3CDTF">2013-12-23T09:06:16Z</dcterms:modified>
</cp:coreProperties>
</file>