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8" r:id="rId2"/>
    <p:sldId id="271" r:id="rId3"/>
    <p:sldId id="274" r:id="rId4"/>
    <p:sldId id="264" r:id="rId5"/>
    <p:sldId id="265" r:id="rId6"/>
    <p:sldId id="266" r:id="rId7"/>
    <p:sldId id="267" r:id="rId8"/>
    <p:sldId id="26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2DE8C-CDF4-4C1B-84F0-70935D14347C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1C3F4B-0F95-43E8-81E2-20F3F9C9D9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73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C3F4B-0F95-43E8-81E2-20F3F9C9D9E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036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6E47-BA18-4804-B483-095E08421AA9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D2EB7-4A0C-4927-8678-AE1DAC504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6E47-BA18-4804-B483-095E08421AA9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D2EB7-4A0C-4927-8678-AE1DAC504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6E47-BA18-4804-B483-095E08421AA9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D2EB7-4A0C-4927-8678-AE1DAC504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6E47-BA18-4804-B483-095E08421AA9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D2EB7-4A0C-4927-8678-AE1DAC504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6E47-BA18-4804-B483-095E08421AA9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D2EB7-4A0C-4927-8678-AE1DAC504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6E47-BA18-4804-B483-095E08421AA9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D2EB7-4A0C-4927-8678-AE1DAC504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6E47-BA18-4804-B483-095E08421AA9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D2EB7-4A0C-4927-8678-AE1DAC504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6E47-BA18-4804-B483-095E08421AA9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D2EB7-4A0C-4927-8678-AE1DAC504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6E47-BA18-4804-B483-095E08421AA9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D2EB7-4A0C-4927-8678-AE1DAC504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6E47-BA18-4804-B483-095E08421AA9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D2EB7-4A0C-4927-8678-AE1DAC504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6E47-BA18-4804-B483-095E08421AA9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D2EB7-4A0C-4927-8678-AE1DAC504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20B6E47-BA18-4804-B483-095E08421AA9}" type="datetimeFigureOut">
              <a:rPr lang="ru-RU" smtClean="0"/>
              <a:pPr/>
              <a:t>14.09.2014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73D2EB7-4A0C-4927-8678-AE1DAC504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3721" y="836712"/>
            <a:ext cx="603677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Звичайні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дроби</a:t>
            </a:r>
            <a:r>
              <a:rPr lang="en-US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uk-UA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Додавання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віднімання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звичайних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дробів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4149080"/>
            <a:ext cx="6006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Математика 6 клас</a:t>
            </a:r>
          </a:p>
          <a:p>
            <a:pPr algn="ctr"/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за новим Державним </a:t>
            </a:r>
            <a:r>
              <a:rPr lang="en-US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2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тандартом</a:t>
            </a: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33865" y="5507150"/>
            <a:ext cx="40278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Вчитель Уманського НВК </a:t>
            </a:r>
          </a:p>
          <a:p>
            <a:pPr algn="r"/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«ЗОШ І-ІІІ ступенів №7- колегіум»</a:t>
            </a:r>
          </a:p>
          <a:p>
            <a:pPr algn="r"/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Загребельна Світлана Василівна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1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61969" y="2969437"/>
            <a:ext cx="4958103" cy="12430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153025" y="921750"/>
            <a:ext cx="4820027" cy="18002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2278598" y="1401736"/>
                <a:ext cx="4568879" cy="8992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ru-RU" sz="3600" b="1" i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ru-RU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∙</m:t>
                        </m:r>
                        <m:r>
                          <a:rPr lang="ru-RU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𝒑</m:t>
                        </m:r>
                      </m:num>
                      <m:den>
                        <m:r>
                          <a:rPr lang="ru-RU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ru-RU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∙</m:t>
                        </m:r>
                        <m:r>
                          <a:rPr lang="ru-RU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𝒑</m:t>
                        </m:r>
                      </m:den>
                    </m:f>
                    <m:r>
                      <a:rPr lang="ru-RU" sz="3600" b="1" i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uk-UA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:</m:t>
                        </m:r>
                        <m:r>
                          <a:rPr lang="en-US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𝒑</m:t>
                        </m:r>
                      </m:num>
                      <m:den>
                        <m:r>
                          <a:rPr lang="ru-RU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uk-UA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:</m:t>
                        </m:r>
                        <m:r>
                          <a:rPr lang="en-US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𝒑</m:t>
                        </m:r>
                      </m:den>
                    </m:f>
                  </m:oMath>
                </a14:m>
                <a:r>
                  <a:rPr lang="ru-RU" sz="36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36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, де </a:t>
                </a:r>
                <a:r>
                  <a:rPr lang="en-US" sz="36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p </a:t>
                </a:r>
                <a14:m>
                  <m:oMath xmlns:m="http://schemas.openxmlformats.org/officeDocument/2006/math">
                    <m:r>
                      <a:rPr lang="ru-RU" sz="3600" b="1" i="1">
                        <a:solidFill>
                          <a:srgbClr val="002060"/>
                        </a:solidFill>
                        <a:latin typeface="Cambria Math"/>
                      </a:rPr>
                      <m:t>≠</m:t>
                    </m:r>
                  </m:oMath>
                </a14:m>
                <a:r>
                  <a:rPr lang="ru-RU" sz="36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598" y="1401736"/>
                <a:ext cx="4568879" cy="899285"/>
              </a:xfrm>
              <a:prstGeom prst="rect">
                <a:avLst/>
              </a:prstGeom>
              <a:blipFill rotWithShape="1">
                <a:blip r:embed="rId2"/>
                <a:stretch>
                  <a:fillRect t="-4082" r="-3605" b="-34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116049" y="188639"/>
            <a:ext cx="8642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  властивість  дробу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09181" y="4668234"/>
            <a:ext cx="3521255" cy="151216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5364088" y="4599972"/>
            <a:ext cx="3303350" cy="151216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575603" y="4948474"/>
                <a:ext cx="2880320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𝟏𝟐</m:t>
                          </m:r>
                        </m:num>
                        <m:den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𝟐𝟎</m:t>
                          </m:r>
                        </m:den>
                      </m:f>
                      <m:r>
                        <a:rPr lang="uk-UA" sz="2800" b="1" i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𝟏𝟐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: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𝟐𝟎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: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uk-UA" sz="2800" b="1" i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5603" y="4948474"/>
                <a:ext cx="2880320" cy="90178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27"/>
              <p:cNvSpPr/>
              <p:nvPr/>
            </p:nvSpPr>
            <p:spPr>
              <a:xfrm>
                <a:off x="893644" y="4933574"/>
                <a:ext cx="2952327" cy="9814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  <m:r>
                      <a:rPr lang="uk-UA" sz="4000" b="1" i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∙</m:t>
                        </m:r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∙</m:t>
                        </m:r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  <m:r>
                      <a:rPr lang="uk-UA" sz="4000" b="1" i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𝟏𝟐</m:t>
                        </m:r>
                      </m:num>
                      <m:den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uk-UA" sz="3600" b="1" dirty="0">
                    <a:solidFill>
                      <a:schemeClr val="bg2">
                        <a:lumMod val="10000"/>
                      </a:schemeClr>
                    </a:solidFill>
                  </a:rPr>
                  <a:t> </a:t>
                </a:r>
                <a:endParaRPr lang="ru-RU" sz="3600" b="1" dirty="0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" name="Прямоугольник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644" y="4933574"/>
                <a:ext cx="2952327" cy="98148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Группа 7"/>
          <p:cNvGrpSpPr/>
          <p:nvPr/>
        </p:nvGrpSpPr>
        <p:grpSpPr>
          <a:xfrm>
            <a:off x="179004" y="2948535"/>
            <a:ext cx="8718370" cy="1278587"/>
            <a:chOff x="179004" y="2948535"/>
            <a:chExt cx="8718370" cy="1278587"/>
          </a:xfrm>
        </p:grpSpPr>
        <p:sp>
          <p:nvSpPr>
            <p:cNvPr id="2" name="TextBox 1"/>
            <p:cNvSpPr txBox="1"/>
            <p:nvPr/>
          </p:nvSpPr>
          <p:spPr>
            <a:xfrm>
              <a:off x="179004" y="3026793"/>
              <a:ext cx="512403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uk-UA" sz="24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якщо </a:t>
              </a:r>
              <a:r>
                <a:rPr lang="uk-UA" sz="2400" b="1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чисельник і знаменник дробу, </a:t>
              </a:r>
              <a:endPara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uk-UA" sz="24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помножити</a:t>
              </a:r>
              <a:r>
                <a:rPr lang="en-US" sz="24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uk-UA" sz="24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або </a:t>
              </a:r>
              <a:r>
                <a:rPr lang="uk-UA" sz="2400" b="1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поділити </a:t>
              </a:r>
              <a:r>
                <a:rPr lang="uk-UA" sz="24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на </a:t>
              </a:r>
              <a:r>
                <a:rPr lang="en-US" sz="24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uk-UA" sz="24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одне </a:t>
              </a:r>
              <a:endPara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uk-UA" sz="24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й </a:t>
              </a:r>
              <a:r>
                <a:rPr lang="uk-UA" sz="2400" b="1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те саме натуральне </a:t>
              </a:r>
              <a:r>
                <a:rPr lang="uk-UA" sz="24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число </a:t>
              </a:r>
              <a:r>
                <a:rPr lang="en-US" sz="24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400" dirty="0"/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5327887" y="2948535"/>
              <a:ext cx="3569487" cy="1243013"/>
              <a:chOff x="5315221" y="2969437"/>
              <a:chExt cx="3569487" cy="1243013"/>
            </a:xfrm>
          </p:grpSpPr>
          <p:sp>
            <p:nvSpPr>
              <p:cNvPr id="4" name="Скругленный прямоугольник 3"/>
              <p:cNvSpPr/>
              <p:nvPr/>
            </p:nvSpPr>
            <p:spPr>
              <a:xfrm>
                <a:off x="6314124" y="2969437"/>
                <a:ext cx="2570584" cy="1243013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Стрелка вправо 4"/>
              <p:cNvSpPr/>
              <p:nvPr/>
            </p:nvSpPr>
            <p:spPr>
              <a:xfrm>
                <a:off x="5315221" y="3369970"/>
                <a:ext cx="978408" cy="484632"/>
              </a:xfrm>
              <a:prstGeom prst="rightArrow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9" name="TextBox 8"/>
          <p:cNvSpPr txBox="1"/>
          <p:nvPr/>
        </p:nvSpPr>
        <p:spPr>
          <a:xfrm>
            <a:off x="5396447" y="2887403"/>
            <a:ext cx="573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52792" y="16371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424353" y="2973762"/>
            <a:ext cx="237545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одержимо дріб, </a:t>
            </a:r>
            <a:endParaRPr lang="uk-UA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uk-UA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дорівнює </a:t>
            </a:r>
            <a:endParaRPr lang="uk-UA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даному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164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5691433" y="3766469"/>
            <a:ext cx="3322214" cy="9992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51180" y="3745899"/>
            <a:ext cx="4429219" cy="10197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51180" y="5026067"/>
            <a:ext cx="3275052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232083" y="653166"/>
            <a:ext cx="6510407" cy="3028496"/>
            <a:chOff x="212235" y="762124"/>
            <a:chExt cx="6510407" cy="3028496"/>
          </a:xfrm>
        </p:grpSpPr>
        <p:sp>
          <p:nvSpPr>
            <p:cNvPr id="6" name="Овал 5"/>
            <p:cNvSpPr/>
            <p:nvPr/>
          </p:nvSpPr>
          <p:spPr>
            <a:xfrm>
              <a:off x="3832102" y="2365055"/>
              <a:ext cx="1479796" cy="84061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Выноска со стрелкой вниз 30"/>
            <p:cNvSpPr/>
            <p:nvPr/>
          </p:nvSpPr>
          <p:spPr>
            <a:xfrm>
              <a:off x="212235" y="2350620"/>
              <a:ext cx="3240000" cy="1440000"/>
            </a:xfrm>
            <a:prstGeom prst="downArrowCallou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Прямоугольник 2"/>
                <p:cNvSpPr/>
                <p:nvPr/>
              </p:nvSpPr>
              <p:spPr>
                <a:xfrm>
                  <a:off x="4248834" y="2397676"/>
                  <a:ext cx="646331" cy="7861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4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uk-UA" sz="24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𝟐𝟒</m:t>
                            </m:r>
                          </m:num>
                          <m:den>
                            <m:r>
                              <a:rPr lang="uk-UA" sz="24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𝟔𝟎</m:t>
                            </m:r>
                          </m:den>
                        </m:f>
                      </m:oMath>
                    </m:oMathPara>
                  </a14:m>
                  <a:endParaRPr lang="ru-RU" sz="2400" dirty="0"/>
                </a:p>
              </p:txBody>
            </p:sp>
          </mc:Choice>
          <mc:Fallback xmlns="">
            <p:sp>
              <p:nvSpPr>
                <p:cNvPr id="3" name="Прямоугольник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48834" y="2397676"/>
                  <a:ext cx="646331" cy="78617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Овал 13"/>
            <p:cNvSpPr/>
            <p:nvPr/>
          </p:nvSpPr>
          <p:spPr>
            <a:xfrm>
              <a:off x="2314609" y="762124"/>
              <a:ext cx="4408033" cy="127962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000000"/>
                </a:solidFill>
                <a:effectLst/>
                <a:latin typeface="Times New Roman"/>
                <a:ea typeface="Courier New"/>
                <a:cs typeface="Courier New"/>
              </a:endParaRPr>
            </a:p>
          </p:txBody>
        </p:sp>
      </p:grpSp>
      <p:sp>
        <p:nvSpPr>
          <p:cNvPr id="33" name="Выноска со стрелкой вниз 32"/>
          <p:cNvSpPr/>
          <p:nvPr/>
        </p:nvSpPr>
        <p:spPr>
          <a:xfrm>
            <a:off x="5727997" y="2241662"/>
            <a:ext cx="3240000" cy="1440000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48085" y="68391"/>
            <a:ext cx="34199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Скорочення дробу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0258" y="2256097"/>
            <a:ext cx="25555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 ознакою</a:t>
            </a:r>
          </a:p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подільності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91433" y="2258487"/>
            <a:ext cx="35093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діленням чисельника і </a:t>
            </a:r>
          </a:p>
          <a:p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знаменника на </a:t>
            </a:r>
            <a:r>
              <a:rPr lang="uk-UA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НСД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265810" y="3898446"/>
                <a:ext cx="4414589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𝟐𝟒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𝟔𝟎</m:t>
                        </m:r>
                      </m:den>
                    </m:f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𝟐𝟒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: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𝟔𝟎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: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𝟏𝟐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: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𝟑𝟎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: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uk-UA" sz="2800" b="1" i="1" smtClean="0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𝟔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: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𝟏𝟓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: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810" y="3898446"/>
                <a:ext cx="4414589" cy="71468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33"/>
              <p:cNvSpPr/>
              <p:nvPr/>
            </p:nvSpPr>
            <p:spPr>
              <a:xfrm>
                <a:off x="6109842" y="3681662"/>
                <a:ext cx="2364686" cy="1084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uk-UA" sz="24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НСД( 24;60)=12</a:t>
                </a:r>
                <a:endParaRPr lang="en-US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uk-UA" sz="24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𝟐𝟒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𝟔𝟎</m:t>
                        </m:r>
                      </m:den>
                    </m:f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𝟐𝟒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: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𝟏𝟐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𝟔𝟎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:</m:t>
                        </m:r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𝟏𝟐</m:t>
                        </m:r>
                      </m:den>
                    </m:f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4" name="Прямоугольник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842" y="3681662"/>
                <a:ext cx="2364686" cy="1084015"/>
              </a:xfrm>
              <a:prstGeom prst="rect">
                <a:avLst/>
              </a:prstGeom>
              <a:blipFill rotWithShape="1">
                <a:blip r:embed="rId5"/>
                <a:stretch>
                  <a:fillRect l="-3866" t="-4494" r="-15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209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,      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371842" y="5918725"/>
                <a:ext cx="325502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𝟏𝟕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uk-UA" sz="2400" b="1" i="1" dirty="0">
                    <a:solidFill>
                      <a:srgbClr val="002060"/>
                    </a:solidFill>
                  </a:rPr>
                  <a:t> </a:t>
                </a:r>
                <a:r>
                  <a:rPr lang="uk-UA" sz="2400" b="1" i="1" dirty="0" smtClean="0">
                    <a:solidFill>
                      <a:srgbClr val="002060"/>
                    </a:solidFill>
                  </a:rPr>
                  <a:t>;</a:t>
                </a:r>
                <a:r>
                  <a:rPr lang="uk-UA" sz="2400" b="1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НСД(17;25</a:t>
                </a:r>
                <a:r>
                  <a:rPr lang="uk-UA" sz="2400" b="1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)=</a:t>
                </a:r>
                <a:r>
                  <a:rPr lang="uk-UA" sz="2400" b="1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sz="2400" b="1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</a:t>
                </a:r>
                <a:endParaRPr lang="ru-RU" sz="2400" b="1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1842" y="5918725"/>
                <a:ext cx="3255022" cy="714683"/>
              </a:xfrm>
              <a:prstGeom prst="rect">
                <a:avLst/>
              </a:prstGeom>
              <a:blipFill rotWithShape="1">
                <a:blip r:embed="rId6"/>
                <a:stretch>
                  <a:fillRect b="-34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2790273" y="650945"/>
                <a:ext cx="3780253" cy="12405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  <a:ea typeface="Courier New"/>
                            <a:cs typeface="Courier New"/>
                          </a:rPr>
                        </m:ctrlPr>
                      </m:fPr>
                      <m:num>
                        <m:r>
                          <a:rPr lang="en-US" sz="3200" b="1" i="1">
                            <a:solidFill>
                              <a:srgbClr val="002060"/>
                            </a:solidFill>
                            <a:latin typeface="Cambria Math"/>
                            <a:ea typeface="Courier New"/>
                            <a:cs typeface="Courier New"/>
                          </a:rPr>
                          <m:t>𝒂</m:t>
                        </m:r>
                      </m:num>
                      <m:den>
                        <m:r>
                          <a:rPr lang="uk-UA" sz="3200" b="1" i="1">
                            <a:solidFill>
                              <a:srgbClr val="002060"/>
                            </a:solidFill>
                            <a:latin typeface="Cambria Math"/>
                            <a:ea typeface="Courier New"/>
                            <a:cs typeface="Courier New"/>
                          </a:rPr>
                          <m:t>𝒃</m:t>
                        </m:r>
                      </m:den>
                    </m:f>
                    <m:r>
                      <a:rPr lang="uk-UA" sz="3200" b="1" i="1">
                        <a:solidFill>
                          <a:srgbClr val="002060"/>
                        </a:solidFill>
                        <a:latin typeface="Cambria Math"/>
                        <a:ea typeface="Courier New"/>
                        <a:cs typeface="Courier New"/>
                      </a:rPr>
                      <m:t>=</m:t>
                    </m:r>
                    <m:f>
                      <m:fPr>
                        <m:ctrlP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  <a:ea typeface="Courier New"/>
                            <a:cs typeface="Courier New"/>
                          </a:rPr>
                        </m:ctrlPr>
                      </m:fPr>
                      <m:num>
                        <m:r>
                          <a:rPr lang="uk-UA" sz="3200" b="1" i="1">
                            <a:solidFill>
                              <a:srgbClr val="002060"/>
                            </a:solidFill>
                            <a:latin typeface="Cambria Math"/>
                            <a:ea typeface="Courier New"/>
                            <a:cs typeface="Courier New"/>
                          </a:rPr>
                          <m:t>𝒂</m:t>
                        </m:r>
                        <m:r>
                          <a:rPr lang="uk-UA" sz="3200" b="1" i="1">
                            <a:solidFill>
                              <a:srgbClr val="002060"/>
                            </a:solidFill>
                            <a:latin typeface="Cambria Math"/>
                            <a:ea typeface="Courier New"/>
                            <a:cs typeface="Courier New"/>
                          </a:rPr>
                          <m:t>:</m:t>
                        </m:r>
                        <m:r>
                          <a:rPr lang="en-US" sz="3200" b="1" i="1">
                            <a:solidFill>
                              <a:srgbClr val="002060"/>
                            </a:solidFill>
                            <a:latin typeface="Cambria Math"/>
                            <a:ea typeface="Courier New"/>
                            <a:cs typeface="Courier New"/>
                          </a:rPr>
                          <m:t>𝒑</m:t>
                        </m:r>
                      </m:num>
                      <m:den>
                        <m:r>
                          <a:rPr lang="uk-UA" sz="3200" b="1" i="1">
                            <a:solidFill>
                              <a:srgbClr val="002060"/>
                            </a:solidFill>
                            <a:latin typeface="Cambria Math"/>
                            <a:ea typeface="Courier New"/>
                            <a:cs typeface="Courier New"/>
                          </a:rPr>
                          <m:t>𝒂</m:t>
                        </m:r>
                        <m:r>
                          <a:rPr lang="uk-UA" sz="3200" b="1" i="1">
                            <a:solidFill>
                              <a:srgbClr val="002060"/>
                            </a:solidFill>
                            <a:latin typeface="Cambria Math"/>
                            <a:ea typeface="Courier New"/>
                            <a:cs typeface="Courier New"/>
                          </a:rPr>
                          <m:t>:</m:t>
                        </m:r>
                        <m:r>
                          <a:rPr lang="en-US" sz="3200" b="1" i="1">
                            <a:solidFill>
                              <a:srgbClr val="002060"/>
                            </a:solidFill>
                            <a:latin typeface="Cambria Math"/>
                            <a:ea typeface="Courier New"/>
                            <a:cs typeface="Courier New"/>
                          </a:rPr>
                          <m:t>𝒑</m:t>
                        </m:r>
                      </m:den>
                    </m:f>
                  </m:oMath>
                </a14:m>
                <a:r>
                  <a:rPr lang="en-US" sz="3200" b="1" dirty="0">
                    <a:solidFill>
                      <a:srgbClr val="002060"/>
                    </a:solidFill>
                    <a:latin typeface="Times New Roman" pitchFamily="18" charset="0"/>
                    <a:ea typeface="Courier New"/>
                    <a:cs typeface="Times New Roman" pitchFamily="18" charset="0"/>
                  </a:rPr>
                  <a:t>  </a:t>
                </a:r>
                <a:r>
                  <a:rPr lang="uk-UA" sz="2800" b="1" dirty="0">
                    <a:solidFill>
                      <a:srgbClr val="002060"/>
                    </a:solidFill>
                    <a:latin typeface="Times New Roman" pitchFamily="18" charset="0"/>
                    <a:ea typeface="Courier New"/>
                    <a:cs typeface="Times New Roman" pitchFamily="18" charset="0"/>
                  </a:rPr>
                  <a:t>,  </a:t>
                </a:r>
              </a:p>
              <a:p>
                <a:r>
                  <a:rPr lang="uk-UA" sz="2800" b="1" i="1" dirty="0">
                    <a:solidFill>
                      <a:srgbClr val="002060"/>
                    </a:solidFill>
                    <a:latin typeface="Times New Roman" pitchFamily="18" charset="0"/>
                    <a:ea typeface="Courier New"/>
                    <a:cs typeface="Times New Roman" pitchFamily="18" charset="0"/>
                  </a:rPr>
                  <a:t>НСД( </a:t>
                </a:r>
                <a:r>
                  <a:rPr lang="en-US" sz="2800" b="1" i="1" dirty="0" err="1">
                    <a:solidFill>
                      <a:srgbClr val="002060"/>
                    </a:solidFill>
                    <a:latin typeface="Times New Roman" pitchFamily="18" charset="0"/>
                    <a:ea typeface="Courier New"/>
                    <a:cs typeface="Times New Roman" pitchFamily="18" charset="0"/>
                  </a:rPr>
                  <a:t>a;b</a:t>
                </a:r>
                <a:r>
                  <a:rPr lang="en-US" sz="2800" b="1" i="1" dirty="0">
                    <a:solidFill>
                      <a:srgbClr val="002060"/>
                    </a:solidFill>
                    <a:latin typeface="Times New Roman" pitchFamily="18" charset="0"/>
                    <a:ea typeface="Courier New"/>
                    <a:cs typeface="Times New Roman" pitchFamily="18" charset="0"/>
                  </a:rPr>
                  <a:t>) = p, ( p </a:t>
                </a:r>
                <a14:m>
                  <m:oMath xmlns:m="http://schemas.openxmlformats.org/officeDocument/2006/math"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  <a:ea typeface="Courier New"/>
                        <a:cs typeface="Courier New"/>
                      </a:rPr>
                      <m:t>≠</m:t>
                    </m:r>
                  </m:oMath>
                </a14:m>
                <a:r>
                  <a:rPr lang="en-US" sz="2800" b="1" i="1" dirty="0" smtClean="0">
                    <a:solidFill>
                      <a:srgbClr val="002060"/>
                    </a:solidFill>
                    <a:latin typeface="Times New Roman" pitchFamily="18" charset="0"/>
                    <a:ea typeface="Courier New"/>
                    <a:cs typeface="Times New Roman" pitchFamily="18" charset="0"/>
                  </a:rPr>
                  <a:t>1</a:t>
                </a:r>
                <a:r>
                  <a:rPr lang="uk-UA" sz="2800" b="1" i="1" dirty="0" smtClean="0">
                    <a:solidFill>
                      <a:srgbClr val="002060"/>
                    </a:solidFill>
                    <a:latin typeface="Times New Roman" pitchFamily="18" charset="0"/>
                    <a:ea typeface="Courier New"/>
                    <a:cs typeface="Times New Roman" pitchFamily="18" charset="0"/>
                  </a:rPr>
                  <a:t>)</a:t>
                </a:r>
                <a:endParaRPr lang="ru-RU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0273" y="650945"/>
                <a:ext cx="3780253" cy="1240532"/>
              </a:xfrm>
              <a:prstGeom prst="rect">
                <a:avLst/>
              </a:prstGeom>
              <a:blipFill rotWithShape="1">
                <a:blip r:embed="rId7"/>
                <a:stretch>
                  <a:fillRect l="-3387" b="-133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Стрелка влево 18"/>
          <p:cNvSpPr/>
          <p:nvPr/>
        </p:nvSpPr>
        <p:spPr>
          <a:xfrm>
            <a:off x="3448151" y="2690423"/>
            <a:ext cx="383951" cy="189873"/>
          </a:xfrm>
          <a:prstGeom prst="leftArrow">
            <a:avLst/>
          </a:prstGeom>
          <a:solidFill>
            <a:schemeClr val="tx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лево 22"/>
          <p:cNvSpPr/>
          <p:nvPr/>
        </p:nvSpPr>
        <p:spPr>
          <a:xfrm rot="10800000">
            <a:off x="5311898" y="2690423"/>
            <a:ext cx="383951" cy="189873"/>
          </a:xfrm>
          <a:prstGeom prst="leftArrow">
            <a:avLst/>
          </a:prstGeom>
          <a:solidFill>
            <a:schemeClr val="tx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72855" y="5221657"/>
            <a:ext cx="2231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НСД(</a:t>
            </a:r>
            <a:r>
              <a:rPr 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uk-UA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uk-UA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1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/>
          </a:p>
        </p:txBody>
      </p:sp>
      <p:sp>
        <p:nvSpPr>
          <p:cNvPr id="27" name="Стрелка вправо 26"/>
          <p:cNvSpPr/>
          <p:nvPr/>
        </p:nvSpPr>
        <p:spPr>
          <a:xfrm>
            <a:off x="4111975" y="5251882"/>
            <a:ext cx="978408" cy="48463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688005" y="5036998"/>
            <a:ext cx="324947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795265" y="5104349"/>
            <a:ext cx="3218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дріб -</a:t>
            </a:r>
            <a:r>
              <a:rPr 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нескоротний</a:t>
            </a:r>
            <a:endParaRPr lang="ru-RU" sz="28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191161" y="4826803"/>
            <a:ext cx="6383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6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4476349" y="5260253"/>
            <a:ext cx="4314576" cy="12003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41898" y="5233644"/>
            <a:ext cx="2658026" cy="12003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397653" y="2554673"/>
            <a:ext cx="4449830" cy="12003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5105" y="2564903"/>
            <a:ext cx="2658026" cy="12003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806830" y="1261669"/>
            <a:ext cx="199452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722851" y="1221074"/>
            <a:ext cx="2520280" cy="914400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Крок 1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3363" y="215062"/>
            <a:ext cx="76885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Зведення дробів до спільного знаменника 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5016054" y="1319994"/>
                <a:ext cx="1576072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𝟔𝟎</m:t>
                        </m:r>
                      </m:den>
                    </m:f>
                  </m:oMath>
                </a14:m>
                <a:r>
                  <a:rPr lang="uk-UA" sz="28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і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𝟏𝟏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𝟏𝟎𝟓</m:t>
                        </m:r>
                        <m:r>
                          <a:rPr lang="uk-UA" sz="2800" b="1">
                            <a:solidFill>
                              <a:srgbClr val="002060"/>
                            </a:solidFill>
                            <a:latin typeface="Cambria Math"/>
                          </a:rPr>
                          <m:t> 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6054" y="1319994"/>
                <a:ext cx="1576072" cy="714683"/>
              </a:xfrm>
              <a:prstGeom prst="rect">
                <a:avLst/>
              </a:prstGeom>
              <a:blipFill rotWithShape="1">
                <a:blip r:embed="rId2"/>
                <a:stretch>
                  <a:fillRect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810911" y="2564904"/>
            <a:ext cx="250581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НСК(60;105) =?  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60=</a:t>
            </a:r>
            <a:r>
              <a:rPr lang="ru-RU" sz="2400" b="1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∙2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ru-RU" sz="24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3∙5 </a:t>
            </a:r>
            <a:endParaRPr lang="en-US" sz="2400" b="1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105= </a:t>
            </a:r>
            <a:r>
              <a:rPr lang="ru-RU" sz="24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3∙5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ru-RU" sz="2400" b="1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25413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НСК (60;105) =  </a:t>
            </a:r>
            <a:r>
              <a:rPr lang="ru-RU" sz="24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3∙5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ru-RU" sz="2400" b="1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7∙2∙2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=420    420:105 =</a:t>
            </a:r>
            <a:r>
              <a:rPr lang="ru-RU" sz="2400" b="1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420:60=</a:t>
            </a:r>
            <a:r>
              <a:rPr lang="ru-RU" sz="2400" b="1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b="1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додаткові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множники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722851" y="5396092"/>
                <a:ext cx="2967864" cy="8754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3200" b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  <m:sSup>
                          <m:sSupPr>
                            <m:ctrlPr>
                              <a:rPr lang="ru-RU" sz="3200" b="1" i="1">
                                <a:solidFill>
                                  <a:srgbClr val="005828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uk-UA" sz="3200" b="1">
                                <a:solidFill>
                                  <a:srgbClr val="005828"/>
                                </a:solidFill>
                                <a:latin typeface="Cambria Math"/>
                              </a:rPr>
                              <m:t> </m:t>
                            </m:r>
                          </m:e>
                          <m:sup>
                            <m:r>
                              <a:rPr lang="uk-UA" sz="3200" b="1">
                                <a:solidFill>
                                  <a:srgbClr val="005828"/>
                                </a:solidFill>
                                <a:latin typeface="Cambria Math"/>
                              </a:rPr>
                              <m:t>𝟕</m:t>
                            </m:r>
                          </m:sup>
                        </m:sSup>
                      </m:num>
                      <m:den>
                        <m:r>
                          <a:rPr lang="uk-UA" sz="3200" b="1">
                            <a:solidFill>
                              <a:srgbClr val="002060"/>
                            </a:solidFill>
                            <a:latin typeface="Cambria Math"/>
                          </a:rPr>
                          <m:t>𝟔𝟎</m:t>
                        </m:r>
                      </m:den>
                    </m:f>
                    <m:r>
                      <a:rPr lang="uk-UA" sz="3200" b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3200" b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  <m:r>
                          <a:rPr lang="uk-UA" sz="3200" b="1">
                            <a:solidFill>
                              <a:srgbClr val="002060"/>
                            </a:solidFill>
                            <a:latin typeface="Cambria Math"/>
                          </a:rPr>
                          <m:t>∙</m:t>
                        </m:r>
                        <m:r>
                          <a:rPr lang="uk-UA" sz="3200" b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uk-UA" sz="3200" b="1">
                            <a:solidFill>
                              <a:srgbClr val="002060"/>
                            </a:solidFill>
                            <a:latin typeface="Cambria Math"/>
                          </a:rPr>
                          <m:t>𝟔𝟎</m:t>
                        </m:r>
                        <m:r>
                          <a:rPr lang="uk-UA" sz="3200" b="1">
                            <a:solidFill>
                              <a:srgbClr val="002060"/>
                            </a:solidFill>
                            <a:latin typeface="Cambria Math"/>
                          </a:rPr>
                          <m:t>∙</m:t>
                        </m:r>
                        <m:r>
                          <a:rPr lang="uk-UA" sz="3200" b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  <m:r>
                      <a:rPr lang="uk-UA" sz="3200" b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3200" b="1">
                            <a:solidFill>
                              <a:srgbClr val="002060"/>
                            </a:solidFill>
                            <a:latin typeface="Cambria Math"/>
                          </a:rPr>
                          <m:t>𝟒𝟗</m:t>
                        </m:r>
                      </m:num>
                      <m:den>
                        <m:r>
                          <a:rPr lang="uk-UA" sz="3200" b="1">
                            <a:solidFill>
                              <a:srgbClr val="002060"/>
                            </a:solidFill>
                            <a:latin typeface="Cambria Math"/>
                          </a:rPr>
                          <m:t>𝟒𝟐𝟎</m:t>
                        </m:r>
                      </m:den>
                    </m:f>
                  </m:oMath>
                </a14:m>
                <a:r>
                  <a:rPr lang="uk-UA" b="1" dirty="0">
                    <a:solidFill>
                      <a:srgbClr val="002060"/>
                    </a:solidFill>
                  </a:rPr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851" y="5396092"/>
                <a:ext cx="2967864" cy="8754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5039319" y="5398821"/>
                <a:ext cx="3164008" cy="841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400" b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𝟏𝟏</m:t>
                          </m:r>
                          <m:sSup>
                            <m:sSupPr>
                              <m:ctrlPr>
                                <a:rPr lang="ru-RU" sz="2400" b="1" i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uk-UA" sz="2400" b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 </m:t>
                              </m:r>
                            </m:e>
                            <m:sup>
                              <m:r>
                                <a:rPr lang="uk-UA" sz="2400" b="1">
                                  <a:solidFill>
                                    <a:srgbClr val="005828"/>
                                  </a:solidFill>
                                  <a:latin typeface="Cambria Math"/>
                                </a:rPr>
                                <m:t>𝟒</m:t>
                              </m:r>
                            </m:sup>
                          </m:sSup>
                        </m:num>
                        <m:den>
                          <m:r>
                            <a:rPr lang="uk-UA" sz="2400" b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𝟏𝟎𝟓</m:t>
                          </m:r>
                        </m:den>
                      </m:f>
                      <m:r>
                        <a:rPr lang="uk-UA" sz="2400" b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400" b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𝟏𝟏</m:t>
                          </m:r>
                          <m:r>
                            <a:rPr lang="uk-UA" sz="2400" b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∙</m:t>
                          </m:r>
                          <m:r>
                            <a:rPr lang="uk-UA" sz="2400" b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𝟒</m:t>
                          </m:r>
                          <m:sSup>
                            <m:sSupPr>
                              <m:ctrlPr>
                                <a:rPr lang="ru-RU" sz="2400" b="1" i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uk-UA" sz="2400" b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 </m:t>
                              </m:r>
                            </m:e>
                            <m:sup>
                              <m:r>
                                <a:rPr lang="uk-UA" sz="2400" b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 </m:t>
                              </m:r>
                            </m:sup>
                          </m:sSup>
                        </m:num>
                        <m:den>
                          <m:r>
                            <a:rPr lang="uk-UA" sz="2400" b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𝟏𝟎𝟓</m:t>
                          </m:r>
                          <m:r>
                            <a:rPr lang="uk-UA" sz="2400" b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∙</m:t>
                          </m:r>
                          <m:r>
                            <a:rPr lang="uk-UA" sz="2400" b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uk-UA" sz="2400" b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400" b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𝟒𝟒</m:t>
                          </m:r>
                        </m:num>
                        <m:den>
                          <m:r>
                            <a:rPr lang="uk-UA" sz="2400" b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𝟒𝟐𝟎</m:t>
                          </m:r>
                        </m:den>
                      </m:f>
                    </m:oMath>
                  </m:oMathPara>
                </a14:m>
                <a:endParaRPr lang="ru-RU" sz="24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9319" y="5398821"/>
                <a:ext cx="3164008" cy="84183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Прямая соединительная линия 9"/>
          <p:cNvCxnSpPr/>
          <p:nvPr/>
        </p:nvCxnSpPr>
        <p:spPr>
          <a:xfrm>
            <a:off x="948687" y="5553822"/>
            <a:ext cx="228600" cy="228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436096" y="5496763"/>
            <a:ext cx="228600" cy="228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Выноска со стрелкой вниз 13"/>
          <p:cNvSpPr/>
          <p:nvPr/>
        </p:nvSpPr>
        <p:spPr>
          <a:xfrm>
            <a:off x="810911" y="4155097"/>
            <a:ext cx="2520000" cy="914400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Крок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/>
          <p:cNvSpPr/>
          <p:nvPr/>
        </p:nvSpPr>
        <p:spPr>
          <a:xfrm>
            <a:off x="3425007" y="1319994"/>
            <a:ext cx="978408" cy="484632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345541" y="2922752"/>
            <a:ext cx="978408" cy="48463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3497941" y="5611063"/>
            <a:ext cx="978408" cy="48463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09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755576" y="4978652"/>
            <a:ext cx="7438800" cy="13347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55576" y="3137537"/>
            <a:ext cx="7438800" cy="7491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55576" y="1363819"/>
            <a:ext cx="7438800" cy="7130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2654570" y="4270882"/>
            <a:ext cx="4111949" cy="611325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2670579" y="2332859"/>
            <a:ext cx="4111949" cy="611325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Выноска со стрелкой вниз 14"/>
          <p:cNvSpPr/>
          <p:nvPr/>
        </p:nvSpPr>
        <p:spPr>
          <a:xfrm>
            <a:off x="2604016" y="700150"/>
            <a:ext cx="4111949" cy="611325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0"/>
            <a:ext cx="55162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Порівняння звичайних дробів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024999" y="1386870"/>
                <a:ext cx="2963440" cy="6669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</a:rPr>
                      <m:t>&gt;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r>
                  <a:rPr lang="uk-UA" sz="2800" b="1" dirty="0">
                    <a:solidFill>
                      <a:srgbClr val="002060"/>
                    </a:solidFill>
                  </a:rPr>
                  <a:t>, </a:t>
                </a:r>
                <a:r>
                  <a:rPr lang="uk-UA" sz="2400" b="1" dirty="0">
                    <a:solidFill>
                      <a:srgbClr val="002060"/>
                    </a:solidFill>
                  </a:rPr>
                  <a:t>якщо </a:t>
                </a:r>
                <a:r>
                  <a:rPr lang="ru-RU" sz="2400" b="1" i="1" dirty="0">
                    <a:solidFill>
                      <a:srgbClr val="002060"/>
                    </a:solidFill>
                  </a:rPr>
                  <a:t>  </a:t>
                </a:r>
                <a:r>
                  <a:rPr lang="en-US" sz="2400" b="1" i="1" dirty="0">
                    <a:solidFill>
                      <a:srgbClr val="002060"/>
                    </a:solidFill>
                  </a:rPr>
                  <a:t>a</a:t>
                </a:r>
                <a:r>
                  <a:rPr lang="uk-UA" sz="2400" b="1" i="1" dirty="0">
                    <a:solidFill>
                      <a:srgbClr val="002060"/>
                    </a:solidFill>
                  </a:rPr>
                  <a:t> &gt; с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999" y="1386870"/>
                <a:ext cx="2963440" cy="666914"/>
              </a:xfrm>
              <a:prstGeom prst="rect">
                <a:avLst/>
              </a:prstGeom>
              <a:blipFill rotWithShape="1">
                <a:blip r:embed="rId2"/>
                <a:stretch>
                  <a:fillRect t="-1835" r="-2469" b="-110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5484169" y="1386870"/>
                <a:ext cx="2270943" cy="7130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</a:rPr>
                      <m:t>&gt;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uk-UA" b="1" dirty="0">
                    <a:solidFill>
                      <a:srgbClr val="002060"/>
                    </a:solidFill>
                  </a:rPr>
                  <a:t>, бо </a:t>
                </a:r>
                <a:r>
                  <a:rPr lang="uk-UA" sz="2400" b="1" dirty="0">
                    <a:solidFill>
                      <a:srgbClr val="002060"/>
                    </a:solidFill>
                  </a:rPr>
                  <a:t>3 &gt; 2</a:t>
                </a:r>
                <a:r>
                  <a:rPr lang="uk-UA" dirty="0"/>
                  <a:t>;</a:t>
                </a:r>
                <a:endParaRPr lang="ru-RU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4169" y="1386870"/>
                <a:ext cx="2270943" cy="713016"/>
              </a:xfrm>
              <a:prstGeom prst="rect">
                <a:avLst/>
              </a:prstGeom>
              <a:blipFill rotWithShape="1">
                <a:blip r:embed="rId3"/>
                <a:stretch>
                  <a:fillRect r="-1075" b="-34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875171" y="3137537"/>
                <a:ext cx="3233962" cy="7491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ru-RU" sz="3200" b="1" i="1">
                        <a:solidFill>
                          <a:srgbClr val="002060"/>
                        </a:solidFill>
                        <a:latin typeface="Cambria Math"/>
                      </a:rPr>
                      <m:t>&gt;</m:t>
                    </m:r>
                    <m:f>
                      <m:fPr>
                        <m:ctrlP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𝒄</m:t>
                        </m:r>
                      </m:den>
                    </m:f>
                  </m:oMath>
                </a14:m>
                <a:r>
                  <a:rPr lang="uk-UA" sz="2400" b="1" dirty="0">
                    <a:solidFill>
                      <a:srgbClr val="002060"/>
                    </a:solidFill>
                  </a:rPr>
                  <a:t> , якщо </a:t>
                </a:r>
                <a:r>
                  <a:rPr lang="ru-RU" sz="2400" b="1" dirty="0">
                    <a:solidFill>
                      <a:srgbClr val="002060"/>
                    </a:solidFill>
                  </a:rPr>
                  <a:t>  </a:t>
                </a:r>
                <a:r>
                  <a:rPr lang="en-US" sz="2400" b="1" i="1" dirty="0">
                    <a:solidFill>
                      <a:srgbClr val="002060"/>
                    </a:solidFill>
                  </a:rPr>
                  <a:t>b </a:t>
                </a:r>
                <a:r>
                  <a:rPr lang="uk-UA" sz="2400" b="1" i="1" dirty="0">
                    <a:solidFill>
                      <a:srgbClr val="002060"/>
                    </a:solidFill>
                  </a:rPr>
                  <a:t>&lt; </a:t>
                </a:r>
                <a:r>
                  <a:rPr lang="uk-UA" sz="2400" b="1" dirty="0">
                    <a:solidFill>
                      <a:srgbClr val="002060"/>
                    </a:solidFill>
                  </a:rPr>
                  <a:t>с</a:t>
                </a:r>
                <a:r>
                  <a:rPr lang="uk-UA" dirty="0"/>
                  <a:t>;</a:t>
                </a:r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171" y="3137537"/>
                <a:ext cx="3233962" cy="749116"/>
              </a:xfrm>
              <a:prstGeom prst="rect">
                <a:avLst/>
              </a:prstGeom>
              <a:blipFill rotWithShape="1">
                <a:blip r:embed="rId4"/>
                <a:stretch>
                  <a:fillRect r="-5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5509355" y="3120631"/>
                <a:ext cx="2463303" cy="7148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</a:rPr>
                      <m:t>&gt;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r>
                  <a:rPr lang="uk-UA" sz="2800" b="1" dirty="0">
                    <a:solidFill>
                      <a:srgbClr val="002060"/>
                    </a:solidFill>
                  </a:rPr>
                  <a:t>, </a:t>
                </a:r>
                <a:r>
                  <a:rPr lang="uk-UA" b="1" dirty="0">
                    <a:solidFill>
                      <a:srgbClr val="002060"/>
                    </a:solidFill>
                  </a:rPr>
                  <a:t>бо </a:t>
                </a:r>
                <a:r>
                  <a:rPr lang="uk-UA" sz="2400" b="1" dirty="0">
                    <a:solidFill>
                      <a:srgbClr val="002060"/>
                    </a:solidFill>
                  </a:rPr>
                  <a:t>7 &lt; 8</a:t>
                </a:r>
                <a:r>
                  <a:rPr lang="uk-UA" b="1" dirty="0"/>
                  <a:t>;</a:t>
                </a:r>
                <a:endParaRPr lang="ru-RU" b="1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9355" y="3120631"/>
                <a:ext cx="2463303" cy="714811"/>
              </a:xfrm>
              <a:prstGeom prst="rect">
                <a:avLst/>
              </a:prstGeom>
              <a:blipFill rotWithShape="1">
                <a:blip r:embed="rId5"/>
                <a:stretch>
                  <a:fillRect r="-990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875171" y="5400772"/>
                <a:ext cx="2380716" cy="7148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rgbClr val="002060"/>
                    </a:solidFill>
                  </a:rPr>
                  <a:t> , </a:t>
                </a:r>
                <a:r>
                  <a:rPr lang="ru-RU" sz="2800" b="1" dirty="0" smtClean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  <m:r>
                      <a:rPr lang="ru-RU" sz="2800" b="1" i="1">
                        <a:solidFill>
                          <a:srgbClr val="002060"/>
                        </a:solidFill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dirty="0"/>
                  <a:t> </a:t>
                </a: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171" y="5400772"/>
                <a:ext cx="2380716" cy="714811"/>
              </a:xfrm>
              <a:prstGeom prst="rect">
                <a:avLst/>
              </a:prstGeom>
              <a:blipFill rotWithShape="1">
                <a:blip r:embed="rId6"/>
                <a:stretch>
                  <a:fillRect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4124231" y="4997377"/>
                <a:ext cx="4466221" cy="13347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uk-UA" sz="24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</a:rPr>
                      <m:t>  </m:t>
                    </m:r>
                  </m:oMath>
                </a14:m>
                <a:r>
                  <a:rPr lang="uk-UA" sz="24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— </a:t>
                </a:r>
                <a:r>
                  <a:rPr lang="uk-UA" sz="2400" b="1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правильний дріб, а </a:t>
                </a:r>
                <a:endParaRPr lang="en-US" sz="24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uk-UA" sz="24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uk-UA" sz="24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і</a:t>
                </a:r>
                <a:r>
                  <a:rPr lang="en-US" sz="24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uk-UA" sz="28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— </a:t>
                </a:r>
                <a:r>
                  <a:rPr lang="uk-UA" sz="2400" b="1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неправильні дроби</a:t>
                </a:r>
                <a:endParaRPr lang="ru-RU" sz="2400" b="1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4231" y="4997377"/>
                <a:ext cx="4466221" cy="1334724"/>
              </a:xfrm>
              <a:prstGeom prst="rect">
                <a:avLst/>
              </a:prstGeom>
              <a:blipFill rotWithShape="1">
                <a:blip r:embed="rId7"/>
                <a:stretch>
                  <a:fillRect b="-13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Прямоугольник 12"/>
          <p:cNvSpPr/>
          <p:nvPr/>
        </p:nvSpPr>
        <p:spPr>
          <a:xfrm>
            <a:off x="2708322" y="2332859"/>
            <a:ext cx="4262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 однаковими чисельниками</a:t>
            </a:r>
            <a:r>
              <a:rPr lang="uk-UA" sz="2400" b="1" i="1" dirty="0">
                <a:solidFill>
                  <a:srgbClr val="002060"/>
                </a:solidFill>
              </a:rPr>
              <a:t>: 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46891" y="4260297"/>
            <a:ext cx="42450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правильного з неправильним</a:t>
            </a:r>
            <a:r>
              <a:rPr lang="uk-UA" dirty="0"/>
              <a:t>: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86116" y="623690"/>
            <a:ext cx="42488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 однаковими знаменниками: 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41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5583320" y="5164163"/>
            <a:ext cx="3227083" cy="12834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508104" y="2639349"/>
            <a:ext cx="3227083" cy="12834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735646" y="1459823"/>
            <a:ext cx="2772000" cy="900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81290" y="2611699"/>
            <a:ext cx="2789928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48284" y="2797388"/>
            <a:ext cx="22559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звести до </a:t>
            </a:r>
            <a:r>
              <a:rPr lang="uk-UA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НСЗ 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6369918" y="1547393"/>
                <a:ext cx="1301375" cy="8017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uk-UA" sz="3200" b="1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uk-UA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uk-UA" sz="32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і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uk-UA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𝟏𝟒</m:t>
                        </m:r>
                      </m:den>
                    </m:f>
                  </m:oMath>
                </a14:m>
                <a:endParaRPr lang="ru-RU" sz="32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9918" y="1547393"/>
                <a:ext cx="1301375" cy="801758"/>
              </a:xfrm>
              <a:prstGeom prst="rect">
                <a:avLst/>
              </a:prstGeom>
              <a:blipFill rotWithShape="1">
                <a:blip r:embed="rId2"/>
                <a:stretch>
                  <a:fillRect b="-106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Выноска со стрелкой вниз 14"/>
          <p:cNvSpPr/>
          <p:nvPr/>
        </p:nvSpPr>
        <p:spPr>
          <a:xfrm>
            <a:off x="496610" y="1511699"/>
            <a:ext cx="2520280" cy="914400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Крок 1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лево 19"/>
          <p:cNvSpPr/>
          <p:nvPr/>
        </p:nvSpPr>
        <p:spPr>
          <a:xfrm>
            <a:off x="4101880" y="1667507"/>
            <a:ext cx="978408" cy="484632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лево 25"/>
          <p:cNvSpPr/>
          <p:nvPr/>
        </p:nvSpPr>
        <p:spPr>
          <a:xfrm rot="16200000">
            <a:off x="1331360" y="3815868"/>
            <a:ext cx="787232" cy="484632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004600" y="116632"/>
            <a:ext cx="55162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Порівняння звичайних дробів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2535109" y="701407"/>
            <a:ext cx="4111949" cy="611325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56108" y="701407"/>
            <a:ext cx="3613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 різними </a:t>
            </a:r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знаменниками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5382658" y="2639349"/>
                <a:ext cx="3477976" cy="1146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НСК(7;14</a:t>
                </a:r>
                <a:r>
                  <a:rPr lang="uk-UA" sz="24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) =14 = </a:t>
                </a:r>
                <a:r>
                  <a:rPr lang="uk-UA" sz="24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НСЗ;</a:t>
                </a:r>
                <a:r>
                  <a:rPr lang="uk-UA" sz="2400" b="1" dirty="0">
                    <a:solidFill>
                      <a:srgbClr val="002060"/>
                    </a:solidFill>
                  </a:rPr>
                  <a:t> </a:t>
                </a:r>
                <a:endParaRPr lang="uk-UA" sz="2400" b="1" dirty="0" smtClean="0">
                  <a:solidFill>
                    <a:srgbClr val="002060"/>
                  </a:solidFill>
                </a:endParaRPr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  <m:sSup>
                          <m:sSupPr>
                            <m:ctrlPr>
                              <a:rPr lang="ru-RU" sz="28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 </m:t>
                            </m:r>
                          </m:e>
                          <m:sup>
                            <m:r>
                              <a:rPr lang="en-US" sz="28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  <m:r>
                      <a:rPr lang="uk-UA" sz="2800" b="1" i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𝟔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𝟏𝟒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і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ru-RU" sz="2800" b="1" dirty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  <m:sSup>
                          <m:sSupPr>
                            <m:ctrlPr>
                              <a:rPr lang="ru-RU" sz="28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 </m:t>
                            </m:r>
                          </m:e>
                          <m:sup>
                            <m:r>
                              <a:rPr lang="en-US" sz="28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𝟏</m:t>
                            </m:r>
                          </m:sup>
                        </m:sSup>
                      </m:num>
                      <m:den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𝟏𝟒</m:t>
                        </m:r>
                      </m:den>
                    </m:f>
                  </m:oMath>
                </a14:m>
                <a:r>
                  <a:rPr lang="uk-UA" sz="2800" b="1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ru-RU" sz="2800" b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ru-RU" sz="2800" b="1" dirty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  <m:sSup>
                          <m:sSupPr>
                            <m:ctrlPr>
                              <a:rPr lang="ru-RU" sz="28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 </m:t>
                            </m:r>
                          </m:e>
                          <m:sup>
                            <m:r>
                              <a:rPr lang="uk-UA" sz="28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 </m:t>
                            </m:r>
                          </m:sup>
                        </m:sSup>
                      </m:num>
                      <m:den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𝟏𝟒</m:t>
                        </m:r>
                      </m:den>
                    </m:f>
                  </m:oMath>
                </a14:m>
                <a:r>
                  <a:rPr lang="uk-UA" sz="2800" b="1" dirty="0" smtClean="0">
                    <a:solidFill>
                      <a:srgbClr val="002060"/>
                    </a:solidFill>
                  </a:rPr>
                  <a:t> </a:t>
                </a:r>
                <a:endPara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2658" y="2639349"/>
                <a:ext cx="3477976" cy="1146661"/>
              </a:xfrm>
              <a:prstGeom prst="rect">
                <a:avLst/>
              </a:prstGeom>
              <a:blipFill rotWithShape="1">
                <a:blip r:embed="rId3"/>
                <a:stretch>
                  <a:fillRect t="-4255" b="-58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6249997" y="5189082"/>
                <a:ext cx="1743298" cy="11531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6 &gt;2 , </a:t>
                </a:r>
                <a:r>
                  <a:rPr lang="uk-UA" sz="24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отже,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4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𝟔</m:t>
                          </m:r>
                        </m:num>
                        <m:den>
                          <m:r>
                            <a:rPr lang="uk-UA" sz="24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𝟏𝟒</m:t>
                          </m:r>
                        </m:den>
                      </m:f>
                      <m:r>
                        <a:rPr lang="uk-UA" sz="2400" b="1" i="1">
                          <a:solidFill>
                            <a:srgbClr val="002060"/>
                          </a:solidFill>
                          <a:latin typeface="Cambria Math"/>
                        </a:rPr>
                        <m:t>&gt;</m:t>
                      </m:r>
                      <m:f>
                        <m:fPr>
                          <m:ctrlPr>
                            <a:rPr lang="ru-RU" sz="24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4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uk-UA" sz="24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𝟏𝟒</m:t>
                          </m:r>
                        </m:den>
                      </m:f>
                    </m:oMath>
                  </m:oMathPara>
                </a14:m>
                <a:endParaRPr lang="ru-RU" sz="24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9997" y="5189082"/>
                <a:ext cx="1743298" cy="1153136"/>
              </a:xfrm>
              <a:prstGeom prst="rect">
                <a:avLst/>
              </a:prstGeom>
              <a:blipFill rotWithShape="1">
                <a:blip r:embed="rId4"/>
                <a:stretch>
                  <a:fillRect l="-3846" t="-4233" r="-38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Выноска со стрелкой вниз 16"/>
          <p:cNvSpPr/>
          <p:nvPr/>
        </p:nvSpPr>
        <p:spPr>
          <a:xfrm>
            <a:off x="445099" y="4544495"/>
            <a:ext cx="2520280" cy="914400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Крок 2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84067" y="5560961"/>
            <a:ext cx="2789928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38356" y="5560961"/>
            <a:ext cx="17716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орівняти </a:t>
            </a:r>
          </a:p>
          <a:p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чисельники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7520854" y="3089212"/>
            <a:ext cx="126000" cy="2534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056543" y="3085930"/>
            <a:ext cx="126000" cy="2534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трелка вправо 29"/>
          <p:cNvSpPr/>
          <p:nvPr/>
        </p:nvSpPr>
        <p:spPr>
          <a:xfrm>
            <a:off x="3878853" y="2970314"/>
            <a:ext cx="978408" cy="48463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>
            <a:off x="3855567" y="5817547"/>
            <a:ext cx="978408" cy="48463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52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54122" y="3573016"/>
            <a:ext cx="5873066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91451" y="5013176"/>
            <a:ext cx="5873066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302663" y="1484784"/>
            <a:ext cx="4250637" cy="151216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60648"/>
            <a:ext cx="6048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Додавання та віднімання дробів з різними знаменниками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2837670" y="1745476"/>
                <a:ext cx="3175869" cy="9907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uk-UA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uk-UA" sz="4000" b="1" i="1">
                        <a:solidFill>
                          <a:srgbClr val="002060"/>
                        </a:solidFill>
                        <a:latin typeface="Cambria Math"/>
                      </a:rPr>
                      <m:t>±</m:t>
                    </m:r>
                    <m:f>
                      <m:fPr>
                        <m:ctrlPr>
                          <a:rPr lang="ru-RU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𝒅</m:t>
                        </m:r>
                      </m:den>
                    </m:f>
                    <m:r>
                      <a:rPr lang="uk-UA" sz="4000" b="1" i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𝒂𝒅</m:t>
                        </m:r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±</m:t>
                        </m:r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𝒃𝒄</m:t>
                        </m:r>
                      </m:num>
                      <m:den>
                        <m:r>
                          <a:rPr lang="uk-UA" sz="40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𝒃𝒅</m:t>
                        </m:r>
                      </m:den>
                    </m:f>
                  </m:oMath>
                </a14:m>
                <a:endParaRPr lang="ru-RU" sz="4000" b="1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7670" y="1745476"/>
                <a:ext cx="3175869" cy="990784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2674861" y="3579227"/>
                <a:ext cx="3155030" cy="9019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𝟖</m:t>
                          </m:r>
                        </m:den>
                      </m:f>
                      <m:r>
                        <a:rPr lang="uk-UA" sz="2800" b="1">
                          <a:solidFill>
                            <a:srgbClr val="002060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ru-RU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uk-UA" sz="2800" b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uk-UA" sz="2800" b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𝟖</m:t>
                          </m:r>
                        </m:den>
                      </m:f>
                      <m:r>
                        <a:rPr lang="uk-UA" sz="2800" b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𝟕</m:t>
                          </m:r>
                        </m:num>
                        <m:den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4861" y="3579227"/>
                <a:ext cx="3155030" cy="90197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1579254" y="5013176"/>
                <a:ext cx="5697457" cy="9017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  <m:r>
                        <a:rPr lang="uk-UA" sz="2800" b="1" i="1">
                          <a:solidFill>
                            <a:srgbClr val="00206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ru-RU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𝟕</m:t>
                          </m:r>
                        </m:den>
                      </m:f>
                      <m:r>
                        <a:rPr lang="uk-UA" sz="2800" b="1" i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∙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𝟕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∙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∙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𝟕</m:t>
                          </m:r>
                        </m:den>
                      </m:f>
                      <m:r>
                        <a:rPr lang="uk-UA" sz="2800" b="1" i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𝟕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𝟔</m:t>
                          </m:r>
                        </m:num>
                        <m:den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𝟐𝟏</m:t>
                          </m:r>
                        </m:den>
                      </m:f>
                      <m:r>
                        <a:rPr lang="uk-UA" sz="2800" b="1" i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uk-UA" sz="28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𝟐𝟏</m:t>
                          </m:r>
                        </m:den>
                      </m:f>
                    </m:oMath>
                  </m:oMathPara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9254" y="5013176"/>
                <a:ext cx="5697457" cy="9017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258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2153" y="2132856"/>
            <a:ext cx="8950464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uk-UA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Бажаю успіхів!</a:t>
            </a:r>
            <a:r>
              <a:rPr lang="uk-UA" sz="9600" dirty="0" smtClean="0"/>
              <a:t> 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56444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623</TotalTime>
  <Words>658</Words>
  <Application>Microsoft Office PowerPoint</Application>
  <PresentationFormat>Экран (4:3)</PresentationFormat>
  <Paragraphs>77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68</cp:revision>
  <dcterms:created xsi:type="dcterms:W3CDTF">2014-09-08T13:17:50Z</dcterms:created>
  <dcterms:modified xsi:type="dcterms:W3CDTF">2014-09-14T19:19:48Z</dcterms:modified>
</cp:coreProperties>
</file>