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61" r:id="rId5"/>
    <p:sldId id="259" r:id="rId6"/>
    <p:sldId id="271" r:id="rId7"/>
    <p:sldId id="272" r:id="rId8"/>
    <p:sldId id="273" r:id="rId9"/>
    <p:sldId id="260" r:id="rId10"/>
    <p:sldId id="262" r:id="rId11"/>
    <p:sldId id="264" r:id="rId12"/>
    <p:sldId id="265" r:id="rId13"/>
    <p:sldId id="266" r:id="rId14"/>
    <p:sldId id="267" r:id="rId15"/>
    <p:sldId id="263" r:id="rId16"/>
    <p:sldId id="275" r:id="rId17"/>
    <p:sldId id="270" r:id="rId18"/>
    <p:sldId id="274"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336600"/>
    <a:srgbClr val="0000FF"/>
    <a:srgbClr val="0033CC"/>
    <a:srgbClr val="660066"/>
    <a:srgbClr val="0066FF"/>
    <a:srgbClr val="FF6600"/>
    <a:srgbClr val="9900CC"/>
    <a:srgbClr val="008000"/>
    <a:srgbClr val="0099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14" y="-33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6" Type="http://schemas.openxmlformats.org/officeDocument/2006/relationships/image" Target="../media/image22.wmf"/><Relationship Id="rId5" Type="http://schemas.openxmlformats.org/officeDocument/2006/relationships/image" Target="../media/image21.wmf"/><Relationship Id="rId4" Type="http://schemas.openxmlformats.org/officeDocument/2006/relationships/image" Target="../media/image2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 Id="rId5" Type="http://schemas.openxmlformats.org/officeDocument/2006/relationships/image" Target="../media/image37.wmf"/><Relationship Id="rId4" Type="http://schemas.openxmlformats.org/officeDocument/2006/relationships/image" Target="../media/image36.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image" Target="../media/image46.wmf"/><Relationship Id="rId7" Type="http://schemas.openxmlformats.org/officeDocument/2006/relationships/image" Target="../media/image50.wmf"/><Relationship Id="rId2" Type="http://schemas.openxmlformats.org/officeDocument/2006/relationships/image" Target="../media/image45.wmf"/><Relationship Id="rId1" Type="http://schemas.openxmlformats.org/officeDocument/2006/relationships/image" Target="../media/image44.wmf"/><Relationship Id="rId6" Type="http://schemas.openxmlformats.org/officeDocument/2006/relationships/image" Target="../media/image49.wmf"/><Relationship Id="rId11" Type="http://schemas.openxmlformats.org/officeDocument/2006/relationships/image" Target="../media/image54.wmf"/><Relationship Id="rId5" Type="http://schemas.openxmlformats.org/officeDocument/2006/relationships/image" Target="../media/image48.wmf"/><Relationship Id="rId10" Type="http://schemas.openxmlformats.org/officeDocument/2006/relationships/image" Target="../media/image53.wmf"/><Relationship Id="rId4" Type="http://schemas.openxmlformats.org/officeDocument/2006/relationships/image" Target="../media/image47.wmf"/><Relationship Id="rId9" Type="http://schemas.openxmlformats.org/officeDocument/2006/relationships/image" Target="../media/image5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6.wmf"/><Relationship Id="rId5" Type="http://schemas.openxmlformats.org/officeDocument/2006/relationships/image" Target="../media/image60.wmf"/><Relationship Id="rId4" Type="http://schemas.openxmlformats.org/officeDocument/2006/relationships/image" Target="../media/image59.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69.wmf"/><Relationship Id="rId3" Type="http://schemas.openxmlformats.org/officeDocument/2006/relationships/image" Target="../media/image64.wmf"/><Relationship Id="rId7" Type="http://schemas.openxmlformats.org/officeDocument/2006/relationships/image" Target="../media/image68.wmf"/><Relationship Id="rId12" Type="http://schemas.openxmlformats.org/officeDocument/2006/relationships/image" Target="../media/image73.wmf"/><Relationship Id="rId2" Type="http://schemas.openxmlformats.org/officeDocument/2006/relationships/image" Target="../media/image63.wmf"/><Relationship Id="rId1" Type="http://schemas.openxmlformats.org/officeDocument/2006/relationships/image" Target="../media/image62.wmf"/><Relationship Id="rId6" Type="http://schemas.openxmlformats.org/officeDocument/2006/relationships/image" Target="../media/image67.wmf"/><Relationship Id="rId11" Type="http://schemas.openxmlformats.org/officeDocument/2006/relationships/image" Target="../media/image72.wmf"/><Relationship Id="rId5" Type="http://schemas.openxmlformats.org/officeDocument/2006/relationships/image" Target="../media/image66.wmf"/><Relationship Id="rId10" Type="http://schemas.openxmlformats.org/officeDocument/2006/relationships/image" Target="../media/image71.wmf"/><Relationship Id="rId4" Type="http://schemas.openxmlformats.org/officeDocument/2006/relationships/image" Target="../media/image65.wmf"/><Relationship Id="rId9" Type="http://schemas.openxmlformats.org/officeDocument/2006/relationships/image" Target="../media/image70.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82.wmf"/><Relationship Id="rId3" Type="http://schemas.openxmlformats.org/officeDocument/2006/relationships/image" Target="../media/image77.wmf"/><Relationship Id="rId7" Type="http://schemas.openxmlformats.org/officeDocument/2006/relationships/image" Target="../media/image81.wmf"/><Relationship Id="rId2" Type="http://schemas.openxmlformats.org/officeDocument/2006/relationships/image" Target="../media/image76.wmf"/><Relationship Id="rId1" Type="http://schemas.openxmlformats.org/officeDocument/2006/relationships/image" Target="../media/image75.wmf"/><Relationship Id="rId6" Type="http://schemas.openxmlformats.org/officeDocument/2006/relationships/image" Target="../media/image80.wmf"/><Relationship Id="rId5" Type="http://schemas.openxmlformats.org/officeDocument/2006/relationships/image" Target="../media/image79.wmf"/><Relationship Id="rId10" Type="http://schemas.openxmlformats.org/officeDocument/2006/relationships/image" Target="../media/image84.wmf"/><Relationship Id="rId4" Type="http://schemas.openxmlformats.org/officeDocument/2006/relationships/image" Target="../media/image78.wmf"/><Relationship Id="rId9" Type="http://schemas.openxmlformats.org/officeDocument/2006/relationships/image" Target="../media/image8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759DE99-04F3-42DE-9E96-400B2E2C50C9}" type="datetimeFigureOut">
              <a:rPr lang="ru-RU" smtClean="0"/>
              <a:pPr/>
              <a:t>26.10.2014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B23FA4-4848-4D3E-ADE7-550A0C23AEDC}"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59DE99-04F3-42DE-9E96-400B2E2C50C9}" type="datetimeFigureOut">
              <a:rPr lang="ru-RU" smtClean="0"/>
              <a:pPr/>
              <a:t>26.10.2014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B23FA4-4848-4D3E-ADE7-550A0C23AEDC}"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59DE99-04F3-42DE-9E96-400B2E2C50C9}" type="datetimeFigureOut">
              <a:rPr lang="ru-RU" smtClean="0"/>
              <a:pPr/>
              <a:t>26.10.2014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B23FA4-4848-4D3E-ADE7-550A0C23AEDC}"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59DE99-04F3-42DE-9E96-400B2E2C50C9}" type="datetimeFigureOut">
              <a:rPr lang="ru-RU" smtClean="0"/>
              <a:pPr/>
              <a:t>26.10.2014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B23FA4-4848-4D3E-ADE7-550A0C23AEDC}"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759DE99-04F3-42DE-9E96-400B2E2C50C9}" type="datetimeFigureOut">
              <a:rPr lang="ru-RU" smtClean="0"/>
              <a:pPr/>
              <a:t>26.10.2014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B23FA4-4848-4D3E-ADE7-550A0C23AEDC}"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759DE99-04F3-42DE-9E96-400B2E2C50C9}" type="datetimeFigureOut">
              <a:rPr lang="ru-RU" smtClean="0"/>
              <a:pPr/>
              <a:t>26.10.2014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B23FA4-4848-4D3E-ADE7-550A0C23AEDC}"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759DE99-04F3-42DE-9E96-400B2E2C50C9}" type="datetimeFigureOut">
              <a:rPr lang="ru-RU" smtClean="0"/>
              <a:pPr/>
              <a:t>26.10.2014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3B23FA4-4848-4D3E-ADE7-550A0C23AEDC}"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759DE99-04F3-42DE-9E96-400B2E2C50C9}" type="datetimeFigureOut">
              <a:rPr lang="ru-RU" smtClean="0"/>
              <a:pPr/>
              <a:t>26.10.2014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3B23FA4-4848-4D3E-ADE7-550A0C23AEDC}"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759DE99-04F3-42DE-9E96-400B2E2C50C9}" type="datetimeFigureOut">
              <a:rPr lang="ru-RU" smtClean="0"/>
              <a:pPr/>
              <a:t>26.10.2014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3B23FA4-4848-4D3E-ADE7-550A0C23AEDC}"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759DE99-04F3-42DE-9E96-400B2E2C50C9}" type="datetimeFigureOut">
              <a:rPr lang="ru-RU" smtClean="0"/>
              <a:pPr/>
              <a:t>26.10.2014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B23FA4-4848-4D3E-ADE7-550A0C23AEDC}"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759DE99-04F3-42DE-9E96-400B2E2C50C9}" type="datetimeFigureOut">
              <a:rPr lang="ru-RU" smtClean="0"/>
              <a:pPr/>
              <a:t>26.10.2014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B23FA4-4848-4D3E-ADE7-550A0C23AEDC}"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59DE99-04F3-42DE-9E96-400B2E2C50C9}" type="datetimeFigureOut">
              <a:rPr lang="ru-RU" smtClean="0"/>
              <a:pPr/>
              <a:t>26.10.2014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B23FA4-4848-4D3E-ADE7-550A0C23AEDC}"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1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36.bin"/><Relationship Id="rId13" Type="http://schemas.openxmlformats.org/officeDocument/2006/relationships/oleObject" Target="../embeddings/oleObject41.bin"/><Relationship Id="rId3" Type="http://schemas.openxmlformats.org/officeDocument/2006/relationships/oleObject" Target="../embeddings/oleObject31.bin"/><Relationship Id="rId7" Type="http://schemas.openxmlformats.org/officeDocument/2006/relationships/oleObject" Target="../embeddings/oleObject35.bin"/><Relationship Id="rId12" Type="http://schemas.openxmlformats.org/officeDocument/2006/relationships/oleObject" Target="../embeddings/oleObject40.bin"/><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34.bin"/><Relationship Id="rId11" Type="http://schemas.openxmlformats.org/officeDocument/2006/relationships/oleObject" Target="../embeddings/oleObject39.bin"/><Relationship Id="rId5" Type="http://schemas.openxmlformats.org/officeDocument/2006/relationships/oleObject" Target="../embeddings/oleObject33.bin"/><Relationship Id="rId10" Type="http://schemas.openxmlformats.org/officeDocument/2006/relationships/oleObject" Target="../embeddings/oleObject38.bin"/><Relationship Id="rId4" Type="http://schemas.openxmlformats.org/officeDocument/2006/relationships/oleObject" Target="../embeddings/oleObject32.bin"/><Relationship Id="rId9" Type="http://schemas.openxmlformats.org/officeDocument/2006/relationships/oleObject" Target="../embeddings/oleObject37.bin"/><Relationship Id="rId14" Type="http://schemas.openxmlformats.org/officeDocument/2006/relationships/image" Target="../media/image55.jpeg"/></Relationships>
</file>

<file path=ppt/slides/_rels/slide13.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oleObject" Target="../embeddings/oleObject42.bin"/><Relationship Id="rId7" Type="http://schemas.openxmlformats.org/officeDocument/2006/relationships/oleObject" Target="../embeddings/oleObject46.bin"/><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oleObject" Target="../embeddings/oleObject45.bin"/><Relationship Id="rId5" Type="http://schemas.openxmlformats.org/officeDocument/2006/relationships/oleObject" Target="../embeddings/oleObject44.bin"/><Relationship Id="rId4" Type="http://schemas.openxmlformats.org/officeDocument/2006/relationships/oleObject" Target="../embeddings/oleObject43.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52.bin"/><Relationship Id="rId13" Type="http://schemas.openxmlformats.org/officeDocument/2006/relationships/oleObject" Target="../embeddings/oleObject57.bin"/><Relationship Id="rId3" Type="http://schemas.openxmlformats.org/officeDocument/2006/relationships/oleObject" Target="../embeddings/oleObject47.bin"/><Relationship Id="rId7" Type="http://schemas.openxmlformats.org/officeDocument/2006/relationships/oleObject" Target="../embeddings/oleObject51.bin"/><Relationship Id="rId12" Type="http://schemas.openxmlformats.org/officeDocument/2006/relationships/oleObject" Target="../embeddings/oleObject56.bin"/><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oleObject" Target="../embeddings/oleObject50.bin"/><Relationship Id="rId11" Type="http://schemas.openxmlformats.org/officeDocument/2006/relationships/oleObject" Target="../embeddings/oleObject55.bin"/><Relationship Id="rId5" Type="http://schemas.openxmlformats.org/officeDocument/2006/relationships/oleObject" Target="../embeddings/oleObject49.bin"/><Relationship Id="rId10" Type="http://schemas.openxmlformats.org/officeDocument/2006/relationships/oleObject" Target="../embeddings/oleObject54.bin"/><Relationship Id="rId4" Type="http://schemas.openxmlformats.org/officeDocument/2006/relationships/oleObject" Target="../embeddings/oleObject48.bin"/><Relationship Id="rId9" Type="http://schemas.openxmlformats.org/officeDocument/2006/relationships/oleObject" Target="../embeddings/oleObject53.bin"/><Relationship Id="rId14" Type="http://schemas.openxmlformats.org/officeDocument/2006/relationships/oleObject" Target="../embeddings/oleObject58.bin"/></Relationships>
</file>

<file path=ppt/slides/_rels/slide15.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63.bin"/><Relationship Id="rId13" Type="http://schemas.openxmlformats.org/officeDocument/2006/relationships/oleObject" Target="../embeddings/oleObject68.bin"/><Relationship Id="rId3" Type="http://schemas.openxmlformats.org/officeDocument/2006/relationships/image" Target="../media/image85.jpeg"/><Relationship Id="rId7" Type="http://schemas.openxmlformats.org/officeDocument/2006/relationships/oleObject" Target="../embeddings/oleObject62.bin"/><Relationship Id="rId12" Type="http://schemas.openxmlformats.org/officeDocument/2006/relationships/oleObject" Target="../embeddings/oleObject67.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61.bin"/><Relationship Id="rId11" Type="http://schemas.openxmlformats.org/officeDocument/2006/relationships/oleObject" Target="../embeddings/oleObject66.bin"/><Relationship Id="rId5" Type="http://schemas.openxmlformats.org/officeDocument/2006/relationships/oleObject" Target="../embeddings/oleObject60.bin"/><Relationship Id="rId10" Type="http://schemas.openxmlformats.org/officeDocument/2006/relationships/oleObject" Target="../embeddings/oleObject65.bin"/><Relationship Id="rId4" Type="http://schemas.openxmlformats.org/officeDocument/2006/relationships/oleObject" Target="../embeddings/oleObject59.bin"/><Relationship Id="rId9" Type="http://schemas.openxmlformats.org/officeDocument/2006/relationships/oleObject" Target="../embeddings/oleObject64.bin"/><Relationship Id="rId14" Type="http://schemas.openxmlformats.org/officeDocument/2006/relationships/image" Target="../media/image8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uk.wikipedia.org/wiki/&#1064;&#1077;&#1074;&#1095;&#1077;&#1085;&#1082;&#1110;&#1074;&#1089;&#1100;&#1082;&#1080;&#1081;_&#1085;&#1072;&#1094;&#1110;&#1086;&#1085;&#1072;&#1083;&#1100;&#1085;&#1080;&#1081;_&#1079;&#1072;&#1087;&#1086;&#1074;&#1110;&#1076;&#1085;&#1080;&#1082;" TargetMode="External"/><Relationship Id="rId2" Type="http://schemas.openxmlformats.org/officeDocument/2006/relationships/hyperlink" Target="http://vit-tur.io.ua/s191463/kaniv"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9.jpeg"/><Relationship Id="rId7"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10" Type="http://schemas.openxmlformats.org/officeDocument/2006/relationships/oleObject" Target="../embeddings/oleObject6.bin"/><Relationship Id="rId4" Type="http://schemas.openxmlformats.org/officeDocument/2006/relationships/image" Target="../media/image10.jpeg"/><Relationship Id="rId9" Type="http://schemas.openxmlformats.org/officeDocument/2006/relationships/oleObject" Target="../embeddings/oleObject5.bin"/></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7.bin"/><Relationship Id="rId7"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image" Target="../media/image23.jpeg"/><Relationship Id="rId7" Type="http://schemas.openxmlformats.org/officeDocument/2006/relationships/oleObject" Target="../embeddings/oleObject14.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13.bin"/><Relationship Id="rId5" Type="http://schemas.openxmlformats.org/officeDocument/2006/relationships/oleObject" Target="../embeddings/oleObject12.bin"/><Relationship Id="rId4" Type="http://schemas.openxmlformats.org/officeDocument/2006/relationships/oleObject" Target="../embeddings/oleObject11.bin"/><Relationship Id="rId9" Type="http://schemas.openxmlformats.org/officeDocument/2006/relationships/oleObject" Target="../embeddings/oleObject16.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image" Target="../media/image30.jpeg"/><Relationship Id="rId7" Type="http://schemas.openxmlformats.org/officeDocument/2006/relationships/oleObject" Target="../embeddings/oleObject18.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17.bin"/><Relationship Id="rId11" Type="http://schemas.openxmlformats.org/officeDocument/2006/relationships/oleObject" Target="../embeddings/oleObject22.bin"/><Relationship Id="rId5" Type="http://schemas.openxmlformats.org/officeDocument/2006/relationships/image" Target="../media/image32.gif"/><Relationship Id="rId10" Type="http://schemas.openxmlformats.org/officeDocument/2006/relationships/oleObject" Target="../embeddings/oleObject21.bin"/><Relationship Id="rId4" Type="http://schemas.openxmlformats.org/officeDocument/2006/relationships/image" Target="../media/image31.gif"/><Relationship Id="rId9" Type="http://schemas.openxmlformats.org/officeDocument/2006/relationships/oleObject" Target="../embeddings/oleObject20.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28.bin"/><Relationship Id="rId3" Type="http://schemas.openxmlformats.org/officeDocument/2006/relationships/oleObject" Target="../embeddings/oleObject23.bin"/><Relationship Id="rId7" Type="http://schemas.openxmlformats.org/officeDocument/2006/relationships/oleObject" Target="../embeddings/oleObject27.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26.bin"/><Relationship Id="rId5" Type="http://schemas.openxmlformats.org/officeDocument/2006/relationships/oleObject" Target="../embeddings/oleObject25.bin"/><Relationship Id="rId10" Type="http://schemas.openxmlformats.org/officeDocument/2006/relationships/oleObject" Target="../embeddings/oleObject30.bin"/><Relationship Id="rId4" Type="http://schemas.openxmlformats.org/officeDocument/2006/relationships/oleObject" Target="../embeddings/oleObject24.bin"/><Relationship Id="rId9" Type="http://schemas.openxmlformats.org/officeDocument/2006/relationships/oleObject" Target="../embeddings/oleObject29.bin"/></Relationships>
</file>

<file path=ppt/slides/_rels/slide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3286124"/>
            <a:ext cx="7772400" cy="1470025"/>
          </a:xfrm>
        </p:spPr>
        <p:txBody>
          <a:bodyPr/>
          <a:lstStyle/>
          <a:p>
            <a:r>
              <a:rPr lang="uk-UA" b="1" dirty="0" smtClean="0">
                <a:solidFill>
                  <a:srgbClr val="C00000"/>
                </a:solidFill>
                <a:latin typeface="Times New Roman" pitchFamily="18" charset="0"/>
                <a:cs typeface="Times New Roman" pitchFamily="18" charset="0"/>
              </a:rPr>
              <a:t>Уявлення про звичайні дроби</a:t>
            </a:r>
            <a:endParaRPr lang="ru-RU" b="1" dirty="0">
              <a:solidFill>
                <a:srgbClr val="C00000"/>
              </a:solidFill>
              <a:latin typeface="Times New Roman" pitchFamily="18" charset="0"/>
              <a:cs typeface="Times New Roman" pitchFamily="18" charset="0"/>
            </a:endParaRPr>
          </a:p>
        </p:txBody>
      </p:sp>
      <p:sp>
        <p:nvSpPr>
          <p:cNvPr id="12" name="Заголовок 1"/>
          <p:cNvSpPr>
            <a:spLocks noGrp="1"/>
          </p:cNvSpPr>
          <p:nvPr>
            <p:ph type="subTitle" idx="1"/>
          </p:nvPr>
        </p:nvSpPr>
        <p:spPr>
          <a:xfrm>
            <a:off x="1357290" y="4500570"/>
            <a:ext cx="6400800" cy="1752600"/>
          </a:xfrm>
        </p:spPr>
        <p:txBody>
          <a:bodyPr>
            <a:noAutofit/>
          </a:bodyPr>
          <a:lstStyle/>
          <a:p>
            <a:r>
              <a:rPr lang="uk-UA" sz="2000" b="1" dirty="0" smtClean="0">
                <a:solidFill>
                  <a:srgbClr val="0099FF"/>
                </a:solidFill>
                <a:latin typeface="Times New Roman" pitchFamily="18" charset="0"/>
                <a:cs typeface="Times New Roman" pitchFamily="18" charset="0"/>
              </a:rPr>
              <a:t>Розробила  </a:t>
            </a:r>
          </a:p>
          <a:p>
            <a:r>
              <a:rPr lang="uk-UA" sz="2000" b="1" dirty="0" smtClean="0">
                <a:solidFill>
                  <a:srgbClr val="0099FF"/>
                </a:solidFill>
                <a:latin typeface="Times New Roman" pitchFamily="18" charset="0"/>
                <a:cs typeface="Times New Roman" pitchFamily="18" charset="0"/>
              </a:rPr>
              <a:t>Гавриш Ольга Миколаївна</a:t>
            </a:r>
          </a:p>
          <a:p>
            <a:r>
              <a:rPr lang="uk-UA" sz="2000" b="1" dirty="0">
                <a:solidFill>
                  <a:srgbClr val="0099FF"/>
                </a:solidFill>
                <a:latin typeface="Times New Roman" pitchFamily="18" charset="0"/>
                <a:cs typeface="Times New Roman" pitchFamily="18" charset="0"/>
              </a:rPr>
              <a:t>в</a:t>
            </a:r>
            <a:r>
              <a:rPr lang="uk-UA" sz="2000" b="1" dirty="0" smtClean="0">
                <a:solidFill>
                  <a:srgbClr val="0099FF"/>
                </a:solidFill>
                <a:latin typeface="Times New Roman" pitchFamily="18" charset="0"/>
                <a:cs typeface="Times New Roman" pitchFamily="18" charset="0"/>
              </a:rPr>
              <a:t>читель математики</a:t>
            </a:r>
          </a:p>
          <a:p>
            <a:r>
              <a:rPr lang="uk-UA" sz="2000" b="1" dirty="0" err="1" smtClean="0">
                <a:solidFill>
                  <a:srgbClr val="0099FF"/>
                </a:solidFill>
                <a:latin typeface="Times New Roman" pitchFamily="18" charset="0"/>
                <a:cs typeface="Times New Roman" pitchFamily="18" charset="0"/>
              </a:rPr>
              <a:t>Дмитрівського</a:t>
            </a:r>
            <a:r>
              <a:rPr lang="uk-UA" sz="2000" b="1" dirty="0" smtClean="0">
                <a:solidFill>
                  <a:srgbClr val="0099FF"/>
                </a:solidFill>
                <a:latin typeface="Times New Roman" pitchFamily="18" charset="0"/>
                <a:cs typeface="Times New Roman" pitchFamily="18" charset="0"/>
              </a:rPr>
              <a:t> НВК</a:t>
            </a:r>
            <a:endParaRPr lang="ru-RU" sz="2000" b="1" dirty="0">
              <a:solidFill>
                <a:srgbClr val="0099FF"/>
              </a:solidFill>
              <a:latin typeface="Times New Roman" pitchFamily="18" charset="0"/>
              <a:cs typeface="Times New Roman" pitchFamily="18" charset="0"/>
            </a:endParaRPr>
          </a:p>
        </p:txBody>
      </p:sp>
      <p:pic>
        <p:nvPicPr>
          <p:cNvPr id="11276" name="Picture 12" descr="http://rogy.at.ua/_nw/0/67507267.jpg"/>
          <p:cNvPicPr>
            <a:picLocks noChangeAspect="1" noChangeArrowheads="1"/>
          </p:cNvPicPr>
          <p:nvPr/>
        </p:nvPicPr>
        <p:blipFill>
          <a:blip r:embed="rId2" cstate="print"/>
          <a:srcRect b="11364"/>
          <a:stretch>
            <a:fillRect/>
          </a:stretch>
        </p:blipFill>
        <p:spPr bwMode="auto">
          <a:xfrm>
            <a:off x="1785918" y="214290"/>
            <a:ext cx="4920978" cy="2857520"/>
          </a:xfrm>
          <a:prstGeom prst="rect">
            <a:avLst/>
          </a:prstGeom>
          <a:noFill/>
        </p:spPr>
      </p:pic>
      <p:sp>
        <p:nvSpPr>
          <p:cNvPr id="13" name="Заголовок 1"/>
          <p:cNvSpPr txBox="1">
            <a:spLocks/>
          </p:cNvSpPr>
          <p:nvPr/>
        </p:nvSpPr>
        <p:spPr>
          <a:xfrm>
            <a:off x="3714744" y="3143248"/>
            <a:ext cx="1428760" cy="428628"/>
          </a:xfrm>
          <a:prstGeom prst="rect">
            <a:avLst/>
          </a:prstGeom>
        </p:spPr>
        <p:txBody>
          <a:bodyPr vert="horz" lIns="91440" tIns="45720" rIns="91440" bIns="45720" rtlCol="0" anchor="ctr">
            <a:normAutofit fontScale="5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4400" b="1" i="0" u="none" strike="noStrike" kern="1200" cap="none" spc="0" normalizeH="0" baseline="0" noProof="0" dirty="0" smtClean="0">
                <a:ln>
                  <a:noFill/>
                </a:ln>
                <a:solidFill>
                  <a:srgbClr val="008000"/>
                </a:solidFill>
                <a:effectLst/>
                <a:uLnTx/>
                <a:uFillTx/>
                <a:latin typeface="Times New Roman" pitchFamily="18" charset="0"/>
                <a:ea typeface="+mj-ea"/>
                <a:cs typeface="Times New Roman" pitchFamily="18" charset="0"/>
              </a:rPr>
              <a:t>Урок 1</a:t>
            </a:r>
            <a:endParaRPr kumimoji="0" lang="ru-RU" sz="4400" b="1" i="0" u="none" strike="noStrike" kern="1200" cap="none" spc="0" normalizeH="0" baseline="0" noProof="0" dirty="0" smtClean="0">
              <a:ln>
                <a:noFill/>
              </a:ln>
              <a:solidFill>
                <a:srgbClr val="008000"/>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fltVal val="0"/>
                                          </p:val>
                                        </p:tav>
                                        <p:tav tm="100000">
                                          <p:val>
                                            <p:strVal val="#ppt_w"/>
                                          </p:val>
                                        </p:tav>
                                      </p:tavLst>
                                    </p:anim>
                                    <p:anim calcmode="lin" valueType="num">
                                      <p:cBhvr>
                                        <p:cTn id="8" dur="2000" fill="hold"/>
                                        <p:tgtEl>
                                          <p:spTgt spid="13"/>
                                        </p:tgtEl>
                                        <p:attrNameLst>
                                          <p:attrName>ppt_h</p:attrName>
                                        </p:attrNameLst>
                                      </p:cBhvr>
                                      <p:tavLst>
                                        <p:tav tm="0">
                                          <p:val>
                                            <p:fltVal val="0"/>
                                          </p:val>
                                        </p:tav>
                                        <p:tav tm="100000">
                                          <p:val>
                                            <p:strVal val="#ppt_h"/>
                                          </p:val>
                                        </p:tav>
                                      </p:tavLst>
                                    </p:anim>
                                    <p:animEffect transition="in" filter="fade">
                                      <p:cBhvr>
                                        <p:cTn id="9" dur="2000"/>
                                        <p:tgtEl>
                                          <p:spTgt spid="13"/>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2000" fill="hold"/>
                                        <p:tgtEl>
                                          <p:spTgt spid="2"/>
                                        </p:tgtEl>
                                        <p:attrNameLst>
                                          <p:attrName>ppt_w</p:attrName>
                                        </p:attrNameLst>
                                      </p:cBhvr>
                                      <p:tavLst>
                                        <p:tav tm="0">
                                          <p:val>
                                            <p:fltVal val="0"/>
                                          </p:val>
                                        </p:tav>
                                        <p:tav tm="100000">
                                          <p:val>
                                            <p:strVal val="#ppt_w"/>
                                          </p:val>
                                        </p:tav>
                                      </p:tavLst>
                                    </p:anim>
                                    <p:anim calcmode="lin" valueType="num">
                                      <p:cBhvr>
                                        <p:cTn id="13" dur="2000" fill="hold"/>
                                        <p:tgtEl>
                                          <p:spTgt spid="2"/>
                                        </p:tgtEl>
                                        <p:attrNameLst>
                                          <p:attrName>ppt_h</p:attrName>
                                        </p:attrNameLst>
                                      </p:cBhvr>
                                      <p:tavLst>
                                        <p:tav tm="0">
                                          <p:val>
                                            <p:fltVal val="0"/>
                                          </p:val>
                                        </p:tav>
                                        <p:tav tm="100000">
                                          <p:val>
                                            <p:strVal val="#ppt_h"/>
                                          </p:val>
                                        </p:tav>
                                      </p:tavLst>
                                    </p:anim>
                                    <p:animEffect transition="in" filter="fade">
                                      <p:cBhvr>
                                        <p:cTn id="14" dur="2000"/>
                                        <p:tgtEl>
                                          <p:spTgt spid="2"/>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 calcmode="lin" valueType="num">
                                      <p:cBhvr>
                                        <p:cTn id="17" dur="20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18" dur="20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19" dur="2000"/>
                                        <p:tgtEl>
                                          <p:spTgt spid="12">
                                            <p:txEl>
                                              <p:pRg st="0" end="0"/>
                                            </p:txEl>
                                          </p:spTgt>
                                        </p:tgtEl>
                                      </p:cBhvr>
                                    </p:animEffect>
                                  </p:childTnLst>
                                </p:cTn>
                              </p:par>
                              <p:par>
                                <p:cTn id="20" presetID="53" presetClass="entr" presetSubtype="0" fill="hold" grpId="0" nodeType="withEffect">
                                  <p:stCondLst>
                                    <p:cond delay="0"/>
                                  </p:stCondLst>
                                  <p:childTnLst>
                                    <p:set>
                                      <p:cBhvr>
                                        <p:cTn id="21" dur="1" fill="hold">
                                          <p:stCondLst>
                                            <p:cond delay="0"/>
                                          </p:stCondLst>
                                        </p:cTn>
                                        <p:tgtEl>
                                          <p:spTgt spid="12">
                                            <p:txEl>
                                              <p:pRg st="1" end="1"/>
                                            </p:txEl>
                                          </p:spTgt>
                                        </p:tgtEl>
                                        <p:attrNameLst>
                                          <p:attrName>style.visibility</p:attrName>
                                        </p:attrNameLst>
                                      </p:cBhvr>
                                      <p:to>
                                        <p:strVal val="visible"/>
                                      </p:to>
                                    </p:set>
                                    <p:anim calcmode="lin" valueType="num">
                                      <p:cBhvr>
                                        <p:cTn id="22" dur="2000" fill="hold"/>
                                        <p:tgtEl>
                                          <p:spTgt spid="12">
                                            <p:txEl>
                                              <p:pRg st="1" end="1"/>
                                            </p:txEl>
                                          </p:spTgt>
                                        </p:tgtEl>
                                        <p:attrNameLst>
                                          <p:attrName>ppt_w</p:attrName>
                                        </p:attrNameLst>
                                      </p:cBhvr>
                                      <p:tavLst>
                                        <p:tav tm="0">
                                          <p:val>
                                            <p:fltVal val="0"/>
                                          </p:val>
                                        </p:tav>
                                        <p:tav tm="100000">
                                          <p:val>
                                            <p:strVal val="#ppt_w"/>
                                          </p:val>
                                        </p:tav>
                                      </p:tavLst>
                                    </p:anim>
                                    <p:anim calcmode="lin" valueType="num">
                                      <p:cBhvr>
                                        <p:cTn id="23" dur="2000" fill="hold"/>
                                        <p:tgtEl>
                                          <p:spTgt spid="12">
                                            <p:txEl>
                                              <p:pRg st="1" end="1"/>
                                            </p:txEl>
                                          </p:spTgt>
                                        </p:tgtEl>
                                        <p:attrNameLst>
                                          <p:attrName>ppt_h</p:attrName>
                                        </p:attrNameLst>
                                      </p:cBhvr>
                                      <p:tavLst>
                                        <p:tav tm="0">
                                          <p:val>
                                            <p:fltVal val="0"/>
                                          </p:val>
                                        </p:tav>
                                        <p:tav tm="100000">
                                          <p:val>
                                            <p:strVal val="#ppt_h"/>
                                          </p:val>
                                        </p:tav>
                                      </p:tavLst>
                                    </p:anim>
                                    <p:animEffect transition="in" filter="fade">
                                      <p:cBhvr>
                                        <p:cTn id="24" dur="2000"/>
                                        <p:tgtEl>
                                          <p:spTgt spid="12">
                                            <p:txEl>
                                              <p:pRg st="1" end="1"/>
                                            </p:txEl>
                                          </p:spTgt>
                                        </p:tgtEl>
                                      </p:cBhvr>
                                    </p:animEffect>
                                  </p:childTnLst>
                                </p:cTn>
                              </p:par>
                              <p:par>
                                <p:cTn id="25" presetID="53" presetClass="entr" presetSubtype="0" fill="hold" grpId="0" nodeType="withEffect">
                                  <p:stCondLst>
                                    <p:cond delay="0"/>
                                  </p:stCondLst>
                                  <p:childTnLst>
                                    <p:set>
                                      <p:cBhvr>
                                        <p:cTn id="26" dur="1" fill="hold">
                                          <p:stCondLst>
                                            <p:cond delay="0"/>
                                          </p:stCondLst>
                                        </p:cTn>
                                        <p:tgtEl>
                                          <p:spTgt spid="12">
                                            <p:txEl>
                                              <p:pRg st="2" end="2"/>
                                            </p:txEl>
                                          </p:spTgt>
                                        </p:tgtEl>
                                        <p:attrNameLst>
                                          <p:attrName>style.visibility</p:attrName>
                                        </p:attrNameLst>
                                      </p:cBhvr>
                                      <p:to>
                                        <p:strVal val="visible"/>
                                      </p:to>
                                    </p:set>
                                    <p:anim calcmode="lin" valueType="num">
                                      <p:cBhvr>
                                        <p:cTn id="27" dur="2000" fill="hold"/>
                                        <p:tgtEl>
                                          <p:spTgt spid="12">
                                            <p:txEl>
                                              <p:pRg st="2" end="2"/>
                                            </p:txEl>
                                          </p:spTgt>
                                        </p:tgtEl>
                                        <p:attrNameLst>
                                          <p:attrName>ppt_w</p:attrName>
                                        </p:attrNameLst>
                                      </p:cBhvr>
                                      <p:tavLst>
                                        <p:tav tm="0">
                                          <p:val>
                                            <p:fltVal val="0"/>
                                          </p:val>
                                        </p:tav>
                                        <p:tav tm="100000">
                                          <p:val>
                                            <p:strVal val="#ppt_w"/>
                                          </p:val>
                                        </p:tav>
                                      </p:tavLst>
                                    </p:anim>
                                    <p:anim calcmode="lin" valueType="num">
                                      <p:cBhvr>
                                        <p:cTn id="28" dur="2000" fill="hold"/>
                                        <p:tgtEl>
                                          <p:spTgt spid="12">
                                            <p:txEl>
                                              <p:pRg st="2" end="2"/>
                                            </p:txEl>
                                          </p:spTgt>
                                        </p:tgtEl>
                                        <p:attrNameLst>
                                          <p:attrName>ppt_h</p:attrName>
                                        </p:attrNameLst>
                                      </p:cBhvr>
                                      <p:tavLst>
                                        <p:tav tm="0">
                                          <p:val>
                                            <p:fltVal val="0"/>
                                          </p:val>
                                        </p:tav>
                                        <p:tav tm="100000">
                                          <p:val>
                                            <p:strVal val="#ppt_h"/>
                                          </p:val>
                                        </p:tav>
                                      </p:tavLst>
                                    </p:anim>
                                    <p:animEffect transition="in" filter="fade">
                                      <p:cBhvr>
                                        <p:cTn id="29" dur="2000"/>
                                        <p:tgtEl>
                                          <p:spTgt spid="12">
                                            <p:txEl>
                                              <p:pRg st="2" end="2"/>
                                            </p:txEl>
                                          </p:spTgt>
                                        </p:tgtEl>
                                      </p:cBhvr>
                                    </p:animEffect>
                                  </p:childTnLst>
                                </p:cTn>
                              </p:par>
                              <p:par>
                                <p:cTn id="30" presetID="53" presetClass="entr" presetSubtype="0" fill="hold" grpId="0" nodeType="withEffect">
                                  <p:stCondLst>
                                    <p:cond delay="0"/>
                                  </p:stCondLst>
                                  <p:childTnLst>
                                    <p:set>
                                      <p:cBhvr>
                                        <p:cTn id="31" dur="1" fill="hold">
                                          <p:stCondLst>
                                            <p:cond delay="0"/>
                                          </p:stCondLst>
                                        </p:cTn>
                                        <p:tgtEl>
                                          <p:spTgt spid="12">
                                            <p:txEl>
                                              <p:pRg st="3" end="3"/>
                                            </p:txEl>
                                          </p:spTgt>
                                        </p:tgtEl>
                                        <p:attrNameLst>
                                          <p:attrName>style.visibility</p:attrName>
                                        </p:attrNameLst>
                                      </p:cBhvr>
                                      <p:to>
                                        <p:strVal val="visible"/>
                                      </p:to>
                                    </p:set>
                                    <p:anim calcmode="lin" valueType="num">
                                      <p:cBhvr>
                                        <p:cTn id="32" dur="2000" fill="hold"/>
                                        <p:tgtEl>
                                          <p:spTgt spid="12">
                                            <p:txEl>
                                              <p:pRg st="3" end="3"/>
                                            </p:txEl>
                                          </p:spTgt>
                                        </p:tgtEl>
                                        <p:attrNameLst>
                                          <p:attrName>ppt_w</p:attrName>
                                        </p:attrNameLst>
                                      </p:cBhvr>
                                      <p:tavLst>
                                        <p:tav tm="0">
                                          <p:val>
                                            <p:fltVal val="0"/>
                                          </p:val>
                                        </p:tav>
                                        <p:tav tm="100000">
                                          <p:val>
                                            <p:strVal val="#ppt_w"/>
                                          </p:val>
                                        </p:tav>
                                      </p:tavLst>
                                    </p:anim>
                                    <p:anim calcmode="lin" valueType="num">
                                      <p:cBhvr>
                                        <p:cTn id="33" dur="2000" fill="hold"/>
                                        <p:tgtEl>
                                          <p:spTgt spid="12">
                                            <p:txEl>
                                              <p:pRg st="3" end="3"/>
                                            </p:txEl>
                                          </p:spTgt>
                                        </p:tgtEl>
                                        <p:attrNameLst>
                                          <p:attrName>ppt_h</p:attrName>
                                        </p:attrNameLst>
                                      </p:cBhvr>
                                      <p:tavLst>
                                        <p:tav tm="0">
                                          <p:val>
                                            <p:fltVal val="0"/>
                                          </p:val>
                                        </p:tav>
                                        <p:tav tm="100000">
                                          <p:val>
                                            <p:strVal val="#ppt_h"/>
                                          </p:val>
                                        </p:tav>
                                      </p:tavLst>
                                    </p:anim>
                                    <p:animEffect transition="in" filter="fade">
                                      <p:cBhvr>
                                        <p:cTn id="34" dur="2000"/>
                                        <p:tgtEl>
                                          <p:spTgt spid="12">
                                            <p:txEl>
                                              <p:pRg st="3" end="3"/>
                                            </p:txEl>
                                          </p:spTgt>
                                        </p:tgtEl>
                                      </p:cBhvr>
                                    </p:animEffect>
                                  </p:childTnLst>
                                </p:cTn>
                              </p:par>
                            </p:childTnLst>
                          </p:cTn>
                        </p:par>
                        <p:par>
                          <p:cTn id="35" fill="hold">
                            <p:stCondLst>
                              <p:cond delay="2000"/>
                            </p:stCondLst>
                            <p:childTnLst>
                              <p:par>
                                <p:cTn id="36" presetID="53" presetClass="entr" presetSubtype="0" fill="hold" nodeType="afterEffect">
                                  <p:stCondLst>
                                    <p:cond delay="0"/>
                                  </p:stCondLst>
                                  <p:childTnLst>
                                    <p:set>
                                      <p:cBhvr>
                                        <p:cTn id="37" dur="1" fill="hold">
                                          <p:stCondLst>
                                            <p:cond delay="0"/>
                                          </p:stCondLst>
                                        </p:cTn>
                                        <p:tgtEl>
                                          <p:spTgt spid="11276"/>
                                        </p:tgtEl>
                                        <p:attrNameLst>
                                          <p:attrName>style.visibility</p:attrName>
                                        </p:attrNameLst>
                                      </p:cBhvr>
                                      <p:to>
                                        <p:strVal val="visible"/>
                                      </p:to>
                                    </p:set>
                                    <p:anim calcmode="lin" valueType="num">
                                      <p:cBhvr>
                                        <p:cTn id="38" dur="2000" fill="hold"/>
                                        <p:tgtEl>
                                          <p:spTgt spid="11276"/>
                                        </p:tgtEl>
                                        <p:attrNameLst>
                                          <p:attrName>ppt_w</p:attrName>
                                        </p:attrNameLst>
                                      </p:cBhvr>
                                      <p:tavLst>
                                        <p:tav tm="0">
                                          <p:val>
                                            <p:fltVal val="0"/>
                                          </p:val>
                                        </p:tav>
                                        <p:tav tm="100000">
                                          <p:val>
                                            <p:strVal val="#ppt_w"/>
                                          </p:val>
                                        </p:tav>
                                      </p:tavLst>
                                    </p:anim>
                                    <p:anim calcmode="lin" valueType="num">
                                      <p:cBhvr>
                                        <p:cTn id="39" dur="2000" fill="hold"/>
                                        <p:tgtEl>
                                          <p:spTgt spid="11276"/>
                                        </p:tgtEl>
                                        <p:attrNameLst>
                                          <p:attrName>ppt_h</p:attrName>
                                        </p:attrNameLst>
                                      </p:cBhvr>
                                      <p:tavLst>
                                        <p:tav tm="0">
                                          <p:val>
                                            <p:fltVal val="0"/>
                                          </p:val>
                                        </p:tav>
                                        <p:tav tm="100000">
                                          <p:val>
                                            <p:strVal val="#ppt_h"/>
                                          </p:val>
                                        </p:tav>
                                      </p:tavLst>
                                    </p:anim>
                                    <p:animEffect transition="in" filter="fade">
                                      <p:cBhvr>
                                        <p:cTn id="40" dur="2000"/>
                                        <p:tgtEl>
                                          <p:spTgt spid="11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Моринці, Шевченково, Будище: до Шевченківських святинь на Черкащині"/>
          <p:cNvPicPr>
            <a:picLocks noChangeAspect="1" noChangeArrowheads="1"/>
          </p:cNvPicPr>
          <p:nvPr/>
        </p:nvPicPr>
        <p:blipFill>
          <a:blip r:embed="rId2" cstate="print"/>
          <a:srcRect/>
          <a:stretch>
            <a:fillRect/>
          </a:stretch>
        </p:blipFill>
        <p:spPr bwMode="auto">
          <a:xfrm>
            <a:off x="285720" y="285728"/>
            <a:ext cx="5273704" cy="3429024"/>
          </a:xfrm>
          <a:prstGeom prst="rect">
            <a:avLst/>
          </a:prstGeom>
          <a:noFill/>
        </p:spPr>
      </p:pic>
      <p:pic>
        <p:nvPicPr>
          <p:cNvPr id="80902" name="Picture 6" descr="Моринці, Шевченково, Будище: до Шевченківських святинь на Черкащині"/>
          <p:cNvPicPr>
            <a:picLocks noChangeAspect="1" noChangeArrowheads="1"/>
          </p:cNvPicPr>
          <p:nvPr/>
        </p:nvPicPr>
        <p:blipFill>
          <a:blip r:embed="rId3" cstate="print"/>
          <a:srcRect/>
          <a:stretch>
            <a:fillRect/>
          </a:stretch>
        </p:blipFill>
        <p:spPr bwMode="auto">
          <a:xfrm>
            <a:off x="4286248" y="3500438"/>
            <a:ext cx="4381516" cy="2927649"/>
          </a:xfrm>
          <a:prstGeom prst="rect">
            <a:avLst/>
          </a:prstGeom>
          <a:noFill/>
        </p:spPr>
      </p:pic>
      <p:sp>
        <p:nvSpPr>
          <p:cNvPr id="3" name="Подзаголовок 2"/>
          <p:cNvSpPr>
            <a:spLocks noGrp="1"/>
          </p:cNvSpPr>
          <p:nvPr>
            <p:ph type="subTitle" idx="1"/>
          </p:nvPr>
        </p:nvSpPr>
        <p:spPr>
          <a:xfrm>
            <a:off x="4929190" y="571480"/>
            <a:ext cx="4071966" cy="1471626"/>
          </a:xfrm>
        </p:spPr>
        <p:txBody>
          <a:bodyPr>
            <a:normAutofit lnSpcReduction="10000"/>
          </a:bodyPr>
          <a:lstStyle/>
          <a:p>
            <a:r>
              <a:rPr lang="uk-UA" sz="2800" b="1" dirty="0" smtClean="0">
                <a:solidFill>
                  <a:srgbClr val="9900CC"/>
                </a:solidFill>
                <a:latin typeface="Times New Roman" pitchFamily="18" charset="0"/>
                <a:cs typeface="Times New Roman" pitchFamily="18" charset="0"/>
              </a:rPr>
              <a:t>Хата батьків</a:t>
            </a:r>
          </a:p>
          <a:p>
            <a:r>
              <a:rPr lang="uk-UA" sz="2800" b="1" dirty="0" smtClean="0">
                <a:solidFill>
                  <a:srgbClr val="9900CC"/>
                </a:solidFill>
                <a:latin typeface="Times New Roman" pitchFamily="18" charset="0"/>
                <a:cs typeface="Times New Roman" pitchFamily="18" charset="0"/>
              </a:rPr>
              <a:t> Т.Шевченка </a:t>
            </a:r>
          </a:p>
          <a:p>
            <a:r>
              <a:rPr lang="uk-UA" sz="2800" b="1" dirty="0" smtClean="0">
                <a:solidFill>
                  <a:srgbClr val="9900CC"/>
                </a:solidFill>
                <a:latin typeface="Times New Roman" pitchFamily="18" charset="0"/>
                <a:cs typeface="Times New Roman" pitchFamily="18" charset="0"/>
              </a:rPr>
              <a:t>у Кирилівці</a:t>
            </a:r>
            <a:endParaRPr lang="ru-RU" sz="2800" b="1" dirty="0">
              <a:solidFill>
                <a:srgbClr val="9900CC"/>
              </a:solidFill>
              <a:latin typeface="Times New Roman" pitchFamily="18" charset="0"/>
              <a:cs typeface="Times New Roman" pitchFamily="18" charset="0"/>
            </a:endParaRPr>
          </a:p>
        </p:txBody>
      </p:sp>
      <p:sp>
        <p:nvSpPr>
          <p:cNvPr id="9" name="Подзаголовок 2"/>
          <p:cNvSpPr txBox="1">
            <a:spLocks/>
          </p:cNvSpPr>
          <p:nvPr/>
        </p:nvSpPr>
        <p:spPr>
          <a:xfrm>
            <a:off x="1142976" y="5643578"/>
            <a:ext cx="3071834" cy="785818"/>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uk-UA" sz="2400" b="1" i="0" u="none" strike="noStrike" kern="1200" cap="none" spc="0" normalizeH="0" baseline="0" noProof="0" dirty="0" smtClean="0">
                <a:ln>
                  <a:noFill/>
                </a:ln>
                <a:solidFill>
                  <a:srgbClr val="9900CC"/>
                </a:solidFill>
                <a:effectLst/>
                <a:uLnTx/>
                <a:uFillTx/>
                <a:latin typeface="Times New Roman" pitchFamily="18" charset="0"/>
                <a:ea typeface="+mn-ea"/>
                <a:cs typeface="Times New Roman" pitchFamily="18" charset="0"/>
              </a:rPr>
              <a:t>Робота Т.Шевченка 1843 рік</a:t>
            </a:r>
            <a:endParaRPr kumimoji="0" lang="ru-RU" sz="2400" b="1" i="0" u="none" strike="noStrike" kern="1200" cap="none" spc="0" normalizeH="0" baseline="0" noProof="0" dirty="0">
              <a:ln>
                <a:noFill/>
              </a:ln>
              <a:solidFill>
                <a:srgbClr val="9900CC"/>
              </a:solidFill>
              <a:effectLst/>
              <a:uLnTx/>
              <a:uFillTx/>
              <a:latin typeface="Times New Roman" pitchFamily="18" charset="0"/>
              <a:ea typeface="+mn-ea"/>
              <a:cs typeface="Times New Roman" pitchFamily="18" charset="0"/>
            </a:endParaRPr>
          </a:p>
        </p:txBody>
      </p:sp>
      <p:pic>
        <p:nvPicPr>
          <p:cNvPr id="6" name="Рисунок 5" descr="Flowers-512x512 _  Epatag.COM (512x512, 215Kb)"/>
          <p:cNvPicPr/>
          <p:nvPr/>
        </p:nvPicPr>
        <p:blipFill>
          <a:blip r:embed="rId4" cstate="print"/>
          <a:srcRect/>
          <a:stretch>
            <a:fillRect/>
          </a:stretch>
        </p:blipFill>
        <p:spPr bwMode="auto">
          <a:xfrm>
            <a:off x="2000232" y="2214554"/>
            <a:ext cx="3543988" cy="368686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0898"/>
                                        </p:tgtEl>
                                        <p:attrNameLst>
                                          <p:attrName>style.visibility</p:attrName>
                                        </p:attrNameLst>
                                      </p:cBhvr>
                                      <p:to>
                                        <p:strVal val="visible"/>
                                      </p:to>
                                    </p:set>
                                    <p:animEffect transition="in" filter="fade">
                                      <p:cBhvr>
                                        <p:cTn id="7" dur="2000"/>
                                        <p:tgtEl>
                                          <p:spTgt spid="8089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2000"/>
                                        <p:tgtEl>
                                          <p:spTgt spid="3">
                                            <p:txEl>
                                              <p:pRg st="2" end="2"/>
                                            </p:txEl>
                                          </p:spTgt>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80902"/>
                                        </p:tgtEl>
                                        <p:attrNameLst>
                                          <p:attrName>style.visibility</p:attrName>
                                        </p:attrNameLst>
                                      </p:cBhvr>
                                      <p:to>
                                        <p:strVal val="visible"/>
                                      </p:to>
                                    </p:set>
                                    <p:animEffect transition="in" filter="fade">
                                      <p:cBhvr>
                                        <p:cTn id="20" dur="2000"/>
                                        <p:tgtEl>
                                          <p:spTgt spid="8090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000"/>
                                        <p:tgtEl>
                                          <p:spTgt spid="9"/>
                                        </p:tgtEl>
                                      </p:cBhvr>
                                    </p:animEffect>
                                  </p:childTnLst>
                                </p:cTn>
                              </p:par>
                              <p:par>
                                <p:cTn id="24" presetID="10"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357166"/>
            <a:ext cx="5072098" cy="1470025"/>
          </a:xfrm>
        </p:spPr>
        <p:txBody>
          <a:bodyPr/>
          <a:lstStyle/>
          <a:p>
            <a:r>
              <a:rPr lang="uk-UA" sz="2800" b="1" dirty="0" smtClean="0">
                <a:solidFill>
                  <a:srgbClr val="00B050"/>
                </a:solidFill>
                <a:latin typeface="Times New Roman" pitchFamily="18" charset="0"/>
                <a:cs typeface="Times New Roman" pitchFamily="18" charset="0"/>
              </a:rPr>
              <a:t>1857 рік </a:t>
            </a:r>
            <a:r>
              <a:rPr lang="uk-UA" sz="2800" dirty="0" smtClean="0">
                <a:solidFill>
                  <a:schemeClr val="accent4">
                    <a:lumMod val="50000"/>
                  </a:schemeClr>
                </a:solidFill>
                <a:latin typeface="Times New Roman" pitchFamily="18" charset="0"/>
                <a:cs typeface="Times New Roman" pitchFamily="18" charset="0"/>
              </a:rPr>
              <a:t>- </a:t>
            </a:r>
            <a:r>
              <a:rPr lang="uk-UA" sz="2800" dirty="0">
                <a:solidFill>
                  <a:schemeClr val="accent4">
                    <a:lumMod val="50000"/>
                  </a:schemeClr>
                </a:solidFill>
                <a:latin typeface="Times New Roman" pitchFamily="18" charset="0"/>
                <a:cs typeface="Times New Roman" pitchFamily="18" charset="0"/>
              </a:rPr>
              <a:t>звільнення </a:t>
            </a:r>
            <a:r>
              <a:rPr lang="uk-UA" sz="2800" dirty="0" smtClean="0">
                <a:solidFill>
                  <a:schemeClr val="accent4">
                    <a:lumMod val="50000"/>
                  </a:schemeClr>
                </a:solidFill>
                <a:latin typeface="Times New Roman" pitchFamily="18" charset="0"/>
                <a:cs typeface="Times New Roman" pitchFamily="18" charset="0"/>
              </a:rPr>
              <a:t/>
            </a:r>
            <a:br>
              <a:rPr lang="uk-UA" sz="2800" dirty="0" smtClean="0">
                <a:solidFill>
                  <a:schemeClr val="accent4">
                    <a:lumMod val="50000"/>
                  </a:schemeClr>
                </a:solidFill>
                <a:latin typeface="Times New Roman" pitchFamily="18" charset="0"/>
                <a:cs typeface="Times New Roman" pitchFamily="18" charset="0"/>
              </a:rPr>
            </a:br>
            <a:r>
              <a:rPr lang="uk-UA" sz="2800" dirty="0" smtClean="0">
                <a:solidFill>
                  <a:schemeClr val="accent4">
                    <a:lumMod val="50000"/>
                  </a:schemeClr>
                </a:solidFill>
                <a:latin typeface="Times New Roman" pitchFamily="18" charset="0"/>
                <a:cs typeface="Times New Roman" pitchFamily="18" charset="0"/>
              </a:rPr>
              <a:t>Тараса </a:t>
            </a:r>
            <a:r>
              <a:rPr lang="uk-UA" sz="2800" dirty="0">
                <a:solidFill>
                  <a:schemeClr val="accent4">
                    <a:lumMod val="50000"/>
                  </a:schemeClr>
                </a:solidFill>
                <a:latin typeface="Times New Roman" pitchFamily="18" charset="0"/>
                <a:cs typeface="Times New Roman" pitchFamily="18" charset="0"/>
              </a:rPr>
              <a:t>Шевченка від служби</a:t>
            </a:r>
            <a:endParaRPr lang="ru-RU" sz="2800" dirty="0">
              <a:solidFill>
                <a:schemeClr val="accent4">
                  <a:lumMod val="50000"/>
                </a:schemeClr>
              </a:solidFill>
              <a:latin typeface="Times New Roman" pitchFamily="18" charset="0"/>
              <a:cs typeface="Times New Roman" pitchFamily="18" charset="0"/>
            </a:endParaRPr>
          </a:p>
        </p:txBody>
      </p:sp>
      <p:sp>
        <p:nvSpPr>
          <p:cNvPr id="5" name="Заголовок 1"/>
          <p:cNvSpPr txBox="1">
            <a:spLocks/>
          </p:cNvSpPr>
          <p:nvPr/>
        </p:nvSpPr>
        <p:spPr>
          <a:xfrm>
            <a:off x="857224" y="1571612"/>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2800" b="0" i="0" u="none" strike="noStrike" kern="1200" cap="none" spc="0" normalizeH="0" baseline="0" noProof="0" dirty="0" smtClean="0">
              <a:ln>
                <a:noFill/>
              </a:ln>
              <a:solidFill>
                <a:schemeClr val="accent4">
                  <a:lumMod val="50000"/>
                </a:schemeClr>
              </a:solidFill>
              <a:effectLst/>
              <a:uLnTx/>
              <a:uFillTx/>
              <a:latin typeface="Times New Roman" pitchFamily="18" charset="0"/>
              <a:ea typeface="+mj-ea"/>
              <a:cs typeface="Times New Roman" pitchFamily="18" charset="0"/>
            </a:endParaRPr>
          </a:p>
        </p:txBody>
      </p:sp>
      <p:sp>
        <p:nvSpPr>
          <p:cNvPr id="7" name="Заголовок 1"/>
          <p:cNvSpPr txBox="1">
            <a:spLocks/>
          </p:cNvSpPr>
          <p:nvPr/>
        </p:nvSpPr>
        <p:spPr>
          <a:xfrm>
            <a:off x="4929190" y="4071942"/>
            <a:ext cx="3643338" cy="92869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uk-UA" sz="2400" dirty="0" smtClean="0">
                <a:solidFill>
                  <a:schemeClr val="accent4">
                    <a:lumMod val="50000"/>
                  </a:schemeClr>
                </a:solidFill>
                <a:latin typeface="Times New Roman" pitchFamily="18" charset="0"/>
                <a:ea typeface="+mj-ea"/>
                <a:cs typeface="Times New Roman" pitchFamily="18" charset="0"/>
              </a:rPr>
              <a:t>с</a:t>
            </a:r>
            <a:r>
              <a:rPr kumimoji="0" lang="uk-UA" sz="2400" b="0" i="0" u="none" strike="noStrike" kern="1200" cap="none" spc="0" normalizeH="0" baseline="0" noProof="0" dirty="0" smtClean="0">
                <a:ln>
                  <a:noFill/>
                </a:ln>
                <a:solidFill>
                  <a:schemeClr val="accent4">
                    <a:lumMod val="50000"/>
                  </a:schemeClr>
                </a:solidFill>
                <a:effectLst/>
                <a:uLnTx/>
                <a:uFillTx/>
                <a:latin typeface="Times New Roman" pitchFamily="18" charset="0"/>
                <a:ea typeface="+mj-ea"/>
                <a:cs typeface="Times New Roman" pitchFamily="18" charset="0"/>
              </a:rPr>
              <a:t>кладіть можливі дроби.</a:t>
            </a:r>
            <a:endParaRPr kumimoji="0" lang="ru-RU" sz="2400" b="0" i="0" u="none" strike="noStrike" kern="1200" cap="none" spc="0" normalizeH="0" baseline="0" noProof="0" dirty="0" smtClean="0">
              <a:ln>
                <a:noFill/>
              </a:ln>
              <a:solidFill>
                <a:schemeClr val="accent4">
                  <a:lumMod val="50000"/>
                </a:schemeClr>
              </a:solidFill>
              <a:effectLst/>
              <a:uLnTx/>
              <a:uFillTx/>
              <a:latin typeface="Times New Roman" pitchFamily="18" charset="0"/>
              <a:ea typeface="+mj-ea"/>
              <a:cs typeface="Times New Roman" pitchFamily="18" charset="0"/>
            </a:endParaRPr>
          </a:p>
        </p:txBody>
      </p:sp>
      <p:sp>
        <p:nvSpPr>
          <p:cNvPr id="8" name="Прямоугольник 7"/>
          <p:cNvSpPr/>
          <p:nvPr/>
        </p:nvSpPr>
        <p:spPr>
          <a:xfrm>
            <a:off x="3214678" y="4357694"/>
            <a:ext cx="428628" cy="4286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800" b="1" dirty="0" smtClean="0">
                <a:solidFill>
                  <a:srgbClr val="C00000"/>
                </a:solidFill>
                <a:latin typeface="Times New Roman" pitchFamily="18" charset="0"/>
                <a:cs typeface="Times New Roman" pitchFamily="18" charset="0"/>
              </a:rPr>
              <a:t>1</a:t>
            </a:r>
            <a:endParaRPr lang="ru-RU" sz="2800" b="1" dirty="0">
              <a:solidFill>
                <a:srgbClr val="C00000"/>
              </a:solidFill>
              <a:latin typeface="Times New Roman" pitchFamily="18" charset="0"/>
              <a:cs typeface="Times New Roman" pitchFamily="18" charset="0"/>
            </a:endParaRPr>
          </a:p>
        </p:txBody>
      </p:sp>
      <p:sp>
        <p:nvSpPr>
          <p:cNvPr id="9" name="Прямоугольник 8"/>
          <p:cNvSpPr/>
          <p:nvPr/>
        </p:nvSpPr>
        <p:spPr>
          <a:xfrm>
            <a:off x="3643306" y="4357694"/>
            <a:ext cx="428628" cy="4286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800" b="1" dirty="0" smtClean="0">
                <a:solidFill>
                  <a:srgbClr val="C00000"/>
                </a:solidFill>
                <a:latin typeface="Times New Roman" pitchFamily="18" charset="0"/>
                <a:cs typeface="Times New Roman" pitchFamily="18" charset="0"/>
              </a:rPr>
              <a:t>8</a:t>
            </a:r>
            <a:endParaRPr lang="ru-RU" sz="2800" b="1" dirty="0">
              <a:solidFill>
                <a:srgbClr val="C00000"/>
              </a:solidFill>
              <a:latin typeface="Times New Roman" pitchFamily="18" charset="0"/>
              <a:cs typeface="Times New Roman" pitchFamily="18" charset="0"/>
            </a:endParaRPr>
          </a:p>
        </p:txBody>
      </p:sp>
      <p:sp>
        <p:nvSpPr>
          <p:cNvPr id="10" name="Прямоугольник 9"/>
          <p:cNvSpPr/>
          <p:nvPr/>
        </p:nvSpPr>
        <p:spPr>
          <a:xfrm>
            <a:off x="4572000" y="4357694"/>
            <a:ext cx="428628" cy="4286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800" b="1" dirty="0" smtClean="0">
                <a:solidFill>
                  <a:srgbClr val="C00000"/>
                </a:solidFill>
                <a:latin typeface="Times New Roman" pitchFamily="18" charset="0"/>
                <a:cs typeface="Times New Roman" pitchFamily="18" charset="0"/>
              </a:rPr>
              <a:t>7</a:t>
            </a:r>
            <a:endParaRPr lang="ru-RU" sz="2800" b="1"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4143372" y="4357694"/>
            <a:ext cx="428628" cy="4286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800" b="1" dirty="0" smtClean="0">
                <a:solidFill>
                  <a:srgbClr val="C00000"/>
                </a:solidFill>
                <a:latin typeface="Times New Roman" pitchFamily="18" charset="0"/>
                <a:cs typeface="Times New Roman" pitchFamily="18" charset="0"/>
              </a:rPr>
              <a:t>5</a:t>
            </a:r>
            <a:endParaRPr lang="ru-RU" sz="2800" b="1" dirty="0">
              <a:solidFill>
                <a:srgbClr val="C00000"/>
              </a:solidFill>
              <a:latin typeface="Times New Roman" pitchFamily="18" charset="0"/>
              <a:cs typeface="Times New Roman" pitchFamily="18" charset="0"/>
            </a:endParaRPr>
          </a:p>
        </p:txBody>
      </p:sp>
      <p:sp>
        <p:nvSpPr>
          <p:cNvPr id="12" name="Заголовок 1"/>
          <p:cNvSpPr txBox="1">
            <a:spLocks/>
          </p:cNvSpPr>
          <p:nvPr/>
        </p:nvSpPr>
        <p:spPr>
          <a:xfrm>
            <a:off x="642910" y="4071942"/>
            <a:ext cx="2857520" cy="92869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chemeClr val="accent4">
                    <a:lumMod val="50000"/>
                  </a:schemeClr>
                </a:solidFill>
                <a:effectLst/>
                <a:uLnTx/>
                <a:uFillTx/>
                <a:latin typeface="Times New Roman" pitchFamily="18" charset="0"/>
                <a:ea typeface="+mj-ea"/>
                <a:cs typeface="Times New Roman" pitchFamily="18" charset="0"/>
              </a:rPr>
              <a:t>З поданих чисел</a:t>
            </a:r>
            <a:endParaRPr kumimoji="0" lang="ru-RU" sz="2400" b="0" i="0" u="none" strike="noStrike" kern="1200" cap="none" spc="0" normalizeH="0" baseline="0" noProof="0" dirty="0" smtClean="0">
              <a:ln>
                <a:noFill/>
              </a:ln>
              <a:solidFill>
                <a:schemeClr val="accent4">
                  <a:lumMod val="50000"/>
                </a:schemeClr>
              </a:solidFill>
              <a:effectLst/>
              <a:uLnTx/>
              <a:uFillTx/>
              <a:latin typeface="Times New Roman" pitchFamily="18" charset="0"/>
              <a:ea typeface="+mj-ea"/>
              <a:cs typeface="Times New Roman" pitchFamily="18" charset="0"/>
            </a:endParaRPr>
          </a:p>
        </p:txBody>
      </p:sp>
      <p:sp>
        <p:nvSpPr>
          <p:cNvPr id="13" name="Заголовок 1"/>
          <p:cNvSpPr txBox="1">
            <a:spLocks/>
          </p:cNvSpPr>
          <p:nvPr/>
        </p:nvSpPr>
        <p:spPr>
          <a:xfrm>
            <a:off x="1000100" y="5286388"/>
            <a:ext cx="7000924" cy="92869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chemeClr val="accent4">
                    <a:lumMod val="50000"/>
                  </a:schemeClr>
                </a:solidFill>
                <a:effectLst/>
                <a:uLnTx/>
                <a:uFillTx/>
                <a:latin typeface="Times New Roman" pitchFamily="18" charset="0"/>
                <a:ea typeface="+mj-ea"/>
                <a:cs typeface="Times New Roman" pitchFamily="18" charset="0"/>
              </a:rPr>
              <a:t>Назвіть чисельник і знаменник у цих дробів.</a:t>
            </a:r>
            <a:endParaRPr kumimoji="0" lang="ru-RU" sz="2400" b="0" i="0" u="none" strike="noStrike" kern="1200" cap="none" spc="0" normalizeH="0" baseline="0" noProof="0" dirty="0" smtClean="0">
              <a:ln>
                <a:noFill/>
              </a:ln>
              <a:solidFill>
                <a:schemeClr val="accent4">
                  <a:lumMod val="50000"/>
                </a:schemeClr>
              </a:solidFill>
              <a:effectLst/>
              <a:uLnTx/>
              <a:uFillTx/>
              <a:latin typeface="Times New Roman" pitchFamily="18" charset="0"/>
              <a:ea typeface="+mj-ea"/>
              <a:cs typeface="Times New Roman" pitchFamily="18" charset="0"/>
            </a:endParaRPr>
          </a:p>
        </p:txBody>
      </p:sp>
      <p:pic>
        <p:nvPicPr>
          <p:cNvPr id="95235" name="Picture 3" descr="Шевченко солдат"/>
          <p:cNvPicPr>
            <a:picLocks noChangeAspect="1" noChangeArrowheads="1"/>
          </p:cNvPicPr>
          <p:nvPr/>
        </p:nvPicPr>
        <p:blipFill>
          <a:blip r:embed="rId2" cstate="print"/>
          <a:srcRect/>
          <a:stretch>
            <a:fillRect/>
          </a:stretch>
        </p:blipFill>
        <p:spPr bwMode="auto">
          <a:xfrm>
            <a:off x="5857884" y="642918"/>
            <a:ext cx="2381250" cy="3276601"/>
          </a:xfrm>
          <a:prstGeom prst="rect">
            <a:avLst/>
          </a:prstGeom>
          <a:noFill/>
        </p:spPr>
      </p:pic>
      <p:sp>
        <p:nvSpPr>
          <p:cNvPr id="16" name="Прямоугольник 15"/>
          <p:cNvSpPr/>
          <p:nvPr/>
        </p:nvSpPr>
        <p:spPr>
          <a:xfrm>
            <a:off x="1214414" y="2428868"/>
            <a:ext cx="3391891" cy="830997"/>
          </a:xfrm>
          <a:prstGeom prst="rect">
            <a:avLst/>
          </a:prstGeom>
        </p:spPr>
        <p:txBody>
          <a:bodyPr wrap="none">
            <a:spAutoFit/>
          </a:bodyPr>
          <a:lstStyle/>
          <a:p>
            <a:r>
              <a:rPr lang="ru-RU" sz="2400" b="1" dirty="0" smtClean="0">
                <a:solidFill>
                  <a:srgbClr val="008000"/>
                </a:solidFill>
                <a:latin typeface="Times New Roman" pitchFamily="18" charset="0"/>
                <a:cs typeface="Times New Roman" pitchFamily="18" charset="0"/>
              </a:rPr>
              <a:t>« </a:t>
            </a:r>
            <a:r>
              <a:rPr lang="ru-RU" sz="2400" b="1" dirty="0" err="1" smtClean="0">
                <a:solidFill>
                  <a:srgbClr val="008000"/>
                </a:solidFill>
                <a:latin typeface="Times New Roman" pitchFamily="18" charset="0"/>
                <a:cs typeface="Times New Roman" pitchFamily="18" charset="0"/>
              </a:rPr>
              <a:t>Kараюсь</a:t>
            </a:r>
            <a:r>
              <a:rPr lang="ru-RU" sz="2400" b="1" dirty="0" smtClean="0">
                <a:solidFill>
                  <a:srgbClr val="008000"/>
                </a:solidFill>
                <a:latin typeface="Times New Roman" pitchFamily="18" charset="0"/>
                <a:cs typeface="Times New Roman" pitchFamily="18" charset="0"/>
              </a:rPr>
              <a:t>,  </a:t>
            </a:r>
            <a:r>
              <a:rPr lang="ru-RU" sz="2400" b="1" dirty="0" err="1" smtClean="0">
                <a:solidFill>
                  <a:srgbClr val="008000"/>
                </a:solidFill>
                <a:latin typeface="Times New Roman" pitchFamily="18" charset="0"/>
                <a:cs typeface="Times New Roman" pitchFamily="18" charset="0"/>
              </a:rPr>
              <a:t>мучуся</a:t>
            </a:r>
            <a:r>
              <a:rPr lang="ru-RU" sz="2400" b="1" dirty="0" smtClean="0">
                <a:solidFill>
                  <a:srgbClr val="008000"/>
                </a:solidFill>
                <a:latin typeface="Times New Roman" pitchFamily="18" charset="0"/>
                <a:cs typeface="Times New Roman" pitchFamily="18" charset="0"/>
              </a:rPr>
              <a:t> … </a:t>
            </a:r>
          </a:p>
          <a:p>
            <a:r>
              <a:rPr lang="ru-RU" sz="2400" b="1" dirty="0" smtClean="0">
                <a:solidFill>
                  <a:srgbClr val="008000"/>
                </a:solidFill>
                <a:latin typeface="Times New Roman" pitchFamily="18" charset="0"/>
                <a:cs typeface="Times New Roman" pitchFamily="18" charset="0"/>
              </a:rPr>
              <a:t>            </a:t>
            </a:r>
            <a:r>
              <a:rPr lang="ru-RU" sz="2400" b="1" dirty="0" err="1" smtClean="0">
                <a:solidFill>
                  <a:srgbClr val="008000"/>
                </a:solidFill>
                <a:latin typeface="Times New Roman" pitchFamily="18" charset="0"/>
                <a:cs typeface="Times New Roman" pitchFamily="18" charset="0"/>
              </a:rPr>
              <a:t>але</a:t>
            </a:r>
            <a:r>
              <a:rPr lang="ru-RU" sz="2400" b="1" dirty="0" smtClean="0">
                <a:solidFill>
                  <a:srgbClr val="008000"/>
                </a:solidFill>
                <a:latin typeface="Times New Roman" pitchFamily="18" charset="0"/>
                <a:cs typeface="Times New Roman" pitchFamily="18" charset="0"/>
              </a:rPr>
              <a:t> не каюсь!.. »</a:t>
            </a:r>
            <a:endParaRPr lang="ru-RU" sz="2400" dirty="0">
              <a:solidFill>
                <a:srgbClr val="008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95235"/>
                                        </p:tgtEl>
                                        <p:attrNameLst>
                                          <p:attrName>style.visibility</p:attrName>
                                        </p:attrNameLst>
                                      </p:cBhvr>
                                      <p:to>
                                        <p:strVal val="visible"/>
                                      </p:to>
                                    </p:set>
                                    <p:animEffect transition="in" filter="fade">
                                      <p:cBhvr>
                                        <p:cTn id="10" dur="2000"/>
                                        <p:tgtEl>
                                          <p:spTgt spid="95235"/>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20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0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0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20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0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2000"/>
                                        <p:tgtEl>
                                          <p:spTgt spid="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animBg="1"/>
      <p:bldP spid="9" grpId="0" animBg="1"/>
      <p:bldP spid="10" grpId="0" animBg="1"/>
      <p:bldP spid="11" grpId="0" animBg="1"/>
      <p:bldP spid="12" grpId="0"/>
      <p:bldP spid="13"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00298" y="285728"/>
            <a:ext cx="3843310" cy="785817"/>
          </a:xfrm>
        </p:spPr>
        <p:txBody>
          <a:bodyPr>
            <a:normAutofit/>
          </a:bodyPr>
          <a:lstStyle/>
          <a:p>
            <a:r>
              <a:rPr lang="uk-UA" sz="2400" b="1" dirty="0" smtClean="0">
                <a:solidFill>
                  <a:srgbClr val="0033CC"/>
                </a:solidFill>
                <a:latin typeface="Times New Roman" pitchFamily="18" charset="0"/>
                <a:cs typeface="Times New Roman" pitchFamily="18" charset="0"/>
              </a:rPr>
              <a:t>З поданих дробів</a:t>
            </a:r>
            <a:endParaRPr lang="ru-RU" sz="2400" b="1" dirty="0">
              <a:solidFill>
                <a:srgbClr val="0033CC"/>
              </a:solidFill>
              <a:latin typeface="Times New Roman" pitchFamily="18" charset="0"/>
              <a:cs typeface="Times New Roman" pitchFamily="18" charset="0"/>
            </a:endParaRPr>
          </a:p>
        </p:txBody>
      </p:sp>
      <p:graphicFrame>
        <p:nvGraphicFramePr>
          <p:cNvPr id="4" name="Объект 3"/>
          <p:cNvGraphicFramePr>
            <a:graphicFrameLocks noChangeAspect="1"/>
          </p:cNvGraphicFramePr>
          <p:nvPr/>
        </p:nvGraphicFramePr>
        <p:xfrm>
          <a:off x="1142976" y="928670"/>
          <a:ext cx="284163" cy="800100"/>
        </p:xfrm>
        <a:graphic>
          <a:graphicData uri="http://schemas.openxmlformats.org/presentationml/2006/ole">
            <p:oleObj spid="_x0000_s97307" name="Формула" r:id="rId3" imgW="139639" imgH="393529" progId="Equation.3">
              <p:embed/>
            </p:oleObj>
          </a:graphicData>
        </a:graphic>
      </p:graphicFrame>
      <p:graphicFrame>
        <p:nvGraphicFramePr>
          <p:cNvPr id="97286" name="Object 6"/>
          <p:cNvGraphicFramePr>
            <a:graphicFrameLocks noChangeAspect="1"/>
          </p:cNvGraphicFramePr>
          <p:nvPr/>
        </p:nvGraphicFramePr>
        <p:xfrm>
          <a:off x="1714480" y="928670"/>
          <a:ext cx="309563" cy="800100"/>
        </p:xfrm>
        <a:graphic>
          <a:graphicData uri="http://schemas.openxmlformats.org/presentationml/2006/ole">
            <p:oleObj spid="_x0000_s97308" name="Формула" r:id="rId4" imgW="152334" imgH="393529" progId="Equation.3">
              <p:embed/>
            </p:oleObj>
          </a:graphicData>
        </a:graphic>
      </p:graphicFrame>
      <p:graphicFrame>
        <p:nvGraphicFramePr>
          <p:cNvPr id="97287" name="Object 7"/>
          <p:cNvGraphicFramePr>
            <a:graphicFrameLocks noChangeAspect="1"/>
          </p:cNvGraphicFramePr>
          <p:nvPr/>
        </p:nvGraphicFramePr>
        <p:xfrm>
          <a:off x="2285984" y="928670"/>
          <a:ext cx="309563" cy="800100"/>
        </p:xfrm>
        <a:graphic>
          <a:graphicData uri="http://schemas.openxmlformats.org/presentationml/2006/ole">
            <p:oleObj spid="_x0000_s97309" name="Формула" r:id="rId5" imgW="152334" imgH="393529" progId="Equation.3">
              <p:embed/>
            </p:oleObj>
          </a:graphicData>
        </a:graphic>
      </p:graphicFrame>
      <p:graphicFrame>
        <p:nvGraphicFramePr>
          <p:cNvPr id="97288" name="Object 8"/>
          <p:cNvGraphicFramePr>
            <a:graphicFrameLocks noChangeAspect="1"/>
          </p:cNvGraphicFramePr>
          <p:nvPr/>
        </p:nvGraphicFramePr>
        <p:xfrm>
          <a:off x="2857488" y="928670"/>
          <a:ext cx="463550" cy="800100"/>
        </p:xfrm>
        <a:graphic>
          <a:graphicData uri="http://schemas.openxmlformats.org/presentationml/2006/ole">
            <p:oleObj spid="_x0000_s97310" name="Формула" r:id="rId6" imgW="228501" imgH="393529" progId="Equation.3">
              <p:embed/>
            </p:oleObj>
          </a:graphicData>
        </a:graphic>
      </p:graphicFrame>
      <p:graphicFrame>
        <p:nvGraphicFramePr>
          <p:cNvPr id="97289" name="Object 9"/>
          <p:cNvGraphicFramePr>
            <a:graphicFrameLocks noChangeAspect="1"/>
          </p:cNvGraphicFramePr>
          <p:nvPr/>
        </p:nvGraphicFramePr>
        <p:xfrm>
          <a:off x="3513138" y="928688"/>
          <a:ext cx="412750" cy="800100"/>
        </p:xfrm>
        <a:graphic>
          <a:graphicData uri="http://schemas.openxmlformats.org/presentationml/2006/ole">
            <p:oleObj spid="_x0000_s97311" name="Формула" r:id="rId7" imgW="203112" imgH="393529" progId="Equation.3">
              <p:embed/>
            </p:oleObj>
          </a:graphicData>
        </a:graphic>
      </p:graphicFrame>
      <p:graphicFrame>
        <p:nvGraphicFramePr>
          <p:cNvPr id="97290" name="Object 10"/>
          <p:cNvGraphicFramePr>
            <a:graphicFrameLocks noChangeAspect="1"/>
          </p:cNvGraphicFramePr>
          <p:nvPr/>
        </p:nvGraphicFramePr>
        <p:xfrm>
          <a:off x="4214810" y="928670"/>
          <a:ext cx="412750" cy="800100"/>
        </p:xfrm>
        <a:graphic>
          <a:graphicData uri="http://schemas.openxmlformats.org/presentationml/2006/ole">
            <p:oleObj spid="_x0000_s97312" name="Формула" r:id="rId8" imgW="203112" imgH="393529" progId="Equation.3">
              <p:embed/>
            </p:oleObj>
          </a:graphicData>
        </a:graphic>
      </p:graphicFrame>
      <p:graphicFrame>
        <p:nvGraphicFramePr>
          <p:cNvPr id="97291" name="Object 11"/>
          <p:cNvGraphicFramePr>
            <a:graphicFrameLocks noChangeAspect="1"/>
          </p:cNvGraphicFramePr>
          <p:nvPr/>
        </p:nvGraphicFramePr>
        <p:xfrm>
          <a:off x="4857752" y="928670"/>
          <a:ext cx="439738" cy="800100"/>
        </p:xfrm>
        <a:graphic>
          <a:graphicData uri="http://schemas.openxmlformats.org/presentationml/2006/ole">
            <p:oleObj spid="_x0000_s97313" name="Формула" r:id="rId9" imgW="215713" imgH="393359" progId="Equation.3">
              <p:embed/>
            </p:oleObj>
          </a:graphicData>
        </a:graphic>
      </p:graphicFrame>
      <p:graphicFrame>
        <p:nvGraphicFramePr>
          <p:cNvPr id="97292" name="Object 12"/>
          <p:cNvGraphicFramePr>
            <a:graphicFrameLocks noChangeAspect="1"/>
          </p:cNvGraphicFramePr>
          <p:nvPr/>
        </p:nvGraphicFramePr>
        <p:xfrm>
          <a:off x="5500694" y="928670"/>
          <a:ext cx="309563" cy="800100"/>
        </p:xfrm>
        <a:graphic>
          <a:graphicData uri="http://schemas.openxmlformats.org/presentationml/2006/ole">
            <p:oleObj spid="_x0000_s97314" name="Формула" r:id="rId10" imgW="152334" imgH="393529" progId="Equation.3">
              <p:embed/>
            </p:oleObj>
          </a:graphicData>
        </a:graphic>
      </p:graphicFrame>
      <p:graphicFrame>
        <p:nvGraphicFramePr>
          <p:cNvPr id="97293" name="Object 13"/>
          <p:cNvGraphicFramePr>
            <a:graphicFrameLocks noChangeAspect="1"/>
          </p:cNvGraphicFramePr>
          <p:nvPr/>
        </p:nvGraphicFramePr>
        <p:xfrm>
          <a:off x="6072198" y="928670"/>
          <a:ext cx="463550" cy="800100"/>
        </p:xfrm>
        <a:graphic>
          <a:graphicData uri="http://schemas.openxmlformats.org/presentationml/2006/ole">
            <p:oleObj spid="_x0000_s97315" name="Формула" r:id="rId11" imgW="228501" imgH="393529" progId="Equation.3">
              <p:embed/>
            </p:oleObj>
          </a:graphicData>
        </a:graphic>
      </p:graphicFrame>
      <p:graphicFrame>
        <p:nvGraphicFramePr>
          <p:cNvPr id="97294" name="Object 14"/>
          <p:cNvGraphicFramePr>
            <a:graphicFrameLocks noChangeAspect="1"/>
          </p:cNvGraphicFramePr>
          <p:nvPr/>
        </p:nvGraphicFramePr>
        <p:xfrm>
          <a:off x="6786578" y="928670"/>
          <a:ext cx="463550" cy="800100"/>
        </p:xfrm>
        <a:graphic>
          <a:graphicData uri="http://schemas.openxmlformats.org/presentationml/2006/ole">
            <p:oleObj spid="_x0000_s97316" name="Формула" r:id="rId12" imgW="228501" imgH="393529" progId="Equation.3">
              <p:embed/>
            </p:oleObj>
          </a:graphicData>
        </a:graphic>
      </p:graphicFrame>
      <p:graphicFrame>
        <p:nvGraphicFramePr>
          <p:cNvPr id="97295" name="Object 15"/>
          <p:cNvGraphicFramePr>
            <a:graphicFrameLocks noChangeAspect="1"/>
          </p:cNvGraphicFramePr>
          <p:nvPr/>
        </p:nvGraphicFramePr>
        <p:xfrm>
          <a:off x="7500958" y="928670"/>
          <a:ext cx="463550" cy="800100"/>
        </p:xfrm>
        <a:graphic>
          <a:graphicData uri="http://schemas.openxmlformats.org/presentationml/2006/ole">
            <p:oleObj spid="_x0000_s97317" name="Формула" r:id="rId13" imgW="228501" imgH="393529" progId="Equation.3">
              <p:embed/>
            </p:oleObj>
          </a:graphicData>
        </a:graphic>
      </p:graphicFrame>
      <p:sp>
        <p:nvSpPr>
          <p:cNvPr id="18" name="Прямоугольник 17"/>
          <p:cNvSpPr/>
          <p:nvPr/>
        </p:nvSpPr>
        <p:spPr>
          <a:xfrm>
            <a:off x="1142976" y="1785926"/>
            <a:ext cx="357190" cy="642942"/>
          </a:xfrm>
          <a:prstGeom prst="rect">
            <a:avLst/>
          </a:prstGeom>
          <a:solidFill>
            <a:schemeClr val="bg1"/>
          </a:solidFill>
          <a:ln>
            <a:solidFill>
              <a:srgbClr val="99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9900CC"/>
                </a:solidFill>
                <a:latin typeface="Times New Roman" pitchFamily="18" charset="0"/>
                <a:cs typeface="Times New Roman" pitchFamily="18" charset="0"/>
              </a:rPr>
              <a:t>С</a:t>
            </a:r>
            <a:endParaRPr lang="ru-RU" sz="2400" dirty="0">
              <a:solidFill>
                <a:srgbClr val="9900CC"/>
              </a:solidFill>
              <a:latin typeface="Times New Roman" pitchFamily="18" charset="0"/>
              <a:cs typeface="Times New Roman" pitchFamily="18" charset="0"/>
            </a:endParaRPr>
          </a:p>
        </p:txBody>
      </p:sp>
      <p:sp>
        <p:nvSpPr>
          <p:cNvPr id="19" name="Прямоугольник 18"/>
          <p:cNvSpPr/>
          <p:nvPr/>
        </p:nvSpPr>
        <p:spPr>
          <a:xfrm>
            <a:off x="1714480" y="1785926"/>
            <a:ext cx="357190" cy="642942"/>
          </a:xfrm>
          <a:prstGeom prst="rect">
            <a:avLst/>
          </a:prstGeom>
          <a:solidFill>
            <a:schemeClr val="bg1"/>
          </a:solidFill>
          <a:ln>
            <a:solidFill>
              <a:srgbClr val="99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9900CC"/>
                </a:solidFill>
                <a:latin typeface="Times New Roman" pitchFamily="18" charset="0"/>
                <a:cs typeface="Times New Roman" pitchFamily="18" charset="0"/>
              </a:rPr>
              <a:t>К</a:t>
            </a:r>
            <a:endParaRPr lang="ru-RU" sz="2400" dirty="0">
              <a:solidFill>
                <a:srgbClr val="9900CC"/>
              </a:solidFill>
              <a:latin typeface="Times New Roman" pitchFamily="18" charset="0"/>
              <a:cs typeface="Times New Roman" pitchFamily="18" charset="0"/>
            </a:endParaRPr>
          </a:p>
        </p:txBody>
      </p:sp>
      <p:sp>
        <p:nvSpPr>
          <p:cNvPr id="20" name="Прямоугольник 19"/>
          <p:cNvSpPr/>
          <p:nvPr/>
        </p:nvSpPr>
        <p:spPr>
          <a:xfrm>
            <a:off x="6858016" y="1785926"/>
            <a:ext cx="357190" cy="642942"/>
          </a:xfrm>
          <a:prstGeom prst="rect">
            <a:avLst/>
          </a:prstGeom>
          <a:solidFill>
            <a:schemeClr val="bg1"/>
          </a:solidFill>
          <a:ln>
            <a:solidFill>
              <a:srgbClr val="99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9900CC"/>
                </a:solidFill>
                <a:latin typeface="Times New Roman" pitchFamily="18" charset="0"/>
                <a:cs typeface="Times New Roman" pitchFamily="18" charset="0"/>
              </a:rPr>
              <a:t>У</a:t>
            </a:r>
            <a:endParaRPr lang="ru-RU" sz="2400" dirty="0">
              <a:solidFill>
                <a:srgbClr val="9900CC"/>
              </a:solidFill>
              <a:latin typeface="Times New Roman" pitchFamily="18" charset="0"/>
              <a:cs typeface="Times New Roman" pitchFamily="18" charset="0"/>
            </a:endParaRPr>
          </a:p>
        </p:txBody>
      </p:sp>
      <p:sp>
        <p:nvSpPr>
          <p:cNvPr id="21" name="Прямоугольник 20"/>
          <p:cNvSpPr/>
          <p:nvPr/>
        </p:nvSpPr>
        <p:spPr>
          <a:xfrm>
            <a:off x="5500694" y="1785926"/>
            <a:ext cx="357190" cy="642942"/>
          </a:xfrm>
          <a:prstGeom prst="rect">
            <a:avLst/>
          </a:prstGeom>
          <a:solidFill>
            <a:schemeClr val="bg1"/>
          </a:solidFill>
          <a:ln>
            <a:solidFill>
              <a:srgbClr val="99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9900CC"/>
                </a:solidFill>
                <a:latin typeface="Times New Roman" pitchFamily="18" charset="0"/>
                <a:cs typeface="Times New Roman" pitchFamily="18" charset="0"/>
              </a:rPr>
              <a:t>О</a:t>
            </a:r>
            <a:endParaRPr lang="ru-RU" sz="2400" dirty="0">
              <a:solidFill>
                <a:srgbClr val="9900CC"/>
              </a:solidFill>
              <a:latin typeface="Times New Roman" pitchFamily="18" charset="0"/>
              <a:cs typeface="Times New Roman" pitchFamily="18" charset="0"/>
            </a:endParaRPr>
          </a:p>
        </p:txBody>
      </p:sp>
      <p:sp>
        <p:nvSpPr>
          <p:cNvPr id="22" name="Прямоугольник 21"/>
          <p:cNvSpPr/>
          <p:nvPr/>
        </p:nvSpPr>
        <p:spPr>
          <a:xfrm>
            <a:off x="4857752" y="1785926"/>
            <a:ext cx="357190" cy="642942"/>
          </a:xfrm>
          <a:prstGeom prst="rect">
            <a:avLst/>
          </a:prstGeom>
          <a:solidFill>
            <a:schemeClr val="bg1"/>
          </a:solidFill>
          <a:ln>
            <a:solidFill>
              <a:srgbClr val="99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9900CC"/>
                </a:solidFill>
                <a:latin typeface="Times New Roman" pitchFamily="18" charset="0"/>
                <a:cs typeface="Times New Roman" pitchFamily="18" charset="0"/>
              </a:rPr>
              <a:t>Ц</a:t>
            </a:r>
            <a:endParaRPr lang="ru-RU" sz="2400" dirty="0">
              <a:solidFill>
                <a:srgbClr val="9900CC"/>
              </a:solidFill>
              <a:latin typeface="Times New Roman" pitchFamily="18" charset="0"/>
              <a:cs typeface="Times New Roman" pitchFamily="18" charset="0"/>
            </a:endParaRPr>
          </a:p>
        </p:txBody>
      </p:sp>
      <p:sp>
        <p:nvSpPr>
          <p:cNvPr id="23" name="Прямоугольник 22"/>
          <p:cNvSpPr/>
          <p:nvPr/>
        </p:nvSpPr>
        <p:spPr>
          <a:xfrm>
            <a:off x="2285984" y="1785926"/>
            <a:ext cx="357190" cy="642942"/>
          </a:xfrm>
          <a:prstGeom prst="rect">
            <a:avLst/>
          </a:prstGeom>
          <a:solidFill>
            <a:schemeClr val="bg1"/>
          </a:solidFill>
          <a:ln>
            <a:solidFill>
              <a:srgbClr val="99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9900CC"/>
                </a:solidFill>
                <a:latin typeface="Times New Roman" pitchFamily="18" charset="0"/>
                <a:cs typeface="Times New Roman" pitchFamily="18" charset="0"/>
              </a:rPr>
              <a:t>Д</a:t>
            </a:r>
            <a:endParaRPr lang="ru-RU" sz="2400" dirty="0">
              <a:solidFill>
                <a:srgbClr val="9900CC"/>
              </a:solidFill>
              <a:latin typeface="Times New Roman" pitchFamily="18" charset="0"/>
              <a:cs typeface="Times New Roman" pitchFamily="18" charset="0"/>
            </a:endParaRPr>
          </a:p>
        </p:txBody>
      </p:sp>
      <p:sp>
        <p:nvSpPr>
          <p:cNvPr id="24" name="Прямоугольник 23"/>
          <p:cNvSpPr/>
          <p:nvPr/>
        </p:nvSpPr>
        <p:spPr>
          <a:xfrm>
            <a:off x="2928926" y="1785926"/>
            <a:ext cx="357190" cy="642942"/>
          </a:xfrm>
          <a:prstGeom prst="rect">
            <a:avLst/>
          </a:prstGeom>
          <a:solidFill>
            <a:schemeClr val="bg1"/>
          </a:solidFill>
          <a:ln>
            <a:solidFill>
              <a:srgbClr val="99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9900CC"/>
                </a:solidFill>
                <a:latin typeface="Times New Roman" pitchFamily="18" charset="0"/>
                <a:cs typeface="Times New Roman" pitchFamily="18" charset="0"/>
              </a:rPr>
              <a:t>П</a:t>
            </a:r>
            <a:endParaRPr lang="ru-RU" sz="2400" dirty="0">
              <a:solidFill>
                <a:srgbClr val="9900CC"/>
              </a:solidFill>
              <a:latin typeface="Times New Roman" pitchFamily="18" charset="0"/>
              <a:cs typeface="Times New Roman" pitchFamily="18" charset="0"/>
            </a:endParaRPr>
          </a:p>
        </p:txBody>
      </p:sp>
      <p:sp>
        <p:nvSpPr>
          <p:cNvPr id="25" name="Прямоугольник 24"/>
          <p:cNvSpPr/>
          <p:nvPr/>
        </p:nvSpPr>
        <p:spPr>
          <a:xfrm>
            <a:off x="3571868" y="1785926"/>
            <a:ext cx="357190" cy="642942"/>
          </a:xfrm>
          <a:prstGeom prst="rect">
            <a:avLst/>
          </a:prstGeom>
          <a:solidFill>
            <a:schemeClr val="bg1"/>
          </a:solidFill>
          <a:ln>
            <a:solidFill>
              <a:srgbClr val="99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9900CC"/>
                </a:solidFill>
                <a:latin typeface="Times New Roman" pitchFamily="18" charset="0"/>
                <a:cs typeface="Times New Roman" pitchFamily="18" charset="0"/>
              </a:rPr>
              <a:t>А</a:t>
            </a:r>
            <a:endParaRPr lang="ru-RU" sz="2400" dirty="0">
              <a:solidFill>
                <a:srgbClr val="9900CC"/>
              </a:solidFill>
              <a:latin typeface="Times New Roman" pitchFamily="18" charset="0"/>
              <a:cs typeface="Times New Roman" pitchFamily="18" charset="0"/>
            </a:endParaRPr>
          </a:p>
        </p:txBody>
      </p:sp>
      <p:sp>
        <p:nvSpPr>
          <p:cNvPr id="26" name="Прямоугольник 25"/>
          <p:cNvSpPr/>
          <p:nvPr/>
        </p:nvSpPr>
        <p:spPr>
          <a:xfrm>
            <a:off x="6143636" y="1785926"/>
            <a:ext cx="357190" cy="642942"/>
          </a:xfrm>
          <a:prstGeom prst="rect">
            <a:avLst/>
          </a:prstGeom>
          <a:solidFill>
            <a:schemeClr val="bg1"/>
          </a:solidFill>
          <a:ln>
            <a:solidFill>
              <a:srgbClr val="99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9900CC"/>
                </a:solidFill>
                <a:latin typeface="Times New Roman" pitchFamily="18" charset="0"/>
                <a:cs typeface="Times New Roman" pitchFamily="18" charset="0"/>
              </a:rPr>
              <a:t>Н</a:t>
            </a:r>
            <a:endParaRPr lang="ru-RU" sz="2400" dirty="0">
              <a:solidFill>
                <a:srgbClr val="9900CC"/>
              </a:solidFill>
              <a:latin typeface="Times New Roman" pitchFamily="18" charset="0"/>
              <a:cs typeface="Times New Roman" pitchFamily="18" charset="0"/>
            </a:endParaRPr>
          </a:p>
        </p:txBody>
      </p:sp>
      <p:sp>
        <p:nvSpPr>
          <p:cNvPr id="27" name="Прямоугольник 26"/>
          <p:cNvSpPr/>
          <p:nvPr/>
        </p:nvSpPr>
        <p:spPr>
          <a:xfrm>
            <a:off x="7500958" y="1785926"/>
            <a:ext cx="357190" cy="642942"/>
          </a:xfrm>
          <a:prstGeom prst="rect">
            <a:avLst/>
          </a:prstGeom>
          <a:solidFill>
            <a:schemeClr val="bg1"/>
          </a:solidFill>
          <a:ln>
            <a:solidFill>
              <a:srgbClr val="99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9900CC"/>
                </a:solidFill>
                <a:latin typeface="Times New Roman" pitchFamily="18" charset="0"/>
                <a:cs typeface="Times New Roman" pitchFamily="18" charset="0"/>
              </a:rPr>
              <a:t>І</a:t>
            </a:r>
            <a:endParaRPr lang="ru-RU" sz="2400" dirty="0">
              <a:solidFill>
                <a:srgbClr val="9900CC"/>
              </a:solidFill>
              <a:latin typeface="Times New Roman" pitchFamily="18" charset="0"/>
              <a:cs typeface="Times New Roman" pitchFamily="18" charset="0"/>
            </a:endParaRPr>
          </a:p>
        </p:txBody>
      </p:sp>
      <p:sp>
        <p:nvSpPr>
          <p:cNvPr id="28" name="Прямоугольник 27"/>
          <p:cNvSpPr/>
          <p:nvPr/>
        </p:nvSpPr>
        <p:spPr>
          <a:xfrm>
            <a:off x="4214810" y="1785926"/>
            <a:ext cx="357190" cy="642942"/>
          </a:xfrm>
          <a:prstGeom prst="rect">
            <a:avLst/>
          </a:prstGeom>
          <a:solidFill>
            <a:schemeClr val="bg1"/>
          </a:solidFill>
          <a:ln>
            <a:solidFill>
              <a:srgbClr val="99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9900CC"/>
                </a:solidFill>
                <a:latin typeface="Times New Roman" pitchFamily="18" charset="0"/>
                <a:cs typeface="Times New Roman" pitchFamily="18" charset="0"/>
              </a:rPr>
              <a:t>В</a:t>
            </a:r>
            <a:endParaRPr lang="ru-RU" sz="2400" dirty="0">
              <a:solidFill>
                <a:srgbClr val="9900CC"/>
              </a:solidFill>
              <a:latin typeface="Times New Roman" pitchFamily="18" charset="0"/>
              <a:cs typeface="Times New Roman" pitchFamily="18" charset="0"/>
            </a:endParaRPr>
          </a:p>
        </p:txBody>
      </p:sp>
      <p:sp>
        <p:nvSpPr>
          <p:cNvPr id="29" name="Заголовок 1"/>
          <p:cNvSpPr txBox="1">
            <a:spLocks/>
          </p:cNvSpPr>
          <p:nvPr/>
        </p:nvSpPr>
        <p:spPr>
          <a:xfrm>
            <a:off x="1142976" y="2571744"/>
            <a:ext cx="2500330" cy="785818"/>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uk-UA" sz="2400" b="1" dirty="0" smtClean="0">
                <a:solidFill>
                  <a:srgbClr val="0033CC"/>
                </a:solidFill>
                <a:latin typeface="Times New Roman" pitchFamily="18" charset="0"/>
                <a:ea typeface="+mj-ea"/>
                <a:cs typeface="Times New Roman" pitchFamily="18" charset="0"/>
              </a:rPr>
              <a:t>в</a:t>
            </a:r>
            <a:r>
              <a:rPr kumimoji="0" lang="uk-UA" sz="2400" b="1" i="0" u="none" strike="noStrike" kern="1200" cap="none" spc="0" normalizeH="0" baseline="0" noProof="0" dirty="0" err="1" smtClean="0">
                <a:ln>
                  <a:noFill/>
                </a:ln>
                <a:solidFill>
                  <a:srgbClr val="0033CC"/>
                </a:solidFill>
                <a:effectLst/>
                <a:uLnTx/>
                <a:uFillTx/>
                <a:latin typeface="Times New Roman" pitchFamily="18" charset="0"/>
                <a:ea typeface="+mj-ea"/>
                <a:cs typeface="Times New Roman" pitchFamily="18" charset="0"/>
              </a:rPr>
              <a:t>иберіть</a:t>
            </a:r>
            <a:r>
              <a:rPr kumimoji="0" lang="uk-UA" sz="2400" b="1"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rPr>
              <a:t> дріб:</a:t>
            </a:r>
            <a:endParaRPr kumimoji="0" lang="ru-RU" sz="2400" b="1"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endParaRPr>
          </a:p>
        </p:txBody>
      </p:sp>
      <p:sp>
        <p:nvSpPr>
          <p:cNvPr id="30" name="Заголовок 1"/>
          <p:cNvSpPr txBox="1">
            <a:spLocks/>
          </p:cNvSpPr>
          <p:nvPr/>
        </p:nvSpPr>
        <p:spPr>
          <a:xfrm>
            <a:off x="571472" y="3071810"/>
            <a:ext cx="3843310" cy="785817"/>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rPr>
              <a:t>1) </a:t>
            </a:r>
            <a:r>
              <a:rPr lang="uk-UA" sz="2400" dirty="0" smtClean="0">
                <a:solidFill>
                  <a:srgbClr val="0033CC"/>
                </a:solidFill>
                <a:latin typeface="Times New Roman" pitchFamily="18" charset="0"/>
                <a:ea typeface="+mj-ea"/>
                <a:cs typeface="Times New Roman" pitchFamily="18" charset="0"/>
              </a:rPr>
              <a:t>і</a:t>
            </a:r>
            <a:r>
              <a:rPr kumimoji="0" lang="uk-UA" sz="2400"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rPr>
              <a:t>з знаменником 4;</a:t>
            </a:r>
            <a:endParaRPr kumimoji="0" lang="ru-RU" sz="2400"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endParaRPr>
          </a:p>
        </p:txBody>
      </p:sp>
      <p:sp>
        <p:nvSpPr>
          <p:cNvPr id="31" name="Заголовок 1"/>
          <p:cNvSpPr txBox="1">
            <a:spLocks/>
          </p:cNvSpPr>
          <p:nvPr/>
        </p:nvSpPr>
        <p:spPr>
          <a:xfrm>
            <a:off x="642910" y="3500438"/>
            <a:ext cx="3843310" cy="785817"/>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uk-UA" sz="2400" dirty="0" smtClean="0">
                <a:solidFill>
                  <a:srgbClr val="0033CC"/>
                </a:solidFill>
                <a:latin typeface="Times New Roman" pitchFamily="18" charset="0"/>
                <a:ea typeface="+mj-ea"/>
                <a:cs typeface="Times New Roman" pitchFamily="18" charset="0"/>
              </a:rPr>
              <a:t>2</a:t>
            </a:r>
            <a:r>
              <a:rPr kumimoji="0" lang="uk-UA" sz="2400"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rPr>
              <a:t>) </a:t>
            </a:r>
            <a:r>
              <a:rPr lang="uk-UA" sz="2400" dirty="0" smtClean="0">
                <a:solidFill>
                  <a:srgbClr val="0033CC"/>
                </a:solidFill>
                <a:latin typeface="Times New Roman" pitchFamily="18" charset="0"/>
                <a:ea typeface="+mj-ea"/>
                <a:cs typeface="Times New Roman" pitchFamily="18" charset="0"/>
              </a:rPr>
              <a:t>і</a:t>
            </a:r>
            <a:r>
              <a:rPr kumimoji="0" lang="uk-UA" sz="2400"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rPr>
              <a:t>з знаменником 18;</a:t>
            </a:r>
            <a:endParaRPr kumimoji="0" lang="ru-RU" sz="2400"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endParaRPr>
          </a:p>
        </p:txBody>
      </p:sp>
      <p:sp>
        <p:nvSpPr>
          <p:cNvPr id="32" name="Заголовок 1"/>
          <p:cNvSpPr txBox="1">
            <a:spLocks/>
          </p:cNvSpPr>
          <p:nvPr/>
        </p:nvSpPr>
        <p:spPr>
          <a:xfrm>
            <a:off x="642910" y="3929066"/>
            <a:ext cx="3843310" cy="785817"/>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uk-UA" sz="2400" dirty="0" smtClean="0">
                <a:solidFill>
                  <a:srgbClr val="0033CC"/>
                </a:solidFill>
                <a:latin typeface="Times New Roman" pitchFamily="18" charset="0"/>
                <a:ea typeface="+mj-ea"/>
                <a:cs typeface="Times New Roman" pitchFamily="18" charset="0"/>
              </a:rPr>
              <a:t>3</a:t>
            </a:r>
            <a:r>
              <a:rPr kumimoji="0" lang="uk-UA" sz="2400"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rPr>
              <a:t>) </a:t>
            </a:r>
            <a:r>
              <a:rPr lang="uk-UA" sz="2400" noProof="0" dirty="0" smtClean="0">
                <a:solidFill>
                  <a:srgbClr val="0033CC"/>
                </a:solidFill>
                <a:latin typeface="Times New Roman" pitchFamily="18" charset="0"/>
                <a:ea typeface="+mj-ea"/>
                <a:cs typeface="Times New Roman" pitchFamily="18" charset="0"/>
              </a:rPr>
              <a:t>і</a:t>
            </a:r>
            <a:r>
              <a:rPr kumimoji="0" lang="uk-UA" sz="2400"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rPr>
              <a:t>з чисельником 20;</a:t>
            </a:r>
            <a:endParaRPr kumimoji="0" lang="ru-RU" sz="2400"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endParaRPr>
          </a:p>
        </p:txBody>
      </p:sp>
      <p:sp>
        <p:nvSpPr>
          <p:cNvPr id="33" name="Заголовок 1"/>
          <p:cNvSpPr txBox="1">
            <a:spLocks/>
          </p:cNvSpPr>
          <p:nvPr/>
        </p:nvSpPr>
        <p:spPr>
          <a:xfrm>
            <a:off x="642910" y="4357694"/>
            <a:ext cx="3843310" cy="785817"/>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uk-UA" sz="2400" dirty="0" smtClean="0">
                <a:solidFill>
                  <a:srgbClr val="0033CC"/>
                </a:solidFill>
                <a:latin typeface="Times New Roman" pitchFamily="18" charset="0"/>
                <a:ea typeface="+mj-ea"/>
                <a:cs typeface="Times New Roman" pitchFamily="18" charset="0"/>
              </a:rPr>
              <a:t>4</a:t>
            </a:r>
            <a:r>
              <a:rPr kumimoji="0" lang="uk-UA" sz="2400"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rPr>
              <a:t>) із чисельником 74;</a:t>
            </a:r>
            <a:endParaRPr kumimoji="0" lang="ru-RU" sz="2400"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endParaRPr>
          </a:p>
        </p:txBody>
      </p:sp>
      <p:sp>
        <p:nvSpPr>
          <p:cNvPr id="35" name="Заголовок 1"/>
          <p:cNvSpPr txBox="1">
            <a:spLocks/>
          </p:cNvSpPr>
          <p:nvPr/>
        </p:nvSpPr>
        <p:spPr>
          <a:xfrm>
            <a:off x="1071538" y="4929198"/>
            <a:ext cx="4357718" cy="1285884"/>
          </a:xfrm>
          <a:prstGeom prst="rect">
            <a:avLst/>
          </a:prstGeom>
        </p:spPr>
        <p:txBody>
          <a:bodyPr vert="horz" lIns="91440" tIns="45720" rIns="91440" bIns="45720" rtlCol="0" anchor="ctr">
            <a:normAutofit/>
          </a:bodyPr>
          <a:lstStyle/>
          <a:p>
            <a:pPr lvl="0">
              <a:spcBef>
                <a:spcPct val="0"/>
              </a:spcBef>
            </a:pPr>
            <a:r>
              <a:rPr lang="uk-UA" sz="2400" dirty="0" smtClean="0">
                <a:solidFill>
                  <a:srgbClr val="0033CC"/>
                </a:solidFill>
                <a:latin typeface="Times New Roman" pitchFamily="18" charset="0"/>
                <a:ea typeface="+mj-ea"/>
                <a:cs typeface="Times New Roman" pitchFamily="18" charset="0"/>
              </a:rPr>
              <a:t>5</a:t>
            </a:r>
            <a:r>
              <a:rPr kumimoji="0" lang="uk-UA" sz="2400"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rPr>
              <a:t>)</a:t>
            </a:r>
            <a:r>
              <a:rPr lang="uk-UA" sz="2400" dirty="0" smtClean="0">
                <a:latin typeface="Times New Roman" pitchFamily="18" charset="0"/>
                <a:cs typeface="Times New Roman" pitchFamily="18" charset="0"/>
              </a:rPr>
              <a:t> </a:t>
            </a:r>
            <a:r>
              <a:rPr lang="uk-UA" sz="2400" dirty="0" smtClean="0">
                <a:solidFill>
                  <a:srgbClr val="0033CC"/>
                </a:solidFill>
                <a:latin typeface="Times New Roman" pitchFamily="18" charset="0"/>
                <a:cs typeface="Times New Roman" pitchFamily="18" charset="0"/>
              </a:rPr>
              <a:t>який показує, що одне ціле </a:t>
            </a:r>
          </a:p>
          <a:p>
            <a:pPr lvl="0">
              <a:spcBef>
                <a:spcPct val="0"/>
              </a:spcBef>
            </a:pPr>
            <a:r>
              <a:rPr lang="uk-UA" sz="2400" dirty="0" smtClean="0">
                <a:solidFill>
                  <a:srgbClr val="0033CC"/>
                </a:solidFill>
                <a:latin typeface="Times New Roman" pitchFamily="18" charset="0"/>
                <a:cs typeface="Times New Roman" pitchFamily="18" charset="0"/>
              </a:rPr>
              <a:t>розділили на 12 рівних частин,</a:t>
            </a:r>
          </a:p>
          <a:p>
            <a:pPr lvl="0">
              <a:spcBef>
                <a:spcPct val="0"/>
              </a:spcBef>
            </a:pPr>
            <a:r>
              <a:rPr lang="uk-UA" sz="2400" dirty="0" smtClean="0">
                <a:solidFill>
                  <a:srgbClr val="0033CC"/>
                </a:solidFill>
                <a:latin typeface="Times New Roman" pitchFamily="18" charset="0"/>
                <a:cs typeface="Times New Roman" pitchFamily="18" charset="0"/>
              </a:rPr>
              <a:t> і взяли 11 частин. </a:t>
            </a:r>
            <a:endParaRPr kumimoji="0" lang="ru-RU" sz="2400"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endParaRPr>
          </a:p>
        </p:txBody>
      </p:sp>
      <p:pic>
        <p:nvPicPr>
          <p:cNvPr id="97299" name="Picture 19" descr="Пам'ятник на могилі Тараса Шевченка"/>
          <p:cNvPicPr>
            <a:picLocks noChangeAspect="1" noChangeArrowheads="1"/>
          </p:cNvPicPr>
          <p:nvPr/>
        </p:nvPicPr>
        <p:blipFill>
          <a:blip r:embed="rId14" cstate="print"/>
          <a:srcRect/>
          <a:stretch>
            <a:fillRect/>
          </a:stretch>
        </p:blipFill>
        <p:spPr bwMode="auto">
          <a:xfrm>
            <a:off x="5572132" y="1714488"/>
            <a:ext cx="2681606" cy="3571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20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10"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2000"/>
                                        <p:tgtEl>
                                          <p:spTgt spid="24"/>
                                        </p:tgtEl>
                                      </p:cBhvr>
                                    </p:animEffect>
                                  </p:childTnLst>
                                </p:cTn>
                              </p:par>
                              <p:par>
                                <p:cTn id="17" presetID="10" presetClass="entr" presetSubtype="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2000"/>
                                        <p:tgtEl>
                                          <p:spTgt spid="25"/>
                                        </p:tgtEl>
                                      </p:cBhvr>
                                    </p:animEffect>
                                  </p:childTnLst>
                                </p:cTn>
                              </p:par>
                              <p:par>
                                <p:cTn id="20" presetID="10"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2000"/>
                                        <p:tgtEl>
                                          <p:spTgt spid="22"/>
                                        </p:tgtEl>
                                      </p:cBhvr>
                                    </p:animEffect>
                                  </p:childTnLst>
                                </p:cTn>
                              </p:par>
                              <p:par>
                                <p:cTn id="23" presetID="10"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2000"/>
                                        <p:tgtEl>
                                          <p:spTgt spid="21"/>
                                        </p:tgtEl>
                                      </p:cBhvr>
                                    </p:animEffect>
                                  </p:childTnLst>
                                </p:cTn>
                              </p:par>
                              <p:par>
                                <p:cTn id="26" presetID="10"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2000"/>
                                        <p:tgtEl>
                                          <p:spTgt spid="26"/>
                                        </p:tgtEl>
                                      </p:cBhvr>
                                    </p:animEffect>
                                  </p:childTnLst>
                                </p:cTn>
                              </p:par>
                              <p:par>
                                <p:cTn id="29" presetID="10"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2000"/>
                                        <p:tgtEl>
                                          <p:spTgt spid="28"/>
                                        </p:tgtEl>
                                      </p:cBhvr>
                                    </p:animEffect>
                                  </p:childTnLst>
                                </p:cTn>
                              </p:par>
                              <p:par>
                                <p:cTn id="32" presetID="10" presetClass="entr" presetSubtype="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2000"/>
                                        <p:tgtEl>
                                          <p:spTgt spid="20"/>
                                        </p:tgtEl>
                                      </p:cBhvr>
                                    </p:animEffect>
                                  </p:childTnLst>
                                </p:cTn>
                              </p:par>
                              <p:par>
                                <p:cTn id="35" presetID="10" presetClass="entr" presetSubtype="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2000"/>
                                        <p:tgtEl>
                                          <p:spTgt spid="27"/>
                                        </p:tgtEl>
                                      </p:cBhvr>
                                    </p:animEffect>
                                  </p:childTnLst>
                                </p:cTn>
                              </p:par>
                              <p:par>
                                <p:cTn id="38" presetID="10" presetClass="entr" presetSubtype="0"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2000"/>
                                        <p:tgtEl>
                                          <p:spTgt spid="2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2000"/>
                                        <p:tgtEl>
                                          <p:spTgt spid="30"/>
                                        </p:tgtEl>
                                      </p:cBhvr>
                                    </p:animEffect>
                                  </p:childTnLst>
                                </p:cTn>
                              </p:par>
                            </p:childTnLst>
                          </p:cTn>
                        </p:par>
                      </p:childTnLst>
                    </p:cTn>
                  </p:par>
                  <p:par>
                    <p:cTn id="46" fill="hold">
                      <p:stCondLst>
                        <p:cond delay="indefinite"/>
                      </p:stCondLst>
                      <p:childTnLst>
                        <p:par>
                          <p:cTn id="47" fill="hold">
                            <p:stCondLst>
                              <p:cond delay="0"/>
                            </p:stCondLst>
                            <p:childTnLst>
                              <p:par>
                                <p:cTn id="48" presetID="35" presetClass="emph" presetSubtype="0" fill="hold" nodeType="clickEffect">
                                  <p:stCondLst>
                                    <p:cond delay="0"/>
                                  </p:stCondLst>
                                  <p:childTnLst>
                                    <p:anim calcmode="discrete" valueType="str">
                                      <p:cBhvr>
                                        <p:cTn id="49" dur="1000" fill="hold"/>
                                        <p:tgtEl>
                                          <p:spTgt spid="97286"/>
                                        </p:tgtEl>
                                        <p:attrNameLst>
                                          <p:attrName>style.visibility</p:attrName>
                                        </p:attrNameLst>
                                      </p:cBhvr>
                                      <p:tavLst>
                                        <p:tav tm="0">
                                          <p:val>
                                            <p:strVal val="hidden"/>
                                          </p:val>
                                        </p:tav>
                                        <p:tav tm="50000">
                                          <p:val>
                                            <p:strVal val="visible"/>
                                          </p:val>
                                        </p:tav>
                                      </p:tavLst>
                                    </p:anim>
                                  </p:childTnLst>
                                </p:cTn>
                              </p:par>
                            </p:childTnLst>
                          </p:cTn>
                        </p:par>
                        <p:par>
                          <p:cTn id="50" fill="hold">
                            <p:stCondLst>
                              <p:cond delay="1000"/>
                            </p:stCondLst>
                            <p:childTnLst>
                              <p:par>
                                <p:cTn id="51" presetID="42" presetClass="path" presetSubtype="0" accel="50000" decel="50000" fill="hold" grpId="1" nodeType="afterEffect">
                                  <p:stCondLst>
                                    <p:cond delay="0"/>
                                  </p:stCondLst>
                                  <p:childTnLst>
                                    <p:animMotion origin="layout" path="M -4.44444E-6 4.07407E-6 L 0.41112 0.52893 " pathEditMode="relative" rAng="0" ptsTypes="AA">
                                      <p:cBhvr>
                                        <p:cTn id="52" dur="2000" fill="hold"/>
                                        <p:tgtEl>
                                          <p:spTgt spid="19"/>
                                        </p:tgtEl>
                                        <p:attrNameLst>
                                          <p:attrName>ppt_x</p:attrName>
                                          <p:attrName>ppt_y</p:attrName>
                                        </p:attrNameLst>
                                      </p:cBhvr>
                                      <p:rCtr x="20600" y="26400"/>
                                    </p:animMotion>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200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35" presetClass="emph" presetSubtype="0" fill="hold" nodeType="clickEffect">
                                  <p:stCondLst>
                                    <p:cond delay="0"/>
                                  </p:stCondLst>
                                  <p:childTnLst>
                                    <p:anim calcmode="discrete" valueType="str">
                                      <p:cBhvr>
                                        <p:cTn id="61" dur="1000" fill="hold"/>
                                        <p:tgtEl>
                                          <p:spTgt spid="97289"/>
                                        </p:tgtEl>
                                        <p:attrNameLst>
                                          <p:attrName>style.visibility</p:attrName>
                                        </p:attrNameLst>
                                      </p:cBhvr>
                                      <p:tavLst>
                                        <p:tav tm="0">
                                          <p:val>
                                            <p:strVal val="hidden"/>
                                          </p:val>
                                        </p:tav>
                                        <p:tav tm="50000">
                                          <p:val>
                                            <p:strVal val="visible"/>
                                          </p:val>
                                        </p:tav>
                                      </p:tavLst>
                                    </p:anim>
                                  </p:childTnLst>
                                </p:cTn>
                              </p:par>
                            </p:childTnLst>
                          </p:cTn>
                        </p:par>
                        <p:par>
                          <p:cTn id="62" fill="hold">
                            <p:stCondLst>
                              <p:cond delay="1000"/>
                            </p:stCondLst>
                            <p:childTnLst>
                              <p:par>
                                <p:cTn id="63" presetID="42" presetClass="path" presetSubtype="0" accel="50000" decel="50000" fill="hold" grpId="1" nodeType="afterEffect">
                                  <p:stCondLst>
                                    <p:cond delay="0"/>
                                  </p:stCondLst>
                                  <p:childTnLst>
                                    <p:animMotion origin="layout" path="M 5.55556E-7 4.07407E-6 L 0.27899 0.52893 " pathEditMode="relative" rAng="0" ptsTypes="AA">
                                      <p:cBhvr>
                                        <p:cTn id="64" dur="2000" fill="hold"/>
                                        <p:tgtEl>
                                          <p:spTgt spid="25"/>
                                        </p:tgtEl>
                                        <p:attrNameLst>
                                          <p:attrName>ppt_x</p:attrName>
                                          <p:attrName>ppt_y</p:attrName>
                                        </p:attrNameLst>
                                      </p:cBhvr>
                                      <p:rCtr x="13900" y="26400"/>
                                    </p:animMotion>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2000"/>
                                        <p:tgtEl>
                                          <p:spTgt spid="32"/>
                                        </p:tgtEl>
                                      </p:cBhvr>
                                    </p:animEffect>
                                  </p:childTnLst>
                                </p:cTn>
                              </p:par>
                            </p:childTnLst>
                          </p:cTn>
                        </p:par>
                      </p:childTnLst>
                    </p:cTn>
                  </p:par>
                  <p:par>
                    <p:cTn id="70" fill="hold">
                      <p:stCondLst>
                        <p:cond delay="indefinite"/>
                      </p:stCondLst>
                      <p:childTnLst>
                        <p:par>
                          <p:cTn id="71" fill="hold">
                            <p:stCondLst>
                              <p:cond delay="0"/>
                            </p:stCondLst>
                            <p:childTnLst>
                              <p:par>
                                <p:cTn id="72" presetID="35" presetClass="emph" presetSubtype="0" fill="hold" nodeType="clickEffect">
                                  <p:stCondLst>
                                    <p:cond delay="0"/>
                                  </p:stCondLst>
                                  <p:childTnLst>
                                    <p:anim calcmode="discrete" valueType="str">
                                      <p:cBhvr>
                                        <p:cTn id="73" dur="1000" fill="hold"/>
                                        <p:tgtEl>
                                          <p:spTgt spid="97293"/>
                                        </p:tgtEl>
                                        <p:attrNameLst>
                                          <p:attrName>style.visibility</p:attrName>
                                        </p:attrNameLst>
                                      </p:cBhvr>
                                      <p:tavLst>
                                        <p:tav tm="0">
                                          <p:val>
                                            <p:strVal val="hidden"/>
                                          </p:val>
                                        </p:tav>
                                        <p:tav tm="50000">
                                          <p:val>
                                            <p:strVal val="visible"/>
                                          </p:val>
                                        </p:tav>
                                      </p:tavLst>
                                    </p:anim>
                                  </p:childTnLst>
                                </p:cTn>
                              </p:par>
                            </p:childTnLst>
                          </p:cTn>
                        </p:par>
                        <p:par>
                          <p:cTn id="74" fill="hold">
                            <p:stCondLst>
                              <p:cond delay="1000"/>
                            </p:stCondLst>
                            <p:childTnLst>
                              <p:par>
                                <p:cTn id="75" presetID="42" presetClass="path" presetSubtype="0" accel="50000" decel="50000" fill="hold" grpId="1" nodeType="afterEffect">
                                  <p:stCondLst>
                                    <p:cond delay="0"/>
                                  </p:stCondLst>
                                  <p:childTnLst>
                                    <p:animMotion origin="layout" path="M 5.55556E-7 4.07407E-6 L 0.06858 0.52893 " pathEditMode="relative" rAng="0" ptsTypes="AA">
                                      <p:cBhvr>
                                        <p:cTn id="76" dur="2000" fill="hold"/>
                                        <p:tgtEl>
                                          <p:spTgt spid="26"/>
                                        </p:tgtEl>
                                        <p:attrNameLst>
                                          <p:attrName>ppt_x</p:attrName>
                                          <p:attrName>ppt_y</p:attrName>
                                        </p:attrNameLst>
                                      </p:cBhvr>
                                      <p:rCtr x="3400" y="26400"/>
                                    </p:animMotion>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2000"/>
                                        <p:tgtEl>
                                          <p:spTgt spid="33"/>
                                        </p:tgtEl>
                                      </p:cBhvr>
                                    </p:animEffect>
                                  </p:childTnLst>
                                </p:cTn>
                              </p:par>
                            </p:childTnLst>
                          </p:cTn>
                        </p:par>
                      </p:childTnLst>
                    </p:cTn>
                  </p:par>
                  <p:par>
                    <p:cTn id="82" fill="hold">
                      <p:stCondLst>
                        <p:cond delay="indefinite"/>
                      </p:stCondLst>
                      <p:childTnLst>
                        <p:par>
                          <p:cTn id="83" fill="hold">
                            <p:stCondLst>
                              <p:cond delay="0"/>
                            </p:stCondLst>
                            <p:childTnLst>
                              <p:par>
                                <p:cTn id="84" presetID="35" presetClass="emph" presetSubtype="0" fill="hold" nodeType="clickEffect">
                                  <p:stCondLst>
                                    <p:cond delay="0"/>
                                  </p:stCondLst>
                                  <p:childTnLst>
                                    <p:anim calcmode="discrete" valueType="str">
                                      <p:cBhvr>
                                        <p:cTn id="85" dur="1000" fill="hold"/>
                                        <p:tgtEl>
                                          <p:spTgt spid="97295"/>
                                        </p:tgtEl>
                                        <p:attrNameLst>
                                          <p:attrName>style.visibility</p:attrName>
                                        </p:attrNameLst>
                                      </p:cBhvr>
                                      <p:tavLst>
                                        <p:tav tm="0">
                                          <p:val>
                                            <p:strVal val="hidden"/>
                                          </p:val>
                                        </p:tav>
                                        <p:tav tm="50000">
                                          <p:val>
                                            <p:strVal val="visible"/>
                                          </p:val>
                                        </p:tav>
                                      </p:tavLst>
                                    </p:anim>
                                  </p:childTnLst>
                                </p:cTn>
                              </p:par>
                            </p:childTnLst>
                          </p:cTn>
                        </p:par>
                        <p:par>
                          <p:cTn id="86" fill="hold">
                            <p:stCondLst>
                              <p:cond delay="1000"/>
                            </p:stCondLst>
                            <p:childTnLst>
                              <p:par>
                                <p:cTn id="87" presetID="42" presetClass="path" presetSubtype="0" accel="50000" decel="50000" fill="hold" grpId="1" nodeType="afterEffect">
                                  <p:stCondLst>
                                    <p:cond delay="0"/>
                                  </p:stCondLst>
                                  <p:childTnLst>
                                    <p:animMotion origin="layout" path="M 3.05556E-6 4.07407E-6 L -0.00903 0.52893 " pathEditMode="relative" rAng="0" ptsTypes="AA">
                                      <p:cBhvr>
                                        <p:cTn id="88" dur="2000" fill="hold"/>
                                        <p:tgtEl>
                                          <p:spTgt spid="27"/>
                                        </p:tgtEl>
                                        <p:attrNameLst>
                                          <p:attrName>ppt_x</p:attrName>
                                          <p:attrName>ppt_y</p:attrName>
                                        </p:attrNameLst>
                                      </p:cBhvr>
                                      <p:rCtr x="-500" y="26400"/>
                                    </p:animMotion>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2000"/>
                                        <p:tgtEl>
                                          <p:spTgt spid="35"/>
                                        </p:tgtEl>
                                      </p:cBhvr>
                                    </p:animEffect>
                                  </p:childTnLst>
                                </p:cTn>
                              </p:par>
                            </p:childTnLst>
                          </p:cTn>
                        </p:par>
                      </p:childTnLst>
                    </p:cTn>
                  </p:par>
                  <p:par>
                    <p:cTn id="94" fill="hold">
                      <p:stCondLst>
                        <p:cond delay="indefinite"/>
                      </p:stCondLst>
                      <p:childTnLst>
                        <p:par>
                          <p:cTn id="95" fill="hold">
                            <p:stCondLst>
                              <p:cond delay="0"/>
                            </p:stCondLst>
                            <p:childTnLst>
                              <p:par>
                                <p:cTn id="96" presetID="35" presetClass="emph" presetSubtype="0" fill="hold" nodeType="clickEffect">
                                  <p:stCondLst>
                                    <p:cond delay="0"/>
                                  </p:stCondLst>
                                  <p:childTnLst>
                                    <p:anim calcmode="discrete" valueType="str">
                                      <p:cBhvr>
                                        <p:cTn id="97" dur="1000" fill="hold"/>
                                        <p:tgtEl>
                                          <p:spTgt spid="97290"/>
                                        </p:tgtEl>
                                        <p:attrNameLst>
                                          <p:attrName>style.visibility</p:attrName>
                                        </p:attrNameLst>
                                      </p:cBhvr>
                                      <p:tavLst>
                                        <p:tav tm="0">
                                          <p:val>
                                            <p:strVal val="hidden"/>
                                          </p:val>
                                        </p:tav>
                                        <p:tav tm="50000">
                                          <p:val>
                                            <p:strVal val="visible"/>
                                          </p:val>
                                        </p:tav>
                                      </p:tavLst>
                                    </p:anim>
                                  </p:childTnLst>
                                </p:cTn>
                              </p:par>
                            </p:childTnLst>
                          </p:cTn>
                        </p:par>
                        <p:par>
                          <p:cTn id="98" fill="hold">
                            <p:stCondLst>
                              <p:cond delay="1000"/>
                            </p:stCondLst>
                            <p:childTnLst>
                              <p:par>
                                <p:cTn id="99" presetID="42" presetClass="path" presetSubtype="0" accel="50000" decel="50000" fill="hold" grpId="1" nodeType="afterEffect">
                                  <p:stCondLst>
                                    <p:cond delay="0"/>
                                  </p:stCondLst>
                                  <p:childTnLst>
                                    <p:animMotion origin="layout" path="M -1.94444E-6 4.07407E-6 L 0.42118 0.52893 " pathEditMode="relative" rAng="0" ptsTypes="AA">
                                      <p:cBhvr>
                                        <p:cTn id="100" dur="2000" fill="hold"/>
                                        <p:tgtEl>
                                          <p:spTgt spid="28"/>
                                        </p:tgtEl>
                                        <p:attrNameLst>
                                          <p:attrName>ppt_x</p:attrName>
                                          <p:attrName>ppt_y</p:attrName>
                                        </p:attrNameLst>
                                      </p:cBhvr>
                                      <p:rCtr x="21100" y="26400"/>
                                    </p:animMotion>
                                  </p:childTnLst>
                                </p:cTn>
                              </p:par>
                            </p:childTnLst>
                          </p:cTn>
                        </p:par>
                        <p:par>
                          <p:cTn id="101" fill="hold">
                            <p:stCondLst>
                              <p:cond delay="3000"/>
                            </p:stCondLst>
                            <p:childTnLst>
                              <p:par>
                                <p:cTn id="102" presetID="5" presetClass="entr" presetSubtype="10" fill="hold" nodeType="afterEffect">
                                  <p:stCondLst>
                                    <p:cond delay="0"/>
                                  </p:stCondLst>
                                  <p:childTnLst>
                                    <p:set>
                                      <p:cBhvr>
                                        <p:cTn id="103" dur="1" fill="hold">
                                          <p:stCondLst>
                                            <p:cond delay="0"/>
                                          </p:stCondLst>
                                        </p:cTn>
                                        <p:tgtEl>
                                          <p:spTgt spid="97299"/>
                                        </p:tgtEl>
                                        <p:attrNameLst>
                                          <p:attrName>style.visibility</p:attrName>
                                        </p:attrNameLst>
                                      </p:cBhvr>
                                      <p:to>
                                        <p:strVal val="visible"/>
                                      </p:to>
                                    </p:set>
                                    <p:animEffect transition="in" filter="checkerboard(across)">
                                      <p:cBhvr>
                                        <p:cTn id="104" dur="2000"/>
                                        <p:tgtEl>
                                          <p:spTgt spid="97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1" animBg="1"/>
      <p:bldP spid="25" grpId="1" animBg="1"/>
      <p:bldP spid="26" grpId="1" animBg="1"/>
      <p:bldP spid="27" grpId="1" animBg="1"/>
      <p:bldP spid="28" grpId="1" animBg="1"/>
      <p:bldP spid="30" grpId="0"/>
      <p:bldP spid="31" grpId="0"/>
      <p:bldP spid="32" grpId="0"/>
      <p:bldP spid="33"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4" name="Прямоугольник 123"/>
          <p:cNvSpPr/>
          <p:nvPr/>
        </p:nvSpPr>
        <p:spPr>
          <a:xfrm>
            <a:off x="2357422" y="3286124"/>
            <a:ext cx="500066"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sz="3600" dirty="0" smtClean="0">
                <a:solidFill>
                  <a:schemeClr val="tx1"/>
                </a:solidFill>
                <a:latin typeface="Times New Roman" pitchFamily="18" charset="0"/>
                <a:cs typeface="Times New Roman" pitchFamily="18" charset="0"/>
              </a:rPr>
              <a:t>В</a:t>
            </a:r>
            <a:endParaRPr lang="ru-RU" sz="3600" dirty="0">
              <a:solidFill>
                <a:schemeClr val="tx1"/>
              </a:solidFill>
              <a:latin typeface="Times New Roman" pitchFamily="18" charset="0"/>
              <a:cs typeface="Times New Roman" pitchFamily="18" charset="0"/>
            </a:endParaRPr>
          </a:p>
        </p:txBody>
      </p:sp>
      <p:sp>
        <p:nvSpPr>
          <p:cNvPr id="125" name="Прямоугольник 124"/>
          <p:cNvSpPr/>
          <p:nvPr/>
        </p:nvSpPr>
        <p:spPr>
          <a:xfrm>
            <a:off x="3643306" y="3357562"/>
            <a:ext cx="571504"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sz="3600" dirty="0" smtClean="0">
                <a:solidFill>
                  <a:schemeClr val="tx1"/>
                </a:solidFill>
                <a:latin typeface="Times New Roman" pitchFamily="18" charset="0"/>
                <a:cs typeface="Times New Roman" pitchFamily="18" charset="0"/>
              </a:rPr>
              <a:t>С</a:t>
            </a:r>
            <a:endParaRPr lang="ru-RU" sz="3600" dirty="0">
              <a:solidFill>
                <a:schemeClr val="tx1"/>
              </a:solidFill>
              <a:latin typeface="Times New Roman" pitchFamily="18" charset="0"/>
              <a:cs typeface="Times New Roman" pitchFamily="18" charset="0"/>
            </a:endParaRPr>
          </a:p>
        </p:txBody>
      </p:sp>
      <p:sp>
        <p:nvSpPr>
          <p:cNvPr id="2" name="Заголовок 1"/>
          <p:cNvSpPr>
            <a:spLocks noGrp="1"/>
          </p:cNvSpPr>
          <p:nvPr>
            <p:ph type="ctrTitle"/>
          </p:nvPr>
        </p:nvSpPr>
        <p:spPr>
          <a:xfrm>
            <a:off x="642910" y="285728"/>
            <a:ext cx="7772400" cy="1470025"/>
          </a:xfrm>
        </p:spPr>
        <p:txBody>
          <a:bodyPr>
            <a:noAutofit/>
          </a:bodyPr>
          <a:lstStyle/>
          <a:p>
            <a:r>
              <a:rPr lang="uk-UA" sz="2400" dirty="0">
                <a:solidFill>
                  <a:srgbClr val="660066"/>
                </a:solidFill>
                <a:latin typeface="Times New Roman" pitchFamily="18" charset="0"/>
                <a:cs typeface="Times New Roman" pitchFamily="18" charset="0"/>
              </a:rPr>
              <a:t>На координатному промені зображено точки </a:t>
            </a:r>
            <a:r>
              <a:rPr lang="uk-UA" sz="2400" dirty="0" smtClean="0">
                <a:solidFill>
                  <a:srgbClr val="660066"/>
                </a:solidFill>
                <a:latin typeface="Times New Roman" pitchFamily="18" charset="0"/>
                <a:cs typeface="Times New Roman" pitchFamily="18" charset="0"/>
              </a:rPr>
              <a:t/>
            </a:r>
            <a:br>
              <a:rPr lang="uk-UA" sz="2400" dirty="0" smtClean="0">
                <a:solidFill>
                  <a:srgbClr val="660066"/>
                </a:solidFill>
                <a:latin typeface="Times New Roman" pitchFamily="18" charset="0"/>
                <a:cs typeface="Times New Roman" pitchFamily="18" charset="0"/>
              </a:rPr>
            </a:br>
            <a:r>
              <a:rPr lang="en-US" sz="2400" dirty="0" smtClean="0">
                <a:solidFill>
                  <a:srgbClr val="660066"/>
                </a:solidFill>
                <a:latin typeface="Times New Roman" pitchFamily="18" charset="0"/>
                <a:cs typeface="Times New Roman" pitchFamily="18" charset="0"/>
              </a:rPr>
              <a:t>A</a:t>
            </a:r>
            <a:r>
              <a:rPr lang="uk-UA" sz="2400" dirty="0" smtClean="0">
                <a:solidFill>
                  <a:srgbClr val="660066"/>
                </a:solidFill>
                <a:latin typeface="Times New Roman" pitchFamily="18" charset="0"/>
                <a:cs typeface="Times New Roman" pitchFamily="18" charset="0"/>
              </a:rPr>
              <a:t>, </a:t>
            </a:r>
            <a:r>
              <a:rPr lang="en-US" sz="2400" dirty="0">
                <a:solidFill>
                  <a:srgbClr val="660066"/>
                </a:solidFill>
                <a:latin typeface="Times New Roman" pitchFamily="18" charset="0"/>
                <a:cs typeface="Times New Roman" pitchFamily="18" charset="0"/>
              </a:rPr>
              <a:t>B</a:t>
            </a:r>
            <a:r>
              <a:rPr lang="uk-UA" sz="2400" dirty="0">
                <a:solidFill>
                  <a:srgbClr val="660066"/>
                </a:solidFill>
                <a:latin typeface="Times New Roman" pitchFamily="18" charset="0"/>
                <a:cs typeface="Times New Roman" pitchFamily="18" charset="0"/>
              </a:rPr>
              <a:t>, </a:t>
            </a:r>
            <a:r>
              <a:rPr lang="en-US" sz="2400" dirty="0">
                <a:solidFill>
                  <a:srgbClr val="660066"/>
                </a:solidFill>
                <a:latin typeface="Times New Roman" pitchFamily="18" charset="0"/>
                <a:cs typeface="Times New Roman" pitchFamily="18" charset="0"/>
              </a:rPr>
              <a:t>C</a:t>
            </a:r>
            <a:r>
              <a:rPr lang="uk-UA" sz="2400" dirty="0">
                <a:solidFill>
                  <a:srgbClr val="660066"/>
                </a:solidFill>
                <a:latin typeface="Times New Roman" pitchFamily="18" charset="0"/>
                <a:cs typeface="Times New Roman" pitchFamily="18" charset="0"/>
              </a:rPr>
              <a:t>, </a:t>
            </a:r>
            <a:r>
              <a:rPr lang="en-US" sz="2400" dirty="0">
                <a:solidFill>
                  <a:srgbClr val="660066"/>
                </a:solidFill>
                <a:latin typeface="Times New Roman" pitchFamily="18" charset="0"/>
                <a:cs typeface="Times New Roman" pitchFamily="18" charset="0"/>
              </a:rPr>
              <a:t>D</a:t>
            </a:r>
            <a:r>
              <a:rPr lang="uk-UA" sz="2400" dirty="0">
                <a:solidFill>
                  <a:srgbClr val="660066"/>
                </a:solidFill>
                <a:latin typeface="Times New Roman" pitchFamily="18" charset="0"/>
                <a:cs typeface="Times New Roman" pitchFamily="18" charset="0"/>
              </a:rPr>
              <a:t>, </a:t>
            </a:r>
            <a:r>
              <a:rPr lang="en-US" sz="2400" dirty="0">
                <a:solidFill>
                  <a:srgbClr val="660066"/>
                </a:solidFill>
                <a:latin typeface="Times New Roman" pitchFamily="18" charset="0"/>
                <a:cs typeface="Times New Roman" pitchFamily="18" charset="0"/>
              </a:rPr>
              <a:t>K</a:t>
            </a:r>
            <a:r>
              <a:rPr lang="uk-UA" sz="2400" dirty="0" smtClean="0">
                <a:solidFill>
                  <a:srgbClr val="660066"/>
                </a:solidFill>
                <a:latin typeface="Times New Roman" pitchFamily="18" charset="0"/>
                <a:cs typeface="Times New Roman" pitchFamily="18" charset="0"/>
              </a:rPr>
              <a:t>. Визначте їх координати.</a:t>
            </a:r>
            <a:r>
              <a:rPr lang="ru-RU" sz="2400" dirty="0">
                <a:solidFill>
                  <a:srgbClr val="660066"/>
                </a:solidFill>
                <a:latin typeface="Times New Roman" pitchFamily="18" charset="0"/>
                <a:cs typeface="Times New Roman" pitchFamily="18" charset="0"/>
              </a:rPr>
              <a:t/>
            </a:r>
            <a:br>
              <a:rPr lang="ru-RU" sz="2400" dirty="0">
                <a:solidFill>
                  <a:srgbClr val="660066"/>
                </a:solidFill>
                <a:latin typeface="Times New Roman" pitchFamily="18" charset="0"/>
                <a:cs typeface="Times New Roman" pitchFamily="18" charset="0"/>
              </a:rPr>
            </a:br>
            <a:r>
              <a:rPr lang="ru-RU" sz="2400" dirty="0">
                <a:latin typeface="Times New Roman" pitchFamily="18" charset="0"/>
                <a:cs typeface="Times New Roman" pitchFamily="18" charset="0"/>
              </a:rPr>
              <a:t/>
            </a:r>
            <a:br>
              <a:rPr lang="ru-RU" sz="2400" dirty="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cxnSp>
        <p:nvCxnSpPr>
          <p:cNvPr id="6" name="Прямая со стрелкой 5"/>
          <p:cNvCxnSpPr/>
          <p:nvPr/>
        </p:nvCxnSpPr>
        <p:spPr>
          <a:xfrm flipV="1">
            <a:off x="571472" y="1857364"/>
            <a:ext cx="7858180" cy="7143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8" name="Прямая соединительная линия 7"/>
          <p:cNvCxnSpPr/>
          <p:nvPr/>
        </p:nvCxnSpPr>
        <p:spPr>
          <a:xfrm rot="5400000">
            <a:off x="428596" y="1928802"/>
            <a:ext cx="285752"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2" name="Прямая соединительная линия 11"/>
          <p:cNvCxnSpPr/>
          <p:nvPr/>
        </p:nvCxnSpPr>
        <p:spPr>
          <a:xfrm rot="5400000">
            <a:off x="1500166" y="1928802"/>
            <a:ext cx="142876"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3" name="Прямая соединительная линия 12"/>
          <p:cNvCxnSpPr/>
          <p:nvPr/>
        </p:nvCxnSpPr>
        <p:spPr>
          <a:xfrm rot="5400000">
            <a:off x="2000232" y="1928802"/>
            <a:ext cx="142876"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4" name="Прямая соединительная линия 13"/>
          <p:cNvCxnSpPr/>
          <p:nvPr/>
        </p:nvCxnSpPr>
        <p:spPr>
          <a:xfrm rot="5400000">
            <a:off x="2500298" y="1928802"/>
            <a:ext cx="142876"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5" name="Прямая соединительная линия 14"/>
          <p:cNvCxnSpPr/>
          <p:nvPr/>
        </p:nvCxnSpPr>
        <p:spPr>
          <a:xfrm rot="5400000">
            <a:off x="3000364" y="1928802"/>
            <a:ext cx="142876"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6" name="Прямая соединительная линия 15"/>
          <p:cNvCxnSpPr/>
          <p:nvPr/>
        </p:nvCxnSpPr>
        <p:spPr>
          <a:xfrm rot="5400000">
            <a:off x="3500430" y="1928802"/>
            <a:ext cx="142876"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7" name="Прямая соединительная линия 16"/>
          <p:cNvCxnSpPr/>
          <p:nvPr/>
        </p:nvCxnSpPr>
        <p:spPr>
          <a:xfrm rot="5400000">
            <a:off x="4000496" y="1928802"/>
            <a:ext cx="142876"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8" name="Прямая соединительная линия 17"/>
          <p:cNvCxnSpPr/>
          <p:nvPr/>
        </p:nvCxnSpPr>
        <p:spPr>
          <a:xfrm rot="5400000">
            <a:off x="4500562" y="1928802"/>
            <a:ext cx="142876"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9" name="Прямая соединительная линия 18"/>
          <p:cNvCxnSpPr/>
          <p:nvPr/>
        </p:nvCxnSpPr>
        <p:spPr>
          <a:xfrm rot="5400000">
            <a:off x="5530153" y="1967511"/>
            <a:ext cx="142876"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20" name="Прямая соединительная линия 19"/>
          <p:cNvCxnSpPr/>
          <p:nvPr/>
        </p:nvCxnSpPr>
        <p:spPr>
          <a:xfrm>
            <a:off x="5167316" y="1893083"/>
            <a:ext cx="0" cy="225210"/>
          </a:xfrm>
          <a:prstGeom prst="line">
            <a:avLst/>
          </a:prstGeom>
        </p:spPr>
        <p:style>
          <a:lnRef idx="3">
            <a:schemeClr val="accent6"/>
          </a:lnRef>
          <a:fillRef idx="0">
            <a:schemeClr val="accent6"/>
          </a:fillRef>
          <a:effectRef idx="2">
            <a:schemeClr val="accent6"/>
          </a:effectRef>
          <a:fontRef idx="minor">
            <a:schemeClr val="tx1"/>
          </a:fontRef>
        </p:style>
      </p:cxnSp>
      <p:sp>
        <p:nvSpPr>
          <p:cNvPr id="58" name="Прямоугольник 57"/>
          <p:cNvSpPr/>
          <p:nvPr/>
        </p:nvSpPr>
        <p:spPr>
          <a:xfrm>
            <a:off x="8072462" y="2071678"/>
            <a:ext cx="428628" cy="285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660066"/>
                </a:solidFill>
                <a:latin typeface="Times New Roman" pitchFamily="18" charset="0"/>
                <a:cs typeface="Times New Roman" pitchFamily="18" charset="0"/>
              </a:rPr>
              <a:t>х</a:t>
            </a:r>
            <a:endParaRPr lang="ru-RU" sz="2400" dirty="0">
              <a:solidFill>
                <a:srgbClr val="660066"/>
              </a:solidFill>
              <a:latin typeface="Times New Roman" pitchFamily="18" charset="0"/>
              <a:cs typeface="Times New Roman" pitchFamily="18" charset="0"/>
            </a:endParaRPr>
          </a:p>
        </p:txBody>
      </p:sp>
      <p:cxnSp>
        <p:nvCxnSpPr>
          <p:cNvPr id="60" name="Прямая соединительная линия 59"/>
          <p:cNvCxnSpPr/>
          <p:nvPr/>
        </p:nvCxnSpPr>
        <p:spPr>
          <a:xfrm rot="5400000">
            <a:off x="1000100" y="1928802"/>
            <a:ext cx="142876"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68" name="Прямая соединительная линия 67"/>
          <p:cNvCxnSpPr/>
          <p:nvPr/>
        </p:nvCxnSpPr>
        <p:spPr>
          <a:xfrm rot="5400000">
            <a:off x="6000760" y="1928802"/>
            <a:ext cx="142876" cy="0"/>
          </a:xfrm>
          <a:prstGeom prst="line">
            <a:avLst/>
          </a:prstGeom>
        </p:spPr>
        <p:style>
          <a:lnRef idx="3">
            <a:schemeClr val="accent6"/>
          </a:lnRef>
          <a:fillRef idx="0">
            <a:schemeClr val="accent6"/>
          </a:fillRef>
          <a:effectRef idx="2">
            <a:schemeClr val="accent6"/>
          </a:effectRef>
          <a:fontRef idx="minor">
            <a:schemeClr val="tx1"/>
          </a:fontRef>
        </p:style>
      </p:cxnSp>
      <p:sp>
        <p:nvSpPr>
          <p:cNvPr id="71" name="Овал 70"/>
          <p:cNvSpPr/>
          <p:nvPr/>
        </p:nvSpPr>
        <p:spPr>
          <a:xfrm>
            <a:off x="1000100" y="1857364"/>
            <a:ext cx="142876" cy="142876"/>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1500166" y="1857364"/>
            <a:ext cx="142876" cy="142876"/>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3" name="Овал 72"/>
          <p:cNvSpPr/>
          <p:nvPr/>
        </p:nvSpPr>
        <p:spPr>
          <a:xfrm>
            <a:off x="3000364" y="1857364"/>
            <a:ext cx="142876" cy="142876"/>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4" name="Овал 73"/>
          <p:cNvSpPr/>
          <p:nvPr/>
        </p:nvSpPr>
        <p:spPr>
          <a:xfrm>
            <a:off x="3500430" y="1857364"/>
            <a:ext cx="142876" cy="142876"/>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5" name="Овал 74"/>
          <p:cNvSpPr/>
          <p:nvPr/>
        </p:nvSpPr>
        <p:spPr>
          <a:xfrm>
            <a:off x="4500562" y="1857364"/>
            <a:ext cx="142876" cy="142876"/>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6" name="Прямоугольник 75"/>
          <p:cNvSpPr/>
          <p:nvPr/>
        </p:nvSpPr>
        <p:spPr>
          <a:xfrm>
            <a:off x="357158" y="2143116"/>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b="1" dirty="0" smtClean="0">
                <a:solidFill>
                  <a:srgbClr val="660066"/>
                </a:solidFill>
                <a:latin typeface="Times New Roman" pitchFamily="18" charset="0"/>
                <a:cs typeface="Times New Roman" pitchFamily="18" charset="0"/>
              </a:rPr>
              <a:t>0</a:t>
            </a:r>
            <a:endParaRPr lang="ru-RU" sz="2400" b="1" dirty="0">
              <a:solidFill>
                <a:srgbClr val="660066"/>
              </a:solidFill>
              <a:latin typeface="Times New Roman" pitchFamily="18" charset="0"/>
              <a:cs typeface="Times New Roman" pitchFamily="18" charset="0"/>
            </a:endParaRPr>
          </a:p>
        </p:txBody>
      </p:sp>
      <p:sp>
        <p:nvSpPr>
          <p:cNvPr id="77" name="Прямоугольник 76"/>
          <p:cNvSpPr/>
          <p:nvPr/>
        </p:nvSpPr>
        <p:spPr>
          <a:xfrm>
            <a:off x="4953002" y="2143116"/>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b="1" dirty="0" smtClean="0">
                <a:solidFill>
                  <a:srgbClr val="660066"/>
                </a:solidFill>
                <a:latin typeface="Times New Roman" pitchFamily="18" charset="0"/>
                <a:cs typeface="Times New Roman" pitchFamily="18" charset="0"/>
              </a:rPr>
              <a:t>1</a:t>
            </a:r>
            <a:endParaRPr lang="ru-RU" sz="2400" b="1" dirty="0">
              <a:solidFill>
                <a:srgbClr val="660066"/>
              </a:solidFill>
              <a:latin typeface="Times New Roman" pitchFamily="18" charset="0"/>
              <a:cs typeface="Times New Roman" pitchFamily="18" charset="0"/>
            </a:endParaRPr>
          </a:p>
        </p:txBody>
      </p:sp>
      <p:sp>
        <p:nvSpPr>
          <p:cNvPr id="78" name="Прямоугольник 77"/>
          <p:cNvSpPr/>
          <p:nvPr/>
        </p:nvSpPr>
        <p:spPr>
          <a:xfrm>
            <a:off x="857224" y="1285860"/>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660066"/>
                </a:solidFill>
                <a:latin typeface="Times New Roman" pitchFamily="18" charset="0"/>
                <a:cs typeface="Times New Roman" pitchFamily="18" charset="0"/>
              </a:rPr>
              <a:t>А</a:t>
            </a:r>
            <a:endParaRPr lang="ru-RU" sz="2400" dirty="0">
              <a:solidFill>
                <a:srgbClr val="660066"/>
              </a:solidFill>
              <a:latin typeface="Times New Roman" pitchFamily="18" charset="0"/>
              <a:cs typeface="Times New Roman" pitchFamily="18" charset="0"/>
            </a:endParaRPr>
          </a:p>
        </p:txBody>
      </p:sp>
      <p:sp>
        <p:nvSpPr>
          <p:cNvPr id="80" name="Прямоугольник 79"/>
          <p:cNvSpPr/>
          <p:nvPr/>
        </p:nvSpPr>
        <p:spPr>
          <a:xfrm>
            <a:off x="1357290" y="1285860"/>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660066"/>
                </a:solidFill>
                <a:latin typeface="Times New Roman" pitchFamily="18" charset="0"/>
                <a:cs typeface="Times New Roman" pitchFamily="18" charset="0"/>
              </a:rPr>
              <a:t>В</a:t>
            </a:r>
            <a:endParaRPr lang="ru-RU" sz="2400" dirty="0">
              <a:solidFill>
                <a:srgbClr val="660066"/>
              </a:solidFill>
              <a:latin typeface="Times New Roman" pitchFamily="18" charset="0"/>
              <a:cs typeface="Times New Roman" pitchFamily="18" charset="0"/>
            </a:endParaRPr>
          </a:p>
        </p:txBody>
      </p:sp>
      <p:sp>
        <p:nvSpPr>
          <p:cNvPr id="82" name="Прямоугольник 81"/>
          <p:cNvSpPr/>
          <p:nvPr/>
        </p:nvSpPr>
        <p:spPr>
          <a:xfrm>
            <a:off x="2857488" y="1285860"/>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660066"/>
                </a:solidFill>
                <a:latin typeface="Times New Roman" pitchFamily="18" charset="0"/>
                <a:cs typeface="Times New Roman" pitchFamily="18" charset="0"/>
              </a:rPr>
              <a:t>С</a:t>
            </a:r>
            <a:endParaRPr lang="ru-RU" sz="2400" dirty="0">
              <a:solidFill>
                <a:srgbClr val="660066"/>
              </a:solidFill>
              <a:latin typeface="Times New Roman" pitchFamily="18" charset="0"/>
              <a:cs typeface="Times New Roman" pitchFamily="18" charset="0"/>
            </a:endParaRPr>
          </a:p>
        </p:txBody>
      </p:sp>
      <p:sp>
        <p:nvSpPr>
          <p:cNvPr id="83" name="Прямоугольник 82"/>
          <p:cNvSpPr/>
          <p:nvPr/>
        </p:nvSpPr>
        <p:spPr>
          <a:xfrm>
            <a:off x="4357686" y="1285860"/>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660066"/>
                </a:solidFill>
                <a:latin typeface="Times New Roman" pitchFamily="18" charset="0"/>
                <a:cs typeface="Times New Roman" pitchFamily="18" charset="0"/>
              </a:rPr>
              <a:t>К</a:t>
            </a:r>
            <a:endParaRPr lang="ru-RU" sz="2400" dirty="0">
              <a:solidFill>
                <a:srgbClr val="660066"/>
              </a:solidFill>
              <a:latin typeface="Times New Roman" pitchFamily="18" charset="0"/>
              <a:cs typeface="Times New Roman" pitchFamily="18" charset="0"/>
            </a:endParaRPr>
          </a:p>
        </p:txBody>
      </p:sp>
      <p:sp>
        <p:nvSpPr>
          <p:cNvPr id="84" name="Прямоугольник 83"/>
          <p:cNvSpPr/>
          <p:nvPr/>
        </p:nvSpPr>
        <p:spPr>
          <a:xfrm>
            <a:off x="3357554" y="1285860"/>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rgbClr val="660066"/>
                </a:solidFill>
                <a:latin typeface="Times New Roman" pitchFamily="18" charset="0"/>
                <a:cs typeface="Times New Roman" pitchFamily="18" charset="0"/>
              </a:rPr>
              <a:t>D</a:t>
            </a:r>
            <a:endParaRPr lang="ru-RU" sz="2400" dirty="0">
              <a:solidFill>
                <a:srgbClr val="660066"/>
              </a:solidFill>
              <a:latin typeface="Times New Roman" pitchFamily="18" charset="0"/>
              <a:cs typeface="Times New Roman" pitchFamily="18" charset="0"/>
            </a:endParaRPr>
          </a:p>
        </p:txBody>
      </p:sp>
      <p:sp>
        <p:nvSpPr>
          <p:cNvPr id="115" name="Прямоугольник 114"/>
          <p:cNvSpPr/>
          <p:nvPr/>
        </p:nvSpPr>
        <p:spPr>
          <a:xfrm>
            <a:off x="1071538" y="3286124"/>
            <a:ext cx="571504"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sz="3600" dirty="0" smtClean="0">
                <a:solidFill>
                  <a:schemeClr val="tx1"/>
                </a:solidFill>
                <a:latin typeface="Times New Roman" pitchFamily="18" charset="0"/>
                <a:cs typeface="Times New Roman" pitchFamily="18" charset="0"/>
              </a:rPr>
              <a:t>А</a:t>
            </a:r>
            <a:endParaRPr lang="ru-RU" sz="3600" dirty="0">
              <a:solidFill>
                <a:schemeClr val="tx1"/>
              </a:solidFill>
              <a:latin typeface="Times New Roman" pitchFamily="18" charset="0"/>
              <a:cs typeface="Times New Roman" pitchFamily="18" charset="0"/>
            </a:endParaRPr>
          </a:p>
        </p:txBody>
      </p:sp>
      <p:graphicFrame>
        <p:nvGraphicFramePr>
          <p:cNvPr id="120" name="Объект 119"/>
          <p:cNvGraphicFramePr>
            <a:graphicFrameLocks noChangeAspect="1"/>
          </p:cNvGraphicFramePr>
          <p:nvPr/>
        </p:nvGraphicFramePr>
        <p:xfrm>
          <a:off x="1500166" y="3214686"/>
          <a:ext cx="500066" cy="739228"/>
        </p:xfrm>
        <a:graphic>
          <a:graphicData uri="http://schemas.openxmlformats.org/presentationml/2006/ole">
            <p:oleObj spid="_x0000_s100364" name="Формула" r:id="rId3" imgW="291973" imgH="431613" progId="Equation.3">
              <p:embed/>
            </p:oleObj>
          </a:graphicData>
        </a:graphic>
      </p:graphicFrame>
      <p:graphicFrame>
        <p:nvGraphicFramePr>
          <p:cNvPr id="100355" name="Object 3"/>
          <p:cNvGraphicFramePr>
            <a:graphicFrameLocks noChangeAspect="1"/>
          </p:cNvGraphicFramePr>
          <p:nvPr/>
        </p:nvGraphicFramePr>
        <p:xfrm>
          <a:off x="2786050" y="3214686"/>
          <a:ext cx="571504" cy="739775"/>
        </p:xfrm>
        <a:graphic>
          <a:graphicData uri="http://schemas.openxmlformats.org/presentationml/2006/ole">
            <p:oleObj spid="_x0000_s100365" name="Формула" r:id="rId4" imgW="291973" imgH="431613" progId="Equation.3">
              <p:embed/>
            </p:oleObj>
          </a:graphicData>
        </a:graphic>
      </p:graphicFrame>
      <p:graphicFrame>
        <p:nvGraphicFramePr>
          <p:cNvPr id="100356" name="Object 4"/>
          <p:cNvGraphicFramePr>
            <a:graphicFrameLocks noChangeAspect="1"/>
          </p:cNvGraphicFramePr>
          <p:nvPr/>
        </p:nvGraphicFramePr>
        <p:xfrm>
          <a:off x="4071934" y="3214686"/>
          <a:ext cx="500063" cy="739775"/>
        </p:xfrm>
        <a:graphic>
          <a:graphicData uri="http://schemas.openxmlformats.org/presentationml/2006/ole">
            <p:oleObj spid="_x0000_s100366" name="Формула" r:id="rId5" imgW="291973" imgH="431613" progId="Equation.3">
              <p:embed/>
            </p:oleObj>
          </a:graphicData>
        </a:graphic>
      </p:graphicFrame>
      <p:sp>
        <p:nvSpPr>
          <p:cNvPr id="126" name="Прямоугольник 125"/>
          <p:cNvSpPr/>
          <p:nvPr/>
        </p:nvSpPr>
        <p:spPr>
          <a:xfrm>
            <a:off x="4929190" y="3357562"/>
            <a:ext cx="571504"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dirty="0" smtClean="0">
                <a:solidFill>
                  <a:schemeClr val="tx1"/>
                </a:solidFill>
                <a:latin typeface="Times New Roman" pitchFamily="18" charset="0"/>
                <a:cs typeface="Times New Roman" pitchFamily="18" charset="0"/>
              </a:rPr>
              <a:t>D</a:t>
            </a:r>
            <a:endParaRPr lang="ru-RU" sz="3600" dirty="0">
              <a:solidFill>
                <a:schemeClr val="tx1"/>
              </a:solidFill>
              <a:latin typeface="Times New Roman" pitchFamily="18" charset="0"/>
              <a:cs typeface="Times New Roman" pitchFamily="18" charset="0"/>
            </a:endParaRPr>
          </a:p>
        </p:txBody>
      </p:sp>
      <p:graphicFrame>
        <p:nvGraphicFramePr>
          <p:cNvPr id="100357" name="Object 5"/>
          <p:cNvGraphicFramePr>
            <a:graphicFrameLocks noChangeAspect="1"/>
          </p:cNvGraphicFramePr>
          <p:nvPr/>
        </p:nvGraphicFramePr>
        <p:xfrm>
          <a:off x="5357818" y="3214686"/>
          <a:ext cx="500063" cy="739775"/>
        </p:xfrm>
        <a:graphic>
          <a:graphicData uri="http://schemas.openxmlformats.org/presentationml/2006/ole">
            <p:oleObj spid="_x0000_s100367" name="Формула" r:id="rId6" imgW="291973" imgH="431613" progId="Equation.3">
              <p:embed/>
            </p:oleObj>
          </a:graphicData>
        </a:graphic>
      </p:graphicFrame>
      <p:sp>
        <p:nvSpPr>
          <p:cNvPr id="127" name="Прямоугольник 126"/>
          <p:cNvSpPr/>
          <p:nvPr/>
        </p:nvSpPr>
        <p:spPr>
          <a:xfrm>
            <a:off x="6286512" y="3357562"/>
            <a:ext cx="571504"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sz="3600" dirty="0" smtClean="0">
                <a:solidFill>
                  <a:schemeClr val="tx1"/>
                </a:solidFill>
                <a:latin typeface="Times New Roman" pitchFamily="18" charset="0"/>
                <a:cs typeface="Times New Roman" pitchFamily="18" charset="0"/>
              </a:rPr>
              <a:t>К</a:t>
            </a:r>
            <a:endParaRPr lang="ru-RU" sz="3600" dirty="0">
              <a:solidFill>
                <a:schemeClr val="tx1"/>
              </a:solidFill>
              <a:latin typeface="Times New Roman" pitchFamily="18" charset="0"/>
              <a:cs typeface="Times New Roman" pitchFamily="18" charset="0"/>
            </a:endParaRPr>
          </a:p>
        </p:txBody>
      </p:sp>
      <p:graphicFrame>
        <p:nvGraphicFramePr>
          <p:cNvPr id="100358" name="Object 6"/>
          <p:cNvGraphicFramePr>
            <a:graphicFrameLocks noChangeAspect="1"/>
          </p:cNvGraphicFramePr>
          <p:nvPr/>
        </p:nvGraphicFramePr>
        <p:xfrm>
          <a:off x="6715140" y="3286124"/>
          <a:ext cx="500062" cy="739775"/>
        </p:xfrm>
        <a:graphic>
          <a:graphicData uri="http://schemas.openxmlformats.org/presentationml/2006/ole">
            <p:oleObj spid="_x0000_s100368" name="Формула" r:id="rId7" imgW="291973" imgH="431613" progId="Equation.3">
              <p:embed/>
            </p:oleObj>
          </a:graphicData>
        </a:graphic>
      </p:graphicFrame>
      <p:pic>
        <p:nvPicPr>
          <p:cNvPr id="100374" name="Picture 22" descr="http://upload.wikimedia.org/wikipedia/uk/thumb/a/aa/%D0%9C%D1%83%D0%B7%D0%B5%D0%B9_%D0%A8%D0%B5%D0%B2%D1%87%D0%B5%D0%BD%D0%BA%D0%B0_%28%D0%9A%D0%B0%D0%BD%D1%96%D0%B2%291.JPG/200px-%D0%9C%D1%83%D0%B7%D0%B5%D0%B9_%D0%A8%D0%B5%D0%B2%D1%87%D0%B5%D0%BD%D0%BA%D0%B0_%28%D0%9A%D0%B0%D0%BD%D1%96%D0%B2%291.JPG"/>
          <p:cNvPicPr>
            <a:picLocks noChangeAspect="1" noChangeArrowheads="1"/>
          </p:cNvPicPr>
          <p:nvPr/>
        </p:nvPicPr>
        <p:blipFill>
          <a:blip r:embed="rId8" cstate="print"/>
          <a:srcRect/>
          <a:stretch>
            <a:fillRect/>
          </a:stretch>
        </p:blipFill>
        <p:spPr bwMode="auto">
          <a:xfrm>
            <a:off x="2214546" y="4357694"/>
            <a:ext cx="2952770" cy="2214578"/>
          </a:xfrm>
          <a:prstGeom prst="rect">
            <a:avLst/>
          </a:prstGeom>
          <a:noFill/>
        </p:spPr>
      </p:pic>
      <p:sp>
        <p:nvSpPr>
          <p:cNvPr id="42" name="Прямоугольник 41"/>
          <p:cNvSpPr/>
          <p:nvPr/>
        </p:nvSpPr>
        <p:spPr>
          <a:xfrm>
            <a:off x="5214942" y="6000768"/>
            <a:ext cx="2643206"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Музей Т.Г.Шевченка у Каневі</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5"/>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120"/>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124"/>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0"/>
                                  </p:stCondLst>
                                  <p:childTnLst>
                                    <p:set>
                                      <p:cBhvr>
                                        <p:cTn id="15" dur="1" fill="hold">
                                          <p:stCondLst>
                                            <p:cond delay="499"/>
                                          </p:stCondLst>
                                        </p:cTn>
                                        <p:tgtEl>
                                          <p:spTgt spid="100355"/>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499"/>
                                          </p:stCondLst>
                                        </p:cTn>
                                        <p:tgtEl>
                                          <p:spTgt spid="125"/>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0"/>
                                  </p:stCondLst>
                                  <p:childTnLst>
                                    <p:set>
                                      <p:cBhvr>
                                        <p:cTn id="21" dur="1" fill="hold">
                                          <p:stCondLst>
                                            <p:cond delay="499"/>
                                          </p:stCondLst>
                                        </p:cTn>
                                        <p:tgtEl>
                                          <p:spTgt spid="100356"/>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grpId="0" nodeType="afterEffect">
                                  <p:stCondLst>
                                    <p:cond delay="0"/>
                                  </p:stCondLst>
                                  <p:childTnLst>
                                    <p:set>
                                      <p:cBhvr>
                                        <p:cTn id="24" dur="1" fill="hold">
                                          <p:stCondLst>
                                            <p:cond delay="499"/>
                                          </p:stCondLst>
                                        </p:cTn>
                                        <p:tgtEl>
                                          <p:spTgt spid="126"/>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0"/>
                                  </p:stCondLst>
                                  <p:childTnLst>
                                    <p:set>
                                      <p:cBhvr>
                                        <p:cTn id="27" dur="1" fill="hold">
                                          <p:stCondLst>
                                            <p:cond delay="499"/>
                                          </p:stCondLst>
                                        </p:cTn>
                                        <p:tgtEl>
                                          <p:spTgt spid="100357"/>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grpId="0" nodeType="afterEffect">
                                  <p:stCondLst>
                                    <p:cond delay="0"/>
                                  </p:stCondLst>
                                  <p:childTnLst>
                                    <p:set>
                                      <p:cBhvr>
                                        <p:cTn id="30" dur="1" fill="hold">
                                          <p:stCondLst>
                                            <p:cond delay="499"/>
                                          </p:stCondLst>
                                        </p:cTn>
                                        <p:tgtEl>
                                          <p:spTgt spid="127"/>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nodeType="afterEffect">
                                  <p:stCondLst>
                                    <p:cond delay="0"/>
                                  </p:stCondLst>
                                  <p:childTnLst>
                                    <p:set>
                                      <p:cBhvr>
                                        <p:cTn id="33" dur="1" fill="hold">
                                          <p:stCondLst>
                                            <p:cond delay="499"/>
                                          </p:stCondLst>
                                        </p:cTn>
                                        <p:tgtEl>
                                          <p:spTgt spid="100358"/>
                                        </p:tgtEl>
                                        <p:attrNameLst>
                                          <p:attrName>style.visibility</p:attrName>
                                        </p:attrNameLst>
                                      </p:cBhvr>
                                      <p:to>
                                        <p:strVal val="visible"/>
                                      </p:to>
                                    </p:set>
                                  </p:childTnLst>
                                </p:cTn>
                              </p:par>
                            </p:childTnLst>
                          </p:cTn>
                        </p:par>
                        <p:par>
                          <p:cTn id="34" fill="hold">
                            <p:stCondLst>
                              <p:cond delay="5000"/>
                            </p:stCondLst>
                            <p:childTnLst>
                              <p:par>
                                <p:cTn id="35" presetID="10" presetClass="entr" presetSubtype="0" fill="hold" nodeType="afterEffect">
                                  <p:stCondLst>
                                    <p:cond delay="0"/>
                                  </p:stCondLst>
                                  <p:childTnLst>
                                    <p:set>
                                      <p:cBhvr>
                                        <p:cTn id="36" dur="1" fill="hold">
                                          <p:stCondLst>
                                            <p:cond delay="0"/>
                                          </p:stCondLst>
                                        </p:cTn>
                                        <p:tgtEl>
                                          <p:spTgt spid="100374"/>
                                        </p:tgtEl>
                                        <p:attrNameLst>
                                          <p:attrName>style.visibility</p:attrName>
                                        </p:attrNameLst>
                                      </p:cBhvr>
                                      <p:to>
                                        <p:strVal val="visible"/>
                                      </p:to>
                                    </p:set>
                                    <p:animEffect transition="in" filter="fade">
                                      <p:cBhvr>
                                        <p:cTn id="37" dur="2000"/>
                                        <p:tgtEl>
                                          <p:spTgt spid="10037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animBg="1" autoUpdateAnimBg="0"/>
      <p:bldP spid="125" grpId="0" animBg="1" autoUpdateAnimBg="0"/>
      <p:bldP spid="115" grpId="0" animBg="1" autoUpdateAnimBg="0"/>
      <p:bldP spid="126" grpId="0" animBg="1" autoUpdateAnimBg="0"/>
      <p:bldP spid="127" grpId="0" animBg="1" autoUpdateAnimBg="0"/>
      <p:bldP spid="4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43108" y="285728"/>
            <a:ext cx="4500594" cy="928693"/>
          </a:xfrm>
        </p:spPr>
        <p:txBody>
          <a:bodyPr>
            <a:normAutofit/>
          </a:bodyPr>
          <a:lstStyle/>
          <a:p>
            <a:r>
              <a:rPr lang="uk-UA" sz="2400" b="1" dirty="0" smtClean="0">
                <a:solidFill>
                  <a:srgbClr val="FF6600"/>
                </a:solidFill>
                <a:latin typeface="Times New Roman" pitchFamily="18" charset="0"/>
                <a:cs typeface="Times New Roman" pitchFamily="18" charset="0"/>
              </a:rPr>
              <a:t>Виразіть :</a:t>
            </a:r>
            <a:endParaRPr lang="ru-RU" sz="2400" b="1" dirty="0">
              <a:solidFill>
                <a:srgbClr val="FF6600"/>
              </a:solidFill>
              <a:latin typeface="Times New Roman" pitchFamily="18" charset="0"/>
              <a:cs typeface="Times New Roman" pitchFamily="18" charset="0"/>
            </a:endParaRPr>
          </a:p>
        </p:txBody>
      </p:sp>
      <p:sp>
        <p:nvSpPr>
          <p:cNvPr id="4" name="Заголовок 1"/>
          <p:cNvSpPr txBox="1">
            <a:spLocks/>
          </p:cNvSpPr>
          <p:nvPr/>
        </p:nvSpPr>
        <p:spPr>
          <a:xfrm>
            <a:off x="714348" y="2143116"/>
            <a:ext cx="2143140" cy="450059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rPr>
              <a:t>1хв = </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uk-UA" sz="2400" b="1" dirty="0" smtClean="0">
                <a:solidFill>
                  <a:srgbClr val="660066"/>
                </a:solidFill>
                <a:latin typeface="Times New Roman" pitchFamily="18" charset="0"/>
                <a:ea typeface="+mj-ea"/>
                <a:cs typeface="Times New Roman" pitchFamily="18" charset="0"/>
              </a:rPr>
              <a:t>7 </a:t>
            </a:r>
            <a:r>
              <a:rPr lang="uk-UA" sz="2400" b="1" dirty="0" err="1" smtClean="0">
                <a:solidFill>
                  <a:srgbClr val="660066"/>
                </a:solidFill>
                <a:latin typeface="Times New Roman" pitchFamily="18" charset="0"/>
                <a:ea typeface="+mj-ea"/>
                <a:cs typeface="Times New Roman" pitchFamily="18" charset="0"/>
              </a:rPr>
              <a:t>хв</a:t>
            </a:r>
            <a:r>
              <a:rPr lang="uk-UA" sz="2400" b="1" dirty="0" smtClean="0">
                <a:solidFill>
                  <a:srgbClr val="660066"/>
                </a:solidFill>
                <a:latin typeface="Times New Roman" pitchFamily="18" charset="0"/>
                <a:ea typeface="+mj-ea"/>
                <a:cs typeface="Times New Roman" pitchFamily="18" charset="0"/>
              </a:rPr>
              <a:t> =</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uk-UA" sz="2400" b="1" dirty="0" smtClean="0">
              <a:solidFill>
                <a:srgbClr val="660066"/>
              </a:solidFill>
              <a:latin typeface="Times New Roman" pitchFamily="18" charset="0"/>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rPr>
              <a:t>39 </a:t>
            </a:r>
            <a:r>
              <a:rPr kumimoji="0" lang="uk-UA" sz="2400" b="1" i="0" u="none" strike="noStrike" kern="1200" cap="none" spc="0" normalizeH="0" baseline="0" noProof="0" dirty="0" err="1" smtClean="0">
                <a:ln>
                  <a:noFill/>
                </a:ln>
                <a:solidFill>
                  <a:srgbClr val="660066"/>
                </a:solidFill>
                <a:effectLst/>
                <a:uLnTx/>
                <a:uFillTx/>
                <a:latin typeface="Times New Roman" pitchFamily="18" charset="0"/>
                <a:ea typeface="+mj-ea"/>
                <a:cs typeface="Times New Roman" pitchFamily="18" charset="0"/>
              </a:rPr>
              <a:t>хв</a:t>
            </a:r>
            <a:r>
              <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rPr>
              <a:t> =</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uk-UA" sz="2400" b="1" dirty="0" smtClean="0">
                <a:solidFill>
                  <a:srgbClr val="660066"/>
                </a:solidFill>
                <a:latin typeface="Times New Roman" pitchFamily="18" charset="0"/>
                <a:ea typeface="+mj-ea"/>
                <a:cs typeface="Times New Roman" pitchFamily="18" charset="0"/>
              </a:rPr>
              <a:t>2 с =</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uk-UA" sz="2400" b="1" dirty="0" smtClean="0">
              <a:solidFill>
                <a:srgbClr val="660066"/>
              </a:solidFill>
              <a:latin typeface="Times New Roman" pitchFamily="18" charset="0"/>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rPr>
              <a:t>4 с =</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uk-UA" sz="2400" b="1" dirty="0" smtClean="0">
              <a:solidFill>
                <a:srgbClr val="660066"/>
              </a:solidFill>
              <a:latin typeface="Times New Roman" pitchFamily="18" charset="0"/>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rPr>
              <a:t>29 с = </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2400" b="1" i="0" u="none" strike="noStrike" kern="1200" cap="none" spc="0" normalizeH="0" baseline="0" noProof="0" dirty="0" smtClean="0">
              <a:ln>
                <a:noFill/>
              </a:ln>
              <a:solidFill>
                <a:srgbClr val="0066FF"/>
              </a:solidFill>
              <a:effectLst/>
              <a:uLnTx/>
              <a:uFillTx/>
              <a:latin typeface="Times New Roman" pitchFamily="18" charset="0"/>
              <a:ea typeface="+mj-ea"/>
              <a:cs typeface="Times New Roman" pitchFamily="18" charset="0"/>
            </a:endParaRPr>
          </a:p>
        </p:txBody>
      </p:sp>
      <p:sp>
        <p:nvSpPr>
          <p:cNvPr id="5" name="Заголовок 1"/>
          <p:cNvSpPr txBox="1">
            <a:spLocks/>
          </p:cNvSpPr>
          <p:nvPr/>
        </p:nvSpPr>
        <p:spPr>
          <a:xfrm>
            <a:off x="928662" y="1214422"/>
            <a:ext cx="2571768" cy="85725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rPr>
              <a:t>1) </a:t>
            </a:r>
            <a:r>
              <a:rPr lang="uk-UA" sz="2400" b="1" dirty="0" smtClean="0">
                <a:solidFill>
                  <a:srgbClr val="660066"/>
                </a:solidFill>
                <a:latin typeface="Times New Roman" pitchFamily="18" charset="0"/>
                <a:ea typeface="+mj-ea"/>
                <a:cs typeface="Times New Roman" pitchFamily="18" charset="0"/>
              </a:rPr>
              <a:t>у</a:t>
            </a:r>
            <a:r>
              <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rPr>
              <a:t> годинах:</a:t>
            </a:r>
            <a:endParaRPr kumimoji="0" lang="ru-RU"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endParaRPr>
          </a:p>
        </p:txBody>
      </p:sp>
      <p:sp>
        <p:nvSpPr>
          <p:cNvPr id="6" name="Заголовок 1"/>
          <p:cNvSpPr txBox="1">
            <a:spLocks/>
          </p:cNvSpPr>
          <p:nvPr/>
        </p:nvSpPr>
        <p:spPr>
          <a:xfrm>
            <a:off x="5286380" y="1214422"/>
            <a:ext cx="2571768" cy="85725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uk-UA" sz="2400" b="1" dirty="0" smtClean="0">
                <a:solidFill>
                  <a:srgbClr val="0033CC"/>
                </a:solidFill>
                <a:latin typeface="Times New Roman" pitchFamily="18" charset="0"/>
                <a:ea typeface="+mj-ea"/>
                <a:cs typeface="Times New Roman" pitchFamily="18" charset="0"/>
              </a:rPr>
              <a:t>2</a:t>
            </a:r>
            <a:r>
              <a:rPr kumimoji="0" lang="uk-UA" sz="2400" b="1"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rPr>
              <a:t>) у </a:t>
            </a:r>
            <a:r>
              <a:rPr lang="uk-UA" sz="2400" b="1" dirty="0" smtClean="0">
                <a:solidFill>
                  <a:srgbClr val="0033CC"/>
                </a:solidFill>
                <a:latin typeface="Times New Roman" pitchFamily="18" charset="0"/>
                <a:ea typeface="+mj-ea"/>
                <a:cs typeface="Times New Roman" pitchFamily="18" charset="0"/>
              </a:rPr>
              <a:t>метрах:</a:t>
            </a:r>
            <a:endParaRPr kumimoji="0" lang="ru-RU" sz="2400" b="1" i="0" u="none" strike="noStrike" kern="1200" cap="none" spc="0" normalizeH="0" baseline="0" noProof="0" dirty="0" smtClean="0">
              <a:ln>
                <a:noFill/>
              </a:ln>
              <a:solidFill>
                <a:srgbClr val="0033CC"/>
              </a:solidFill>
              <a:effectLst/>
              <a:uLnTx/>
              <a:uFillTx/>
              <a:latin typeface="Times New Roman" pitchFamily="18" charset="0"/>
              <a:ea typeface="+mj-ea"/>
              <a:cs typeface="Times New Roman" pitchFamily="18" charset="0"/>
            </a:endParaRPr>
          </a:p>
        </p:txBody>
      </p:sp>
      <p:sp>
        <p:nvSpPr>
          <p:cNvPr id="7" name="Заголовок 1"/>
          <p:cNvSpPr txBox="1">
            <a:spLocks/>
          </p:cNvSpPr>
          <p:nvPr/>
        </p:nvSpPr>
        <p:spPr>
          <a:xfrm>
            <a:off x="5286380" y="2143116"/>
            <a:ext cx="2143140" cy="414340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rPr>
              <a:t>1см = </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uk-UA" sz="2400" b="1" dirty="0" smtClean="0">
                <a:solidFill>
                  <a:srgbClr val="660066"/>
                </a:solidFill>
                <a:latin typeface="Times New Roman" pitchFamily="18" charset="0"/>
                <a:ea typeface="+mj-ea"/>
                <a:cs typeface="Times New Roman" pitchFamily="18" charset="0"/>
              </a:rPr>
              <a:t>5см =</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uk-UA" sz="2400" b="1" dirty="0" smtClean="0">
              <a:solidFill>
                <a:srgbClr val="660066"/>
              </a:solidFill>
              <a:latin typeface="Times New Roman" pitchFamily="18" charset="0"/>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rPr>
              <a:t>24см =</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uk-UA" sz="2400" b="1" dirty="0" smtClean="0">
                <a:solidFill>
                  <a:srgbClr val="660066"/>
                </a:solidFill>
                <a:latin typeface="Times New Roman" pitchFamily="18" charset="0"/>
                <a:ea typeface="+mj-ea"/>
                <a:cs typeface="Times New Roman" pitchFamily="18" charset="0"/>
              </a:rPr>
              <a:t>1 дм =</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uk-UA" sz="2400" b="1" dirty="0" smtClean="0">
              <a:solidFill>
                <a:srgbClr val="660066"/>
              </a:solidFill>
              <a:latin typeface="Times New Roman" pitchFamily="18" charset="0"/>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uk-UA" sz="2400" b="1" dirty="0" smtClean="0">
                <a:solidFill>
                  <a:srgbClr val="660066"/>
                </a:solidFill>
                <a:latin typeface="Times New Roman" pitchFamily="18" charset="0"/>
                <a:ea typeface="+mj-ea"/>
                <a:cs typeface="Times New Roman" pitchFamily="18" charset="0"/>
              </a:rPr>
              <a:t>7дм</a:t>
            </a:r>
            <a:r>
              <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rPr>
              <a:t> =</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uk-UA" sz="2400" b="1" dirty="0" smtClean="0">
                <a:solidFill>
                  <a:srgbClr val="660066"/>
                </a:solidFill>
                <a:latin typeface="Times New Roman" pitchFamily="18" charset="0"/>
                <a:ea typeface="+mj-ea"/>
                <a:cs typeface="Times New Roman" pitchFamily="18" charset="0"/>
              </a:rPr>
              <a:t>3мм = </a:t>
            </a:r>
            <a:endParaRPr kumimoji="0" lang="uk-UA" sz="2400" b="1" i="0" u="none" strike="noStrike" kern="1200" cap="none" spc="0" normalizeH="0" baseline="0" noProof="0" dirty="0" smtClean="0">
              <a:ln>
                <a:noFill/>
              </a:ln>
              <a:solidFill>
                <a:srgbClr val="660066"/>
              </a:solidFill>
              <a:effectLst/>
              <a:uLnTx/>
              <a:uFillTx/>
              <a:latin typeface="Times New Roman" pitchFamily="18" charset="0"/>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2400" b="1" i="0" u="none" strike="noStrike" kern="1200" cap="none" spc="0" normalizeH="0" baseline="0" noProof="0" dirty="0" smtClean="0">
              <a:ln>
                <a:noFill/>
              </a:ln>
              <a:solidFill>
                <a:srgbClr val="0066FF"/>
              </a:solidFill>
              <a:effectLst/>
              <a:uLnTx/>
              <a:uFillTx/>
              <a:latin typeface="Times New Roman" pitchFamily="18" charset="0"/>
              <a:ea typeface="+mj-ea"/>
              <a:cs typeface="Times New Roman" pitchFamily="18" charset="0"/>
            </a:endParaRPr>
          </a:p>
        </p:txBody>
      </p:sp>
      <p:graphicFrame>
        <p:nvGraphicFramePr>
          <p:cNvPr id="8" name="Объект 7"/>
          <p:cNvGraphicFramePr>
            <a:graphicFrameLocks noChangeAspect="1"/>
          </p:cNvGraphicFramePr>
          <p:nvPr/>
        </p:nvGraphicFramePr>
        <p:xfrm>
          <a:off x="2214546" y="1857364"/>
          <a:ext cx="428628" cy="738192"/>
        </p:xfrm>
        <a:graphic>
          <a:graphicData uri="http://schemas.openxmlformats.org/presentationml/2006/ole">
            <p:oleObj spid="_x0000_s99353" name="Формула" r:id="rId3" imgW="228501" imgH="393529" progId="Equation.3">
              <p:embed/>
            </p:oleObj>
          </a:graphicData>
        </a:graphic>
      </p:graphicFrame>
      <p:graphicFrame>
        <p:nvGraphicFramePr>
          <p:cNvPr id="99330" name="Object 2"/>
          <p:cNvGraphicFramePr>
            <a:graphicFrameLocks noChangeAspect="1"/>
          </p:cNvGraphicFramePr>
          <p:nvPr/>
        </p:nvGraphicFramePr>
        <p:xfrm>
          <a:off x="2214546" y="2571744"/>
          <a:ext cx="428625" cy="738188"/>
        </p:xfrm>
        <a:graphic>
          <a:graphicData uri="http://schemas.openxmlformats.org/presentationml/2006/ole">
            <p:oleObj spid="_x0000_s99354" name="Формула" r:id="rId4" imgW="228501" imgH="393529" progId="Equation.3">
              <p:embed/>
            </p:oleObj>
          </a:graphicData>
        </a:graphic>
      </p:graphicFrame>
      <p:graphicFrame>
        <p:nvGraphicFramePr>
          <p:cNvPr id="99331" name="Object 3"/>
          <p:cNvGraphicFramePr>
            <a:graphicFrameLocks noChangeAspect="1"/>
          </p:cNvGraphicFramePr>
          <p:nvPr/>
        </p:nvGraphicFramePr>
        <p:xfrm>
          <a:off x="2357422" y="3286124"/>
          <a:ext cx="428625" cy="738188"/>
        </p:xfrm>
        <a:graphic>
          <a:graphicData uri="http://schemas.openxmlformats.org/presentationml/2006/ole">
            <p:oleObj spid="_x0000_s99355" name="Формула" r:id="rId5" imgW="228501" imgH="393529" progId="Equation.3">
              <p:embed/>
            </p:oleObj>
          </a:graphicData>
        </a:graphic>
      </p:graphicFrame>
      <p:graphicFrame>
        <p:nvGraphicFramePr>
          <p:cNvPr id="99332" name="Object 4"/>
          <p:cNvGraphicFramePr>
            <a:graphicFrameLocks noChangeAspect="1"/>
          </p:cNvGraphicFramePr>
          <p:nvPr/>
        </p:nvGraphicFramePr>
        <p:xfrm>
          <a:off x="2143108" y="4000504"/>
          <a:ext cx="690563" cy="738188"/>
        </p:xfrm>
        <a:graphic>
          <a:graphicData uri="http://schemas.openxmlformats.org/presentationml/2006/ole">
            <p:oleObj spid="_x0000_s99356" name="Формула" r:id="rId6" imgW="368140" imgH="393529" progId="Equation.3">
              <p:embed/>
            </p:oleObj>
          </a:graphicData>
        </a:graphic>
      </p:graphicFrame>
      <p:graphicFrame>
        <p:nvGraphicFramePr>
          <p:cNvPr id="99333" name="Object 5"/>
          <p:cNvGraphicFramePr>
            <a:graphicFrameLocks noChangeAspect="1"/>
          </p:cNvGraphicFramePr>
          <p:nvPr/>
        </p:nvGraphicFramePr>
        <p:xfrm>
          <a:off x="2143108" y="4786322"/>
          <a:ext cx="690563" cy="738188"/>
        </p:xfrm>
        <a:graphic>
          <a:graphicData uri="http://schemas.openxmlformats.org/presentationml/2006/ole">
            <p:oleObj spid="_x0000_s99357" name="Формула" r:id="rId7" imgW="368140" imgH="393529" progId="Equation.3">
              <p:embed/>
            </p:oleObj>
          </a:graphicData>
        </a:graphic>
      </p:graphicFrame>
      <p:graphicFrame>
        <p:nvGraphicFramePr>
          <p:cNvPr id="99334" name="Object 6"/>
          <p:cNvGraphicFramePr>
            <a:graphicFrameLocks noChangeAspect="1"/>
          </p:cNvGraphicFramePr>
          <p:nvPr/>
        </p:nvGraphicFramePr>
        <p:xfrm>
          <a:off x="2214546" y="5500702"/>
          <a:ext cx="690562" cy="738187"/>
        </p:xfrm>
        <a:graphic>
          <a:graphicData uri="http://schemas.openxmlformats.org/presentationml/2006/ole">
            <p:oleObj spid="_x0000_s99358" name="Формула" r:id="rId8" imgW="368140" imgH="393529" progId="Equation.3">
              <p:embed/>
            </p:oleObj>
          </a:graphicData>
        </a:graphic>
      </p:graphicFrame>
      <p:graphicFrame>
        <p:nvGraphicFramePr>
          <p:cNvPr id="99335" name="Object 7"/>
          <p:cNvGraphicFramePr>
            <a:graphicFrameLocks noChangeAspect="1"/>
          </p:cNvGraphicFramePr>
          <p:nvPr/>
        </p:nvGraphicFramePr>
        <p:xfrm>
          <a:off x="6738938" y="2571750"/>
          <a:ext cx="523875" cy="738188"/>
        </p:xfrm>
        <a:graphic>
          <a:graphicData uri="http://schemas.openxmlformats.org/presentationml/2006/ole">
            <p:oleObj spid="_x0000_s99359" name="Формула" r:id="rId9" imgW="279279" imgH="393529" progId="Equation.3">
              <p:embed/>
            </p:oleObj>
          </a:graphicData>
        </a:graphic>
      </p:graphicFrame>
      <p:graphicFrame>
        <p:nvGraphicFramePr>
          <p:cNvPr id="99336" name="Object 8"/>
          <p:cNvGraphicFramePr>
            <a:graphicFrameLocks noChangeAspect="1"/>
          </p:cNvGraphicFramePr>
          <p:nvPr/>
        </p:nvGraphicFramePr>
        <p:xfrm>
          <a:off x="6786578" y="1857364"/>
          <a:ext cx="523875" cy="738188"/>
        </p:xfrm>
        <a:graphic>
          <a:graphicData uri="http://schemas.openxmlformats.org/presentationml/2006/ole">
            <p:oleObj spid="_x0000_s99360" name="Формула" r:id="rId10" imgW="279279" imgH="393529" progId="Equation.3">
              <p:embed/>
            </p:oleObj>
          </a:graphicData>
        </a:graphic>
      </p:graphicFrame>
      <p:graphicFrame>
        <p:nvGraphicFramePr>
          <p:cNvPr id="99337" name="Object 9"/>
          <p:cNvGraphicFramePr>
            <a:graphicFrameLocks noChangeAspect="1"/>
          </p:cNvGraphicFramePr>
          <p:nvPr/>
        </p:nvGraphicFramePr>
        <p:xfrm>
          <a:off x="6810375" y="3286125"/>
          <a:ext cx="523875" cy="738188"/>
        </p:xfrm>
        <a:graphic>
          <a:graphicData uri="http://schemas.openxmlformats.org/presentationml/2006/ole">
            <p:oleObj spid="_x0000_s99361" name="Формула" r:id="rId11" imgW="279279" imgH="393529" progId="Equation.3">
              <p:embed/>
            </p:oleObj>
          </a:graphicData>
        </a:graphic>
      </p:graphicFrame>
      <p:graphicFrame>
        <p:nvGraphicFramePr>
          <p:cNvPr id="99338" name="Object 10"/>
          <p:cNvGraphicFramePr>
            <a:graphicFrameLocks noChangeAspect="1"/>
          </p:cNvGraphicFramePr>
          <p:nvPr/>
        </p:nvGraphicFramePr>
        <p:xfrm>
          <a:off x="6858016" y="4000504"/>
          <a:ext cx="381000" cy="738187"/>
        </p:xfrm>
        <a:graphic>
          <a:graphicData uri="http://schemas.openxmlformats.org/presentationml/2006/ole">
            <p:oleObj spid="_x0000_s99362" name="Формула" r:id="rId12" imgW="203112" imgH="393529" progId="Equation.3">
              <p:embed/>
            </p:oleObj>
          </a:graphicData>
        </a:graphic>
      </p:graphicFrame>
      <p:graphicFrame>
        <p:nvGraphicFramePr>
          <p:cNvPr id="99339" name="Object 11"/>
          <p:cNvGraphicFramePr>
            <a:graphicFrameLocks noChangeAspect="1"/>
          </p:cNvGraphicFramePr>
          <p:nvPr/>
        </p:nvGraphicFramePr>
        <p:xfrm>
          <a:off x="6953250" y="4786313"/>
          <a:ext cx="381000" cy="738187"/>
        </p:xfrm>
        <a:graphic>
          <a:graphicData uri="http://schemas.openxmlformats.org/presentationml/2006/ole">
            <p:oleObj spid="_x0000_s99363" name="Формула" r:id="rId13" imgW="203112" imgH="393529" progId="Equation.3">
              <p:embed/>
            </p:oleObj>
          </a:graphicData>
        </a:graphic>
      </p:graphicFrame>
      <p:graphicFrame>
        <p:nvGraphicFramePr>
          <p:cNvPr id="99340" name="Object 12"/>
          <p:cNvGraphicFramePr>
            <a:graphicFrameLocks noChangeAspect="1"/>
          </p:cNvGraphicFramePr>
          <p:nvPr/>
        </p:nvGraphicFramePr>
        <p:xfrm>
          <a:off x="6810375" y="5572125"/>
          <a:ext cx="666750" cy="738188"/>
        </p:xfrm>
        <a:graphic>
          <a:graphicData uri="http://schemas.openxmlformats.org/presentationml/2006/ole">
            <p:oleObj spid="_x0000_s99364" name="Формула" r:id="rId14" imgW="355292" imgH="393359"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99330"/>
                                        </p:tgtEl>
                                        <p:attrNameLst>
                                          <p:attrName>style.visibility</p:attrName>
                                        </p:attrNameLst>
                                      </p:cBhvr>
                                      <p:to>
                                        <p:strVal val="visible"/>
                                      </p:to>
                                    </p:set>
                                    <p:animEffect transition="in" filter="fade">
                                      <p:cBhvr>
                                        <p:cTn id="16" dur="2000"/>
                                        <p:tgtEl>
                                          <p:spTgt spid="99330"/>
                                        </p:tgtEl>
                                      </p:cBhvr>
                                    </p:animEffect>
                                  </p:childTnLst>
                                </p:cTn>
                              </p:par>
                            </p:childTnLst>
                          </p:cTn>
                        </p:par>
                        <p:par>
                          <p:cTn id="17" fill="hold">
                            <p:stCondLst>
                              <p:cond delay="4000"/>
                            </p:stCondLst>
                            <p:childTnLst>
                              <p:par>
                                <p:cTn id="18" presetID="10" presetClass="entr" presetSubtype="0" fill="hold" nodeType="afterEffect">
                                  <p:stCondLst>
                                    <p:cond delay="0"/>
                                  </p:stCondLst>
                                  <p:childTnLst>
                                    <p:set>
                                      <p:cBhvr>
                                        <p:cTn id="19" dur="1" fill="hold">
                                          <p:stCondLst>
                                            <p:cond delay="0"/>
                                          </p:stCondLst>
                                        </p:cTn>
                                        <p:tgtEl>
                                          <p:spTgt spid="99331"/>
                                        </p:tgtEl>
                                        <p:attrNameLst>
                                          <p:attrName>style.visibility</p:attrName>
                                        </p:attrNameLst>
                                      </p:cBhvr>
                                      <p:to>
                                        <p:strVal val="visible"/>
                                      </p:to>
                                    </p:set>
                                    <p:animEffect transition="in" filter="fade">
                                      <p:cBhvr>
                                        <p:cTn id="20" dur="2000"/>
                                        <p:tgtEl>
                                          <p:spTgt spid="99331"/>
                                        </p:tgtEl>
                                      </p:cBhvr>
                                    </p:animEffect>
                                  </p:childTnLst>
                                </p:cTn>
                              </p:par>
                            </p:childTnLst>
                          </p:cTn>
                        </p:par>
                        <p:par>
                          <p:cTn id="21" fill="hold">
                            <p:stCondLst>
                              <p:cond delay="6000"/>
                            </p:stCondLst>
                            <p:childTnLst>
                              <p:par>
                                <p:cTn id="22" presetID="10" presetClass="entr" presetSubtype="0" fill="hold" nodeType="afterEffect">
                                  <p:stCondLst>
                                    <p:cond delay="0"/>
                                  </p:stCondLst>
                                  <p:childTnLst>
                                    <p:set>
                                      <p:cBhvr>
                                        <p:cTn id="23" dur="1" fill="hold">
                                          <p:stCondLst>
                                            <p:cond delay="0"/>
                                          </p:stCondLst>
                                        </p:cTn>
                                        <p:tgtEl>
                                          <p:spTgt spid="99332"/>
                                        </p:tgtEl>
                                        <p:attrNameLst>
                                          <p:attrName>style.visibility</p:attrName>
                                        </p:attrNameLst>
                                      </p:cBhvr>
                                      <p:to>
                                        <p:strVal val="visible"/>
                                      </p:to>
                                    </p:set>
                                    <p:animEffect transition="in" filter="fade">
                                      <p:cBhvr>
                                        <p:cTn id="24" dur="2000"/>
                                        <p:tgtEl>
                                          <p:spTgt spid="99332"/>
                                        </p:tgtEl>
                                      </p:cBhvr>
                                    </p:animEffect>
                                  </p:childTnLst>
                                </p:cTn>
                              </p:par>
                            </p:childTnLst>
                          </p:cTn>
                        </p:par>
                        <p:par>
                          <p:cTn id="25" fill="hold">
                            <p:stCondLst>
                              <p:cond delay="8000"/>
                            </p:stCondLst>
                            <p:childTnLst>
                              <p:par>
                                <p:cTn id="26" presetID="10" presetClass="entr" presetSubtype="0" fill="hold" nodeType="afterEffect">
                                  <p:stCondLst>
                                    <p:cond delay="0"/>
                                  </p:stCondLst>
                                  <p:childTnLst>
                                    <p:set>
                                      <p:cBhvr>
                                        <p:cTn id="27" dur="1" fill="hold">
                                          <p:stCondLst>
                                            <p:cond delay="0"/>
                                          </p:stCondLst>
                                        </p:cTn>
                                        <p:tgtEl>
                                          <p:spTgt spid="99333"/>
                                        </p:tgtEl>
                                        <p:attrNameLst>
                                          <p:attrName>style.visibility</p:attrName>
                                        </p:attrNameLst>
                                      </p:cBhvr>
                                      <p:to>
                                        <p:strVal val="visible"/>
                                      </p:to>
                                    </p:set>
                                    <p:animEffect transition="in" filter="fade">
                                      <p:cBhvr>
                                        <p:cTn id="28" dur="2000"/>
                                        <p:tgtEl>
                                          <p:spTgt spid="99333"/>
                                        </p:tgtEl>
                                      </p:cBhvr>
                                    </p:animEffect>
                                  </p:childTnLst>
                                </p:cTn>
                              </p:par>
                            </p:childTnLst>
                          </p:cTn>
                        </p:par>
                        <p:par>
                          <p:cTn id="29" fill="hold">
                            <p:stCondLst>
                              <p:cond delay="10000"/>
                            </p:stCondLst>
                            <p:childTnLst>
                              <p:par>
                                <p:cTn id="30" presetID="10" presetClass="entr" presetSubtype="0" fill="hold" nodeType="afterEffect">
                                  <p:stCondLst>
                                    <p:cond delay="0"/>
                                  </p:stCondLst>
                                  <p:childTnLst>
                                    <p:set>
                                      <p:cBhvr>
                                        <p:cTn id="31" dur="1" fill="hold">
                                          <p:stCondLst>
                                            <p:cond delay="0"/>
                                          </p:stCondLst>
                                        </p:cTn>
                                        <p:tgtEl>
                                          <p:spTgt spid="99334"/>
                                        </p:tgtEl>
                                        <p:attrNameLst>
                                          <p:attrName>style.visibility</p:attrName>
                                        </p:attrNameLst>
                                      </p:cBhvr>
                                      <p:to>
                                        <p:strVal val="visible"/>
                                      </p:to>
                                    </p:set>
                                    <p:animEffect transition="in" filter="fade">
                                      <p:cBhvr>
                                        <p:cTn id="32" dur="2000"/>
                                        <p:tgtEl>
                                          <p:spTgt spid="9933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2000"/>
                                        <p:tgtEl>
                                          <p:spTgt spid="6"/>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20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99336"/>
                                        </p:tgtEl>
                                        <p:attrNameLst>
                                          <p:attrName>style.visibility</p:attrName>
                                        </p:attrNameLst>
                                      </p:cBhvr>
                                      <p:to>
                                        <p:strVal val="visible"/>
                                      </p:to>
                                    </p:set>
                                    <p:animEffect transition="in" filter="fade">
                                      <p:cBhvr>
                                        <p:cTn id="46" dur="2000"/>
                                        <p:tgtEl>
                                          <p:spTgt spid="99336"/>
                                        </p:tgtEl>
                                      </p:cBhvr>
                                    </p:animEffect>
                                  </p:childTnLst>
                                </p:cTn>
                              </p:par>
                            </p:childTnLst>
                          </p:cTn>
                        </p:par>
                        <p:par>
                          <p:cTn id="47" fill="hold">
                            <p:stCondLst>
                              <p:cond delay="2000"/>
                            </p:stCondLst>
                            <p:childTnLst>
                              <p:par>
                                <p:cTn id="48" presetID="10" presetClass="entr" presetSubtype="0" fill="hold" nodeType="afterEffect">
                                  <p:stCondLst>
                                    <p:cond delay="0"/>
                                  </p:stCondLst>
                                  <p:childTnLst>
                                    <p:set>
                                      <p:cBhvr>
                                        <p:cTn id="49" dur="1" fill="hold">
                                          <p:stCondLst>
                                            <p:cond delay="0"/>
                                          </p:stCondLst>
                                        </p:cTn>
                                        <p:tgtEl>
                                          <p:spTgt spid="99335"/>
                                        </p:tgtEl>
                                        <p:attrNameLst>
                                          <p:attrName>style.visibility</p:attrName>
                                        </p:attrNameLst>
                                      </p:cBhvr>
                                      <p:to>
                                        <p:strVal val="visible"/>
                                      </p:to>
                                    </p:set>
                                    <p:animEffect transition="in" filter="fade">
                                      <p:cBhvr>
                                        <p:cTn id="50" dur="2000"/>
                                        <p:tgtEl>
                                          <p:spTgt spid="99335"/>
                                        </p:tgtEl>
                                      </p:cBhvr>
                                    </p:animEffect>
                                  </p:childTnLst>
                                </p:cTn>
                              </p:par>
                            </p:childTnLst>
                          </p:cTn>
                        </p:par>
                        <p:par>
                          <p:cTn id="51" fill="hold">
                            <p:stCondLst>
                              <p:cond delay="4000"/>
                            </p:stCondLst>
                            <p:childTnLst>
                              <p:par>
                                <p:cTn id="52" presetID="10" presetClass="entr" presetSubtype="0" fill="hold" nodeType="afterEffect">
                                  <p:stCondLst>
                                    <p:cond delay="0"/>
                                  </p:stCondLst>
                                  <p:childTnLst>
                                    <p:set>
                                      <p:cBhvr>
                                        <p:cTn id="53" dur="1" fill="hold">
                                          <p:stCondLst>
                                            <p:cond delay="0"/>
                                          </p:stCondLst>
                                        </p:cTn>
                                        <p:tgtEl>
                                          <p:spTgt spid="99337"/>
                                        </p:tgtEl>
                                        <p:attrNameLst>
                                          <p:attrName>style.visibility</p:attrName>
                                        </p:attrNameLst>
                                      </p:cBhvr>
                                      <p:to>
                                        <p:strVal val="visible"/>
                                      </p:to>
                                    </p:set>
                                    <p:animEffect transition="in" filter="fade">
                                      <p:cBhvr>
                                        <p:cTn id="54" dur="2000"/>
                                        <p:tgtEl>
                                          <p:spTgt spid="99337"/>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99338"/>
                                        </p:tgtEl>
                                        <p:attrNameLst>
                                          <p:attrName>style.visibility</p:attrName>
                                        </p:attrNameLst>
                                      </p:cBhvr>
                                      <p:to>
                                        <p:strVal val="visible"/>
                                      </p:to>
                                    </p:set>
                                    <p:animEffect transition="in" filter="fade">
                                      <p:cBhvr>
                                        <p:cTn id="58" dur="2000"/>
                                        <p:tgtEl>
                                          <p:spTgt spid="99338"/>
                                        </p:tgtEl>
                                      </p:cBhvr>
                                    </p:animEffect>
                                  </p:childTnLst>
                                </p:cTn>
                              </p:par>
                            </p:childTnLst>
                          </p:cTn>
                        </p:par>
                        <p:par>
                          <p:cTn id="59" fill="hold">
                            <p:stCondLst>
                              <p:cond delay="8000"/>
                            </p:stCondLst>
                            <p:childTnLst>
                              <p:par>
                                <p:cTn id="60" presetID="10" presetClass="entr" presetSubtype="0" fill="hold" nodeType="afterEffect">
                                  <p:stCondLst>
                                    <p:cond delay="0"/>
                                  </p:stCondLst>
                                  <p:childTnLst>
                                    <p:set>
                                      <p:cBhvr>
                                        <p:cTn id="61" dur="1" fill="hold">
                                          <p:stCondLst>
                                            <p:cond delay="0"/>
                                          </p:stCondLst>
                                        </p:cTn>
                                        <p:tgtEl>
                                          <p:spTgt spid="99339"/>
                                        </p:tgtEl>
                                        <p:attrNameLst>
                                          <p:attrName>style.visibility</p:attrName>
                                        </p:attrNameLst>
                                      </p:cBhvr>
                                      <p:to>
                                        <p:strVal val="visible"/>
                                      </p:to>
                                    </p:set>
                                    <p:animEffect transition="in" filter="fade">
                                      <p:cBhvr>
                                        <p:cTn id="62" dur="2000"/>
                                        <p:tgtEl>
                                          <p:spTgt spid="99339"/>
                                        </p:tgtEl>
                                      </p:cBhvr>
                                    </p:animEffect>
                                  </p:childTnLst>
                                </p:cTn>
                              </p:par>
                            </p:childTnLst>
                          </p:cTn>
                        </p:par>
                        <p:par>
                          <p:cTn id="63" fill="hold">
                            <p:stCondLst>
                              <p:cond delay="10000"/>
                            </p:stCondLst>
                            <p:childTnLst>
                              <p:par>
                                <p:cTn id="64" presetID="10" presetClass="entr" presetSubtype="0" fill="hold" nodeType="afterEffect">
                                  <p:stCondLst>
                                    <p:cond delay="0"/>
                                  </p:stCondLst>
                                  <p:childTnLst>
                                    <p:set>
                                      <p:cBhvr>
                                        <p:cTn id="65" dur="1" fill="hold">
                                          <p:stCondLst>
                                            <p:cond delay="0"/>
                                          </p:stCondLst>
                                        </p:cTn>
                                        <p:tgtEl>
                                          <p:spTgt spid="99340"/>
                                        </p:tgtEl>
                                        <p:attrNameLst>
                                          <p:attrName>style.visibility</p:attrName>
                                        </p:attrNameLst>
                                      </p:cBhvr>
                                      <p:to>
                                        <p:strVal val="visible"/>
                                      </p:to>
                                    </p:set>
                                    <p:animEffect transition="in" filter="fade">
                                      <p:cBhvr>
                                        <p:cTn id="66" dur="2000"/>
                                        <p:tgtEl>
                                          <p:spTgt spid="99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00166" y="2571744"/>
            <a:ext cx="7143800" cy="3571900"/>
          </a:xfrm>
        </p:spPr>
        <p:txBody>
          <a:bodyPr>
            <a:normAutofit fontScale="90000"/>
          </a:bodyPr>
          <a:lstStyle/>
          <a:p>
            <a:pPr lvl="0" algn="l"/>
            <a:r>
              <a:rPr lang="en-US" sz="2000" dirty="0" smtClean="0">
                <a:latin typeface="Times New Roman" pitchFamily="18" charset="0"/>
                <a:cs typeface="Times New Roman" pitchFamily="18" charset="0"/>
              </a:rPr>
              <a:t>1</a:t>
            </a:r>
            <a:r>
              <a:rPr lang="uk-UA" sz="2000" dirty="0" smtClean="0">
                <a:latin typeface="Times New Roman" pitchFamily="18" charset="0"/>
                <a:cs typeface="Times New Roman" pitchFamily="18" charset="0"/>
              </a:rPr>
              <a:t>) Про що ви дізналися на уроці? </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2) Що таке звичайний дріб?</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3) Як записуються звичайні дроби? Приведіть приклади дробових чисел.</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4) Що показує знаменник дробу?</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5) Наведіть приклади трьох дробів із знаменником 7.</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6) Що показує чисельник дробу?</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7) Наведіть приклад трьох дробів із чисельником 9.</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8) Що цікавого ви дізналися про Т.Г.Шевченка? Яку річницю відзначатиме ввесь український народ з дня народження Т.Г.Шевченка?</a:t>
            </a:r>
            <a:br>
              <a:rPr lang="uk-UA" sz="2000" dirty="0" smtClean="0">
                <a:latin typeface="Times New Roman" pitchFamily="18" charset="0"/>
                <a:cs typeface="Times New Roman" pitchFamily="18" charset="0"/>
              </a:rPr>
            </a:br>
            <a:r>
              <a:rPr lang="ru-RU" sz="3100" dirty="0">
                <a:latin typeface="Times New Roman" pitchFamily="18" charset="0"/>
                <a:cs typeface="Times New Roman" pitchFamily="18" charset="0"/>
              </a:rPr>
              <a:t/>
            </a:r>
            <a:br>
              <a:rPr lang="ru-RU" sz="3100" dirty="0">
                <a:latin typeface="Times New Roman" pitchFamily="18" charset="0"/>
                <a:cs typeface="Times New Roman" pitchFamily="18" charset="0"/>
              </a:rPr>
            </a:br>
            <a:r>
              <a:rPr lang="ru-RU" sz="3100" dirty="0">
                <a:solidFill>
                  <a:srgbClr val="0000FF"/>
                </a:solidFill>
                <a:latin typeface="Times New Roman" pitchFamily="18" charset="0"/>
                <a:cs typeface="Times New Roman" pitchFamily="18" charset="0"/>
              </a:rPr>
              <a:t/>
            </a:r>
            <a:br>
              <a:rPr lang="ru-RU" sz="3100" dirty="0">
                <a:solidFill>
                  <a:srgbClr val="0000FF"/>
                </a:solidFill>
                <a:latin typeface="Times New Roman" pitchFamily="18" charset="0"/>
                <a:cs typeface="Times New Roman" pitchFamily="18" charset="0"/>
              </a:rPr>
            </a:br>
            <a:endParaRPr lang="ru-RU" sz="3100" dirty="0">
              <a:solidFill>
                <a:srgbClr val="0000FF"/>
              </a:solidFill>
              <a:latin typeface="Times New Roman" pitchFamily="18" charset="0"/>
              <a:cs typeface="Times New Roman" pitchFamily="18" charset="0"/>
            </a:endParaRPr>
          </a:p>
        </p:txBody>
      </p:sp>
      <p:sp>
        <p:nvSpPr>
          <p:cNvPr id="6" name="Заголовок 1"/>
          <p:cNvSpPr txBox="1">
            <a:spLocks/>
          </p:cNvSpPr>
          <p:nvPr/>
        </p:nvSpPr>
        <p:spPr>
          <a:xfrm>
            <a:off x="785786" y="714356"/>
            <a:ext cx="7529538" cy="1441451"/>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800" b="1" i="0" u="none" strike="noStrike" kern="1200" cap="none" spc="0" normalizeH="0" baseline="0" noProof="0" dirty="0" smtClean="0">
                <a:ln>
                  <a:noFill/>
                </a:ln>
                <a:solidFill>
                  <a:srgbClr val="800000"/>
                </a:solidFill>
                <a:effectLst/>
                <a:uLnTx/>
                <a:uFillTx/>
                <a:latin typeface="Times New Roman" pitchFamily="18" charset="0"/>
                <a:ea typeface="+mj-ea"/>
                <a:cs typeface="Times New Roman" pitchFamily="18" charset="0"/>
              </a:rPr>
              <a:t>Дайте відповідь на запитання:</a:t>
            </a:r>
            <a:endParaRPr kumimoji="0" lang="ru-RU" sz="2800" b="1" i="0" u="none" strike="noStrike" kern="1200" cap="none" spc="0" normalizeH="0" baseline="0" noProof="0" dirty="0" smtClean="0">
              <a:ln>
                <a:noFill/>
              </a:ln>
              <a:solidFill>
                <a:srgbClr val="800000"/>
              </a:solidFill>
              <a:effectLst/>
              <a:uLnTx/>
              <a:uFillTx/>
              <a:latin typeface="Times New Roman" pitchFamily="18" charset="0"/>
              <a:ea typeface="+mj-ea"/>
              <a:cs typeface="Times New Roman" pitchFamily="18" charset="0"/>
            </a:endParaRPr>
          </a:p>
        </p:txBody>
      </p:sp>
      <p:pic>
        <p:nvPicPr>
          <p:cNvPr id="5" name="Рисунок 4" descr="http://1.bp.blogspot.com/_qgKkz0Vuk1s/TLwo2E64UdI/AAAAAAAAAmI/Al6JtAFKuOk/s1600/%D1%86%D0%B2%D0%B5%D1%82%D1%8B.jpg"/>
          <p:cNvPicPr/>
          <p:nvPr/>
        </p:nvPicPr>
        <p:blipFill>
          <a:blip r:embed="rId2" cstate="print"/>
          <a:srcRect t="11517" b="74038"/>
          <a:stretch>
            <a:fillRect/>
          </a:stretch>
        </p:blipFill>
        <p:spPr bwMode="auto">
          <a:xfrm>
            <a:off x="500034" y="214290"/>
            <a:ext cx="8072494" cy="107157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Зеленый цветочек клипа"/>
          <p:cNvPicPr/>
          <p:nvPr/>
        </p:nvPicPr>
        <p:blipFill>
          <a:blip r:embed="rId3" cstate="print"/>
          <a:srcRect/>
          <a:stretch>
            <a:fillRect/>
          </a:stretch>
        </p:blipFill>
        <p:spPr bwMode="auto">
          <a:xfrm>
            <a:off x="214282" y="214290"/>
            <a:ext cx="2246363" cy="2263580"/>
          </a:xfrm>
          <a:prstGeom prst="rect">
            <a:avLst/>
          </a:prstGeom>
          <a:noFill/>
          <a:ln w="9525">
            <a:noFill/>
            <a:miter lim="800000"/>
            <a:headEnd/>
            <a:tailEnd/>
          </a:ln>
        </p:spPr>
      </p:pic>
      <p:sp>
        <p:nvSpPr>
          <p:cNvPr id="3" name="Заголовок 1"/>
          <p:cNvSpPr txBox="1">
            <a:spLocks/>
          </p:cNvSpPr>
          <p:nvPr/>
        </p:nvSpPr>
        <p:spPr>
          <a:xfrm>
            <a:off x="1000100" y="142852"/>
            <a:ext cx="7772400" cy="107157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000" b="1"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rPr>
              <a:t>Прочитайте разом із Чебурашкою. Назвіть</a:t>
            </a:r>
            <a:r>
              <a:rPr kumimoji="0" lang="uk-UA" sz="2000" b="1" i="0" u="none" strike="noStrike" kern="1200" cap="none" spc="0" normalizeH="0" noProof="0" dirty="0" smtClean="0">
                <a:ln>
                  <a:noFill/>
                </a:ln>
                <a:solidFill>
                  <a:srgbClr val="006600"/>
                </a:solidFill>
                <a:effectLst/>
                <a:uLnTx/>
                <a:uFillTx/>
                <a:latin typeface="Times New Roman" pitchFamily="18" charset="0"/>
                <a:ea typeface="+mj-ea"/>
                <a:cs typeface="Times New Roman" pitchFamily="18" charset="0"/>
              </a:rPr>
              <a:t> чисельник та знаменник дробів.</a:t>
            </a:r>
            <a:endParaRPr kumimoji="0" lang="ru-RU" sz="2000" b="1" i="0" u="none" strike="noStrike" kern="1200" cap="none" spc="0" normalizeH="0" baseline="0" noProof="0" dirty="0">
              <a:ln>
                <a:noFill/>
              </a:ln>
              <a:solidFill>
                <a:srgbClr val="006600"/>
              </a:solidFill>
              <a:effectLst/>
              <a:uLnTx/>
              <a:uFillTx/>
              <a:latin typeface="Times New Roman" pitchFamily="18" charset="0"/>
              <a:ea typeface="+mj-ea"/>
              <a:cs typeface="Times New Roman" pitchFamily="18" charset="0"/>
            </a:endParaRPr>
          </a:p>
        </p:txBody>
      </p:sp>
      <p:graphicFrame>
        <p:nvGraphicFramePr>
          <p:cNvPr id="113666" name="Object 2"/>
          <p:cNvGraphicFramePr>
            <a:graphicFrameLocks noChangeAspect="1"/>
          </p:cNvGraphicFramePr>
          <p:nvPr/>
        </p:nvGraphicFramePr>
        <p:xfrm>
          <a:off x="2500313" y="1500188"/>
          <a:ext cx="361950" cy="935037"/>
        </p:xfrm>
        <a:graphic>
          <a:graphicData uri="http://schemas.openxmlformats.org/presentationml/2006/ole">
            <p:oleObj spid="_x0000_s113666" name="Формула" r:id="rId4" imgW="152280" imgH="393480" progId="Equation.3">
              <p:embed/>
            </p:oleObj>
          </a:graphicData>
        </a:graphic>
      </p:graphicFrame>
      <p:graphicFrame>
        <p:nvGraphicFramePr>
          <p:cNvPr id="113667" name="Object 3"/>
          <p:cNvGraphicFramePr>
            <a:graphicFrameLocks noChangeAspect="1"/>
          </p:cNvGraphicFramePr>
          <p:nvPr/>
        </p:nvGraphicFramePr>
        <p:xfrm>
          <a:off x="3500438" y="1500188"/>
          <a:ext cx="361950" cy="935037"/>
        </p:xfrm>
        <a:graphic>
          <a:graphicData uri="http://schemas.openxmlformats.org/presentationml/2006/ole">
            <p:oleObj spid="_x0000_s113667" name="Формула" r:id="rId5" imgW="152280" imgH="393480" progId="Equation.3">
              <p:embed/>
            </p:oleObj>
          </a:graphicData>
        </a:graphic>
      </p:graphicFrame>
      <p:graphicFrame>
        <p:nvGraphicFramePr>
          <p:cNvPr id="113668" name="Object 4"/>
          <p:cNvGraphicFramePr>
            <a:graphicFrameLocks noChangeAspect="1"/>
          </p:cNvGraphicFramePr>
          <p:nvPr/>
        </p:nvGraphicFramePr>
        <p:xfrm>
          <a:off x="4572000" y="1500188"/>
          <a:ext cx="361950" cy="935037"/>
        </p:xfrm>
        <a:graphic>
          <a:graphicData uri="http://schemas.openxmlformats.org/presentationml/2006/ole">
            <p:oleObj spid="_x0000_s113668" name="Формула" r:id="rId6" imgW="152280" imgH="393480" progId="Equation.3">
              <p:embed/>
            </p:oleObj>
          </a:graphicData>
        </a:graphic>
      </p:graphicFrame>
      <p:graphicFrame>
        <p:nvGraphicFramePr>
          <p:cNvPr id="113669" name="Object 5"/>
          <p:cNvGraphicFramePr>
            <a:graphicFrameLocks noChangeAspect="1"/>
          </p:cNvGraphicFramePr>
          <p:nvPr/>
        </p:nvGraphicFramePr>
        <p:xfrm>
          <a:off x="5572125" y="1500188"/>
          <a:ext cx="361950" cy="935037"/>
        </p:xfrm>
        <a:graphic>
          <a:graphicData uri="http://schemas.openxmlformats.org/presentationml/2006/ole">
            <p:oleObj spid="_x0000_s113669" name="Формула" r:id="rId7" imgW="152280" imgH="393480" progId="Equation.3">
              <p:embed/>
            </p:oleObj>
          </a:graphicData>
        </a:graphic>
      </p:graphicFrame>
      <p:graphicFrame>
        <p:nvGraphicFramePr>
          <p:cNvPr id="113670" name="Object 6"/>
          <p:cNvGraphicFramePr>
            <a:graphicFrameLocks noChangeAspect="1"/>
          </p:cNvGraphicFramePr>
          <p:nvPr/>
        </p:nvGraphicFramePr>
        <p:xfrm>
          <a:off x="6429375" y="1500188"/>
          <a:ext cx="482600" cy="935037"/>
        </p:xfrm>
        <a:graphic>
          <a:graphicData uri="http://schemas.openxmlformats.org/presentationml/2006/ole">
            <p:oleObj spid="_x0000_s113670" name="Формула" r:id="rId8" imgW="203040" imgH="393480" progId="Equation.3">
              <p:embed/>
            </p:oleObj>
          </a:graphicData>
        </a:graphic>
      </p:graphicFrame>
      <p:graphicFrame>
        <p:nvGraphicFramePr>
          <p:cNvPr id="113671" name="Object 7"/>
          <p:cNvGraphicFramePr>
            <a:graphicFrameLocks noChangeAspect="1"/>
          </p:cNvGraphicFramePr>
          <p:nvPr/>
        </p:nvGraphicFramePr>
        <p:xfrm>
          <a:off x="3143240" y="4857760"/>
          <a:ext cx="482600" cy="935037"/>
        </p:xfrm>
        <a:graphic>
          <a:graphicData uri="http://schemas.openxmlformats.org/presentationml/2006/ole">
            <p:oleObj spid="_x0000_s113671" name="Формула" r:id="rId9" imgW="203040" imgH="393480" progId="Equation.3">
              <p:embed/>
            </p:oleObj>
          </a:graphicData>
        </a:graphic>
      </p:graphicFrame>
      <p:graphicFrame>
        <p:nvGraphicFramePr>
          <p:cNvPr id="113672" name="Object 8"/>
          <p:cNvGraphicFramePr>
            <a:graphicFrameLocks noChangeAspect="1"/>
          </p:cNvGraphicFramePr>
          <p:nvPr/>
        </p:nvGraphicFramePr>
        <p:xfrm>
          <a:off x="1142976" y="3357562"/>
          <a:ext cx="482600" cy="935038"/>
        </p:xfrm>
        <a:graphic>
          <a:graphicData uri="http://schemas.openxmlformats.org/presentationml/2006/ole">
            <p:oleObj spid="_x0000_s113672" name="Формула" r:id="rId10" imgW="203040" imgH="393480" progId="Equation.3">
              <p:embed/>
            </p:oleObj>
          </a:graphicData>
        </a:graphic>
      </p:graphicFrame>
      <p:graphicFrame>
        <p:nvGraphicFramePr>
          <p:cNvPr id="113673" name="Object 9"/>
          <p:cNvGraphicFramePr>
            <a:graphicFrameLocks noChangeAspect="1"/>
          </p:cNvGraphicFramePr>
          <p:nvPr/>
        </p:nvGraphicFramePr>
        <p:xfrm>
          <a:off x="2357422" y="3357562"/>
          <a:ext cx="512762" cy="935038"/>
        </p:xfrm>
        <a:graphic>
          <a:graphicData uri="http://schemas.openxmlformats.org/presentationml/2006/ole">
            <p:oleObj spid="_x0000_s113673" name="Формула" r:id="rId11" imgW="215640" imgH="393480" progId="Equation.3">
              <p:embed/>
            </p:oleObj>
          </a:graphicData>
        </a:graphic>
      </p:graphicFrame>
      <p:graphicFrame>
        <p:nvGraphicFramePr>
          <p:cNvPr id="113674" name="Object 10"/>
          <p:cNvGraphicFramePr>
            <a:graphicFrameLocks noChangeAspect="1"/>
          </p:cNvGraphicFramePr>
          <p:nvPr/>
        </p:nvGraphicFramePr>
        <p:xfrm>
          <a:off x="3571868" y="3357562"/>
          <a:ext cx="542925" cy="935038"/>
        </p:xfrm>
        <a:graphic>
          <a:graphicData uri="http://schemas.openxmlformats.org/presentationml/2006/ole">
            <p:oleObj spid="_x0000_s113674" name="Формула" r:id="rId12" imgW="228600" imgH="393480" progId="Equation.3">
              <p:embed/>
            </p:oleObj>
          </a:graphicData>
        </a:graphic>
      </p:graphicFrame>
      <p:graphicFrame>
        <p:nvGraphicFramePr>
          <p:cNvPr id="113675" name="Object 11"/>
          <p:cNvGraphicFramePr>
            <a:graphicFrameLocks noChangeAspect="1"/>
          </p:cNvGraphicFramePr>
          <p:nvPr/>
        </p:nvGraphicFramePr>
        <p:xfrm>
          <a:off x="1785918" y="4857760"/>
          <a:ext cx="512763" cy="935038"/>
        </p:xfrm>
        <a:graphic>
          <a:graphicData uri="http://schemas.openxmlformats.org/presentationml/2006/ole">
            <p:oleObj spid="_x0000_s113675" name="Формула" r:id="rId13" imgW="215640" imgH="393480" progId="Equation.3">
              <p:embed/>
            </p:oleObj>
          </a:graphicData>
        </a:graphic>
      </p:graphicFrame>
      <p:pic>
        <p:nvPicPr>
          <p:cNvPr id="14" name="Рисунок 13" descr="как рисовать чебурашку"/>
          <p:cNvPicPr/>
          <p:nvPr/>
        </p:nvPicPr>
        <p:blipFill>
          <a:blip r:embed="rId14" cstate="print"/>
          <a:srcRect/>
          <a:stretch>
            <a:fillRect/>
          </a:stretch>
        </p:blipFill>
        <p:spPr bwMode="auto">
          <a:xfrm>
            <a:off x="5214942" y="3286124"/>
            <a:ext cx="3603825" cy="2696902"/>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857356" y="2357430"/>
            <a:ext cx="5857916" cy="1752600"/>
          </a:xfrm>
        </p:spPr>
        <p:txBody>
          <a:bodyPr>
            <a:normAutofit fontScale="85000" lnSpcReduction="20000"/>
          </a:bodyPr>
          <a:lstStyle/>
          <a:p>
            <a:pPr algn="l"/>
            <a:r>
              <a:rPr lang="uk-UA" dirty="0">
                <a:solidFill>
                  <a:srgbClr val="002060"/>
                </a:solidFill>
                <a:latin typeface="Times New Roman" pitchFamily="18" charset="0"/>
                <a:cs typeface="Times New Roman" pitchFamily="18" charset="0"/>
              </a:rPr>
              <a:t>Вивчити §23 (ст.193-194). </a:t>
            </a:r>
          </a:p>
          <a:p>
            <a:pPr algn="l"/>
            <a:r>
              <a:rPr lang="uk-UA" dirty="0" smtClean="0">
                <a:solidFill>
                  <a:srgbClr val="002060"/>
                </a:solidFill>
                <a:latin typeface="Times New Roman" pitchFamily="18" charset="0"/>
                <a:cs typeface="Times New Roman" pitchFamily="18" charset="0"/>
              </a:rPr>
              <a:t>Запитання </a:t>
            </a:r>
            <a:r>
              <a:rPr lang="uk-UA" dirty="0">
                <a:solidFill>
                  <a:srgbClr val="002060"/>
                </a:solidFill>
                <a:latin typeface="Times New Roman" pitchFamily="18" charset="0"/>
                <a:cs typeface="Times New Roman" pitchFamily="18" charset="0"/>
              </a:rPr>
              <a:t>1-3, ст.197.</a:t>
            </a:r>
            <a:endParaRPr lang="ru-RU" dirty="0">
              <a:solidFill>
                <a:srgbClr val="002060"/>
              </a:solidFill>
              <a:latin typeface="Times New Roman" pitchFamily="18" charset="0"/>
              <a:cs typeface="Times New Roman" pitchFamily="18" charset="0"/>
            </a:endParaRPr>
          </a:p>
          <a:p>
            <a:pPr algn="l"/>
            <a:r>
              <a:rPr lang="uk-UA" dirty="0">
                <a:solidFill>
                  <a:srgbClr val="002060"/>
                </a:solidFill>
                <a:latin typeface="Times New Roman" pitchFamily="18" charset="0"/>
                <a:cs typeface="Times New Roman" pitchFamily="18" charset="0"/>
              </a:rPr>
              <a:t>№861, №872, №874 </a:t>
            </a:r>
            <a:endParaRPr lang="uk-UA" dirty="0" smtClean="0">
              <a:solidFill>
                <a:srgbClr val="002060"/>
              </a:solidFill>
              <a:latin typeface="Times New Roman" pitchFamily="18" charset="0"/>
              <a:cs typeface="Times New Roman" pitchFamily="18" charset="0"/>
            </a:endParaRPr>
          </a:p>
          <a:p>
            <a:pPr algn="l"/>
            <a:r>
              <a:rPr lang="uk-UA" dirty="0" smtClean="0">
                <a:solidFill>
                  <a:srgbClr val="002060"/>
                </a:solidFill>
                <a:latin typeface="Times New Roman" pitchFamily="18" charset="0"/>
                <a:cs typeface="Times New Roman" pitchFamily="18" charset="0"/>
              </a:rPr>
              <a:t>(</a:t>
            </a:r>
            <a:r>
              <a:rPr lang="uk-UA" dirty="0">
                <a:solidFill>
                  <a:srgbClr val="002060"/>
                </a:solidFill>
                <a:latin typeface="Times New Roman" pitchFamily="18" charset="0"/>
                <a:cs typeface="Times New Roman" pitchFamily="18" charset="0"/>
              </a:rPr>
              <a:t>до підручника </a:t>
            </a:r>
            <a:r>
              <a:rPr lang="uk-UA" dirty="0" err="1" smtClean="0">
                <a:solidFill>
                  <a:srgbClr val="002060"/>
                </a:solidFill>
                <a:latin typeface="Times New Roman" pitchFamily="18" charset="0"/>
                <a:cs typeface="Times New Roman" pitchFamily="18" charset="0"/>
              </a:rPr>
              <a:t>авт.Н.А.Тарасенкова</a:t>
            </a:r>
            <a:r>
              <a:rPr lang="uk-UA" smtClean="0">
                <a:solidFill>
                  <a:srgbClr val="002060"/>
                </a:solidFill>
                <a:latin typeface="Times New Roman" pitchFamily="18" charset="0"/>
                <a:cs typeface="Times New Roman" pitchFamily="18" charset="0"/>
              </a:rPr>
              <a:t>)</a:t>
            </a:r>
            <a:endParaRPr lang="ru-RU" dirty="0">
              <a:solidFill>
                <a:srgbClr val="002060"/>
              </a:solidFill>
              <a:latin typeface="Times New Roman" pitchFamily="18" charset="0"/>
              <a:cs typeface="Times New Roman" pitchFamily="18" charset="0"/>
            </a:endParaRPr>
          </a:p>
        </p:txBody>
      </p:sp>
      <p:sp>
        <p:nvSpPr>
          <p:cNvPr id="4" name="Заголовок 3"/>
          <p:cNvSpPr>
            <a:spLocks noGrp="1"/>
          </p:cNvSpPr>
          <p:nvPr>
            <p:ph type="ctrTitle"/>
          </p:nvPr>
        </p:nvSpPr>
        <p:spPr>
          <a:xfrm>
            <a:off x="785786" y="571480"/>
            <a:ext cx="7772400" cy="1470025"/>
          </a:xfrm>
        </p:spPr>
        <p:txBody>
          <a:bodyPr>
            <a:normAutofit/>
          </a:bodyPr>
          <a:lstStyle/>
          <a:p>
            <a:r>
              <a:rPr lang="uk-UA" sz="2800" dirty="0" smtClean="0">
                <a:solidFill>
                  <a:srgbClr val="FF0000"/>
                </a:solidFill>
                <a:latin typeface="Times New Roman" pitchFamily="18" charset="0"/>
                <a:cs typeface="Times New Roman" pitchFamily="18" charset="0"/>
              </a:rPr>
              <a:t>Домашнє завдання :</a:t>
            </a:r>
            <a:endParaRPr lang="ru-RU" sz="28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1"/>
          <p:cNvSpPr>
            <a:spLocks noChangeArrowheads="1"/>
          </p:cNvSpPr>
          <p:nvPr/>
        </p:nvSpPr>
        <p:spPr bwMode="auto">
          <a:xfrm>
            <a:off x="642910" y="1112206"/>
            <a:ext cx="7715304"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Література:</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tabLst/>
            </a:pPr>
            <a:r>
              <a:rPr kumimoji="0" lang="en-US"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Тарасенкова</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Н.А., Богатирьова І.М., Бочко О.П., Коломієць О.М., Сердюк З.О. Математика: підручник для 5 класу загальноосвітніх навчальних закладів. – К.: Освіта, 2013. – 2013. – 211 – 221 с.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Тарасенкова</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Н.А., Богатирьова І.М., Бочко О.П., Коломієць О.М., Сердюк З.О. Експрес-контроль з математики для 5 класу: У 2</a:t>
            </a:r>
            <a:r>
              <a:rPr kumimoji="0" lang="uk-UA"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х</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частинах: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Навч.-</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метод.посібник</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Частина 2. – К.: Видавничий дім «Освіта», 2013. – 96 с.</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Гальперіна</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А.Р. Математика 5 клас: тестовий контроль знань..- К. : Літера ЛТД, 2013. –128 с.</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Возняк Г.М. Диференціальні навчальні самостійні роботи з  математики для 5 класу. – Тернопіль: Підручники і посібники, 1999. – 40 с.</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uk-UA"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Інтернет-ресурси</a:t>
            </a:r>
            <a:r>
              <a:rPr kumimoji="0" lang="uk-UA"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2"/>
              </a:rPr>
              <a:t>http</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rPr>
              <a:t>://</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2"/>
              </a:rPr>
              <a:t>vit</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rPr>
              <a:t>-</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2"/>
              </a:rPr>
              <a:t>tur</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rPr>
              <a:t>.</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2"/>
              </a:rPr>
              <a:t>io</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rPr>
              <a:t>.</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2"/>
              </a:rPr>
              <a:t>ua</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rPr>
              <a:t>/</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2"/>
              </a:rPr>
              <a:t>s</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rPr>
              <a:t>191463/</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2"/>
              </a:rPr>
              <a:t>kaniv</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3"/>
              </a:rPr>
              <a:t>http</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rPr>
              <a:t>://</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3"/>
              </a:rPr>
              <a:t>uk</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rPr>
              <a:t>.</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3"/>
              </a:rPr>
              <a:t>wikipedia</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rPr>
              <a:t>.</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3"/>
              </a:rPr>
              <a:t>org</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rPr>
              <a:t>/</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3"/>
              </a:rPr>
              <a:t>wiki</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rPr>
              <a:t>/Шевченківський_національний_заповідник</a:t>
            </a:r>
            <a:endParaRPr kumimoji="0" lang="uk-UA"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4516" name="Picture 4" descr="Десяткові дроби. Додавання та віднімання  десяткових дробів"/>
          <p:cNvPicPr>
            <a:picLocks noChangeAspect="1" noChangeArrowheads="1"/>
          </p:cNvPicPr>
          <p:nvPr/>
        </p:nvPicPr>
        <p:blipFill>
          <a:blip r:embed="rId2" cstate="print"/>
          <a:srcRect b="5143"/>
          <a:stretch>
            <a:fillRect/>
          </a:stretch>
        </p:blipFill>
        <p:spPr bwMode="auto">
          <a:xfrm>
            <a:off x="0" y="0"/>
            <a:ext cx="9144000" cy="6858000"/>
          </a:xfrm>
          <a:prstGeom prst="rect">
            <a:avLst/>
          </a:prstGeom>
          <a:noFill/>
        </p:spPr>
      </p:pic>
      <p:sp>
        <p:nvSpPr>
          <p:cNvPr id="2" name="Заголовок 1"/>
          <p:cNvSpPr>
            <a:spLocks noGrp="1"/>
          </p:cNvSpPr>
          <p:nvPr>
            <p:ph type="ctrTitle"/>
          </p:nvPr>
        </p:nvSpPr>
        <p:spPr>
          <a:xfrm>
            <a:off x="1000100" y="714356"/>
            <a:ext cx="6072230" cy="2857520"/>
          </a:xfrm>
        </p:spPr>
        <p:txBody>
          <a:bodyPr>
            <a:normAutofit fontScale="90000"/>
          </a:bodyPr>
          <a:lstStyle/>
          <a:p>
            <a:r>
              <a:rPr lang="uk-UA" sz="2800" dirty="0" smtClean="0">
                <a:latin typeface="Times New Roman" pitchFamily="18" charset="0"/>
                <a:cs typeface="Times New Roman" pitchFamily="18" charset="0"/>
              </a:rPr>
              <a:t/>
            </a:r>
            <a:br>
              <a:rPr lang="uk-UA" sz="2800" dirty="0" smtClean="0">
                <a:latin typeface="Times New Roman" pitchFamily="18" charset="0"/>
                <a:cs typeface="Times New Roman" pitchFamily="18" charset="0"/>
              </a:rPr>
            </a:br>
            <a:r>
              <a:rPr lang="uk-UA" sz="2700" b="1" dirty="0" smtClean="0">
                <a:solidFill>
                  <a:schemeClr val="bg1"/>
                </a:solidFill>
                <a:latin typeface="Times New Roman" pitchFamily="18" charset="0"/>
                <a:cs typeface="Times New Roman" pitchFamily="18" charset="0"/>
              </a:rPr>
              <a:t>На уроці ми:</a:t>
            </a:r>
            <a:br>
              <a:rPr lang="uk-UA" sz="2700" b="1" dirty="0" smtClean="0">
                <a:solidFill>
                  <a:schemeClr val="bg1"/>
                </a:solidFill>
                <a:latin typeface="Times New Roman" pitchFamily="18" charset="0"/>
                <a:cs typeface="Times New Roman" pitchFamily="18" charset="0"/>
              </a:rPr>
            </a:br>
            <a:r>
              <a:rPr lang="uk-UA" sz="2700" b="1" dirty="0" smtClean="0">
                <a:solidFill>
                  <a:schemeClr val="bg1"/>
                </a:solidFill>
                <a:latin typeface="Times New Roman" pitchFamily="18" charset="0"/>
                <a:cs typeface="Times New Roman" pitchFamily="18" charset="0"/>
              </a:rPr>
              <a:t>- </a:t>
            </a:r>
            <a:r>
              <a:rPr lang="uk-UA" sz="2200" b="1" dirty="0" smtClean="0">
                <a:solidFill>
                  <a:schemeClr val="bg1"/>
                </a:solidFill>
                <a:latin typeface="Times New Roman" pitchFamily="18" charset="0"/>
                <a:cs typeface="Times New Roman" pitchFamily="18" charset="0"/>
              </a:rPr>
              <a:t>повторимо</a:t>
            </a:r>
            <a:r>
              <a:rPr lang="uk-UA" sz="2200" b="1" i="1" dirty="0" smtClean="0">
                <a:solidFill>
                  <a:schemeClr val="bg1"/>
                </a:solidFill>
                <a:latin typeface="Times New Roman" pitchFamily="18" charset="0"/>
                <a:cs typeface="Times New Roman" pitchFamily="18" charset="0"/>
              </a:rPr>
              <a:t> </a:t>
            </a:r>
            <a:r>
              <a:rPr lang="uk-UA" sz="2200" b="1" dirty="0" smtClean="0">
                <a:solidFill>
                  <a:schemeClr val="bg1"/>
                </a:solidFill>
                <a:latin typeface="Times New Roman" pitchFamily="18" charset="0"/>
                <a:cs typeface="Times New Roman" pitchFamily="18" charset="0"/>
              </a:rPr>
              <a:t>поняття </a:t>
            </a:r>
            <a:r>
              <a:rPr lang="uk-UA" sz="2200" b="1" dirty="0">
                <a:solidFill>
                  <a:schemeClr val="bg1"/>
                </a:solidFill>
                <a:latin typeface="Times New Roman" pitchFamily="18" charset="0"/>
                <a:cs typeface="Times New Roman" pitchFamily="18" charset="0"/>
              </a:rPr>
              <a:t>про </a:t>
            </a:r>
            <a:r>
              <a:rPr lang="uk-UA" sz="2200" b="1" dirty="0" smtClean="0">
                <a:solidFill>
                  <a:schemeClr val="bg1"/>
                </a:solidFill>
                <a:latin typeface="Times New Roman" pitchFamily="18" charset="0"/>
                <a:cs typeface="Times New Roman" pitchFamily="18" charset="0"/>
              </a:rPr>
              <a:t>дробові числа; </a:t>
            </a:r>
            <a:br>
              <a:rPr lang="uk-UA" sz="2200" b="1" dirty="0" smtClean="0">
                <a:solidFill>
                  <a:schemeClr val="bg1"/>
                </a:solidFill>
                <a:latin typeface="Times New Roman" pitchFamily="18" charset="0"/>
                <a:cs typeface="Times New Roman" pitchFamily="18" charset="0"/>
              </a:rPr>
            </a:br>
            <a:r>
              <a:rPr lang="uk-UA" sz="2200" b="1" dirty="0" smtClean="0">
                <a:solidFill>
                  <a:schemeClr val="bg1"/>
                </a:solidFill>
                <a:latin typeface="Times New Roman" pitchFamily="18" charset="0"/>
                <a:cs typeface="Times New Roman" pitchFamily="18" charset="0"/>
              </a:rPr>
              <a:t>- навчимося розпізнавати </a:t>
            </a:r>
            <a:r>
              <a:rPr lang="uk-UA" sz="2200" b="1" dirty="0">
                <a:solidFill>
                  <a:schemeClr val="bg1"/>
                </a:solidFill>
                <a:latin typeface="Times New Roman" pitchFamily="18" charset="0"/>
                <a:cs typeface="Times New Roman" pitchFamily="18" charset="0"/>
              </a:rPr>
              <a:t>звичайні </a:t>
            </a:r>
            <a:r>
              <a:rPr lang="uk-UA" sz="2200" b="1" dirty="0" smtClean="0">
                <a:solidFill>
                  <a:schemeClr val="bg1"/>
                </a:solidFill>
                <a:latin typeface="Times New Roman" pitchFamily="18" charset="0"/>
                <a:cs typeface="Times New Roman" pitchFamily="18" charset="0"/>
              </a:rPr>
              <a:t>дроби,</a:t>
            </a:r>
            <a:br>
              <a:rPr lang="uk-UA" sz="2200" b="1" dirty="0" smtClean="0">
                <a:solidFill>
                  <a:schemeClr val="bg1"/>
                </a:solidFill>
                <a:latin typeface="Times New Roman" pitchFamily="18" charset="0"/>
                <a:cs typeface="Times New Roman" pitchFamily="18" charset="0"/>
              </a:rPr>
            </a:br>
            <a:r>
              <a:rPr lang="uk-UA" sz="2200" b="1" dirty="0" smtClean="0">
                <a:solidFill>
                  <a:schemeClr val="bg1"/>
                </a:solidFill>
                <a:latin typeface="Times New Roman" pitchFamily="18" charset="0"/>
                <a:cs typeface="Times New Roman" pitchFamily="18" charset="0"/>
              </a:rPr>
              <a:t> читати </a:t>
            </a:r>
            <a:r>
              <a:rPr lang="uk-UA" sz="2200" b="1" dirty="0">
                <a:solidFill>
                  <a:schemeClr val="bg1"/>
                </a:solidFill>
                <a:latin typeface="Times New Roman" pitchFamily="18" charset="0"/>
                <a:cs typeface="Times New Roman" pitchFamily="18" charset="0"/>
              </a:rPr>
              <a:t>та записувати звичайні дроби</a:t>
            </a:r>
            <a:r>
              <a:rPr lang="uk-UA" sz="2200" b="1" dirty="0" smtClean="0">
                <a:solidFill>
                  <a:schemeClr val="bg1"/>
                </a:solidFill>
                <a:latin typeface="Times New Roman" pitchFamily="18" charset="0"/>
                <a:cs typeface="Times New Roman" pitchFamily="18" charset="0"/>
              </a:rPr>
              <a:t>; </a:t>
            </a:r>
            <a:br>
              <a:rPr lang="uk-UA" sz="2200" b="1" dirty="0" smtClean="0">
                <a:solidFill>
                  <a:schemeClr val="bg1"/>
                </a:solidFill>
                <a:latin typeface="Times New Roman" pitchFamily="18" charset="0"/>
                <a:cs typeface="Times New Roman" pitchFamily="18" charset="0"/>
              </a:rPr>
            </a:br>
            <a:r>
              <a:rPr lang="uk-UA" sz="2200" b="1" dirty="0" smtClean="0">
                <a:solidFill>
                  <a:schemeClr val="bg1"/>
                </a:solidFill>
                <a:latin typeface="Times New Roman" pitchFamily="18" charset="0"/>
                <a:cs typeface="Times New Roman" pitchFamily="18" charset="0"/>
              </a:rPr>
              <a:t>- закріпимо матеріал, розв'язуючи вправи;</a:t>
            </a:r>
            <a:br>
              <a:rPr lang="uk-UA" sz="2200" b="1" dirty="0" smtClean="0">
                <a:solidFill>
                  <a:schemeClr val="bg1"/>
                </a:solidFill>
                <a:latin typeface="Times New Roman" pitchFamily="18" charset="0"/>
                <a:cs typeface="Times New Roman" pitchFamily="18" charset="0"/>
              </a:rPr>
            </a:br>
            <a:r>
              <a:rPr lang="uk-UA" sz="2200" b="1" dirty="0" smtClean="0">
                <a:solidFill>
                  <a:schemeClr val="bg1"/>
                </a:solidFill>
                <a:latin typeface="Times New Roman" pitchFamily="18" charset="0"/>
                <a:cs typeface="Times New Roman" pitchFamily="18" charset="0"/>
              </a:rPr>
              <a:t>- ознайомимося із біографією Т.Г.Шевченка </a:t>
            </a:r>
            <a:r>
              <a:rPr lang="ru-RU" sz="2000" b="1" dirty="0">
                <a:solidFill>
                  <a:schemeClr val="bg1"/>
                </a:solidFill>
                <a:latin typeface="Times New Roman" pitchFamily="18" charset="0"/>
                <a:cs typeface="Times New Roman" pitchFamily="18" charset="0"/>
              </a:rPr>
              <a:t/>
            </a:r>
            <a:br>
              <a:rPr lang="ru-RU" sz="2000" b="1" dirty="0">
                <a:solidFill>
                  <a:schemeClr val="bg1"/>
                </a:solidFill>
                <a:latin typeface="Times New Roman" pitchFamily="18" charset="0"/>
                <a:cs typeface="Times New Roman" pitchFamily="18" charset="0"/>
              </a:rPr>
            </a:br>
            <a:endParaRPr lang="ru-RU" sz="20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Рисунок 3" descr="http://pics.livejournal.com/tochkeru/pic/0004ck2d/s640x480"/>
          <p:cNvPicPr/>
          <p:nvPr/>
        </p:nvPicPr>
        <p:blipFill>
          <a:blip r:embed="rId3" cstate="print"/>
          <a:srcRect l="25492" r="8876" b="4317"/>
          <a:stretch>
            <a:fillRect/>
          </a:stretch>
        </p:blipFill>
        <p:spPr bwMode="auto">
          <a:xfrm>
            <a:off x="1214414" y="1285860"/>
            <a:ext cx="2288125" cy="2000264"/>
          </a:xfrm>
          <a:prstGeom prst="rect">
            <a:avLst/>
          </a:prstGeom>
          <a:noFill/>
          <a:ln w="9525">
            <a:noFill/>
            <a:miter lim="800000"/>
            <a:headEnd/>
            <a:tailEnd/>
          </a:ln>
        </p:spPr>
      </p:pic>
      <p:pic>
        <p:nvPicPr>
          <p:cNvPr id="5" name="Рисунок 4" descr="http://img3.zakaz.ua/metro.1360853863.ad72436478c_2013-02-26/metro.1360853863.SNCPSG10.obj.0.1.jpg.oe.jpg.pf.jpg.1350nowm.jpg.1350x.jpg"/>
          <p:cNvPicPr/>
          <p:nvPr/>
        </p:nvPicPr>
        <p:blipFill>
          <a:blip r:embed="rId4" cstate="print"/>
          <a:srcRect l="47216" t="36771" r="2196" b="8969"/>
          <a:stretch>
            <a:fillRect/>
          </a:stretch>
        </p:blipFill>
        <p:spPr bwMode="auto">
          <a:xfrm>
            <a:off x="7215206" y="4857760"/>
            <a:ext cx="1071570" cy="1156771"/>
          </a:xfrm>
          <a:prstGeom prst="rect">
            <a:avLst/>
          </a:prstGeom>
          <a:noFill/>
          <a:ln w="9525">
            <a:noFill/>
            <a:miter lim="800000"/>
            <a:headEnd/>
            <a:tailEnd/>
          </a:ln>
        </p:spPr>
      </p:pic>
      <p:sp>
        <p:nvSpPr>
          <p:cNvPr id="6" name="Заголовок 1"/>
          <p:cNvSpPr txBox="1">
            <a:spLocks/>
          </p:cNvSpPr>
          <p:nvPr/>
        </p:nvSpPr>
        <p:spPr>
          <a:xfrm>
            <a:off x="357158" y="214290"/>
            <a:ext cx="8358246" cy="107157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9900CC"/>
                </a:solidFill>
                <a:effectLst/>
                <a:uLnTx/>
                <a:uFillTx/>
                <a:latin typeface="Times New Roman" pitchFamily="18" charset="0"/>
                <a:ea typeface="+mj-ea"/>
                <a:cs typeface="Times New Roman" pitchFamily="18" charset="0"/>
              </a:rPr>
              <a:t>Малюнок складено з чотирьох кубиків, тоді одна частина від зображення </a:t>
            </a:r>
            <a:r>
              <a:rPr kumimoji="0" lang="uk-UA" sz="2400" b="0" i="0" u="none" strike="noStrike" kern="1200" cap="none" spc="0" normalizeH="0" noProof="0" dirty="0" smtClean="0">
                <a:ln>
                  <a:noFill/>
                </a:ln>
                <a:solidFill>
                  <a:srgbClr val="9900CC"/>
                </a:solidFill>
                <a:effectLst/>
                <a:uLnTx/>
                <a:uFillTx/>
                <a:latin typeface="Times New Roman" pitchFamily="18" charset="0"/>
                <a:ea typeface="+mj-ea"/>
                <a:cs typeface="Times New Roman" pitchFamily="18" charset="0"/>
              </a:rPr>
              <a:t> - “ одна четверта  зображення ” - </a:t>
            </a:r>
            <a:r>
              <a:rPr kumimoji="0" lang="uk-UA" sz="2400" b="0" i="0" u="none" strike="noStrike" kern="1200" cap="none" spc="0" normalizeH="0" baseline="0" noProof="0" dirty="0" smtClean="0">
                <a:ln>
                  <a:noFill/>
                </a:ln>
                <a:solidFill>
                  <a:srgbClr val="9900CC"/>
                </a:solidFill>
                <a:effectLst/>
                <a:uLnTx/>
                <a:uFillTx/>
                <a:latin typeface="Times New Roman" pitchFamily="18" charset="0"/>
                <a:ea typeface="+mj-ea"/>
                <a:cs typeface="Times New Roman" pitchFamily="18" charset="0"/>
              </a:rPr>
              <a:t> </a:t>
            </a:r>
            <a:endParaRPr kumimoji="0" lang="ru-RU" sz="2400" b="0" i="0" u="none" strike="noStrike" kern="1200" cap="none" spc="0" normalizeH="0" baseline="0" noProof="0" dirty="0" smtClean="0">
              <a:ln>
                <a:noFill/>
              </a:ln>
              <a:solidFill>
                <a:srgbClr val="9900CC"/>
              </a:solidFill>
              <a:effectLst/>
              <a:uLnTx/>
              <a:uFillTx/>
              <a:latin typeface="Times New Roman" pitchFamily="18" charset="0"/>
              <a:ea typeface="+mj-ea"/>
              <a:cs typeface="Times New Roman" pitchFamily="18" charset="0"/>
            </a:endParaRPr>
          </a:p>
        </p:txBody>
      </p:sp>
      <p:graphicFrame>
        <p:nvGraphicFramePr>
          <p:cNvPr id="7" name="Объект 6"/>
          <p:cNvGraphicFramePr>
            <a:graphicFrameLocks noChangeAspect="1"/>
          </p:cNvGraphicFramePr>
          <p:nvPr/>
        </p:nvGraphicFramePr>
        <p:xfrm>
          <a:off x="3500430" y="2071678"/>
          <a:ext cx="357190" cy="922741"/>
        </p:xfrm>
        <a:graphic>
          <a:graphicData uri="http://schemas.openxmlformats.org/presentationml/2006/ole">
            <p:oleObj spid="_x0000_s63502" name="Формула" r:id="rId5" imgW="152334" imgH="393529" progId="Equation.3">
              <p:embed/>
            </p:oleObj>
          </a:graphicData>
        </a:graphic>
      </p:graphicFrame>
      <p:graphicFrame>
        <p:nvGraphicFramePr>
          <p:cNvPr id="63491" name="Object 3"/>
          <p:cNvGraphicFramePr>
            <a:graphicFrameLocks noChangeAspect="1"/>
          </p:cNvGraphicFramePr>
          <p:nvPr/>
        </p:nvGraphicFramePr>
        <p:xfrm>
          <a:off x="7572396" y="642918"/>
          <a:ext cx="246526" cy="636585"/>
        </p:xfrm>
        <a:graphic>
          <a:graphicData uri="http://schemas.openxmlformats.org/presentationml/2006/ole">
            <p:oleObj spid="_x0000_s63503" name="Формула" r:id="rId6" imgW="152334" imgH="393529" progId="Equation.3">
              <p:embed/>
            </p:oleObj>
          </a:graphicData>
        </a:graphic>
      </p:graphicFrame>
      <p:sp>
        <p:nvSpPr>
          <p:cNvPr id="10" name="Заголовок 1"/>
          <p:cNvSpPr txBox="1">
            <a:spLocks/>
          </p:cNvSpPr>
          <p:nvPr/>
        </p:nvSpPr>
        <p:spPr>
          <a:xfrm>
            <a:off x="714348" y="3429000"/>
            <a:ext cx="7000924" cy="135732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008000"/>
                </a:solidFill>
                <a:effectLst/>
                <a:uLnTx/>
                <a:uFillTx/>
                <a:latin typeface="Times New Roman" pitchFamily="18" charset="0"/>
                <a:ea typeface="+mj-ea"/>
                <a:cs typeface="Times New Roman" pitchFamily="18" charset="0"/>
              </a:rPr>
              <a:t>Яблуко розрізали на</a:t>
            </a:r>
            <a:r>
              <a:rPr kumimoji="0" lang="uk-UA" sz="2400" b="0" i="0" u="none" strike="noStrike" kern="1200" cap="none" spc="0" normalizeH="0" noProof="0" dirty="0" smtClean="0">
                <a:ln>
                  <a:noFill/>
                </a:ln>
                <a:solidFill>
                  <a:srgbClr val="008000"/>
                </a:solidFill>
                <a:effectLst/>
                <a:uLnTx/>
                <a:uFillTx/>
                <a:latin typeface="Times New Roman" pitchFamily="18" charset="0"/>
                <a:ea typeface="+mj-ea"/>
                <a:cs typeface="Times New Roman" pitchFamily="18" charset="0"/>
              </a:rPr>
              <a:t> дві частини</a:t>
            </a:r>
            <a:r>
              <a:rPr kumimoji="0" lang="uk-UA" sz="2400" b="0" i="0" u="none" strike="noStrike" kern="1200" cap="none" spc="0" normalizeH="0" baseline="0" noProof="0" dirty="0" smtClean="0">
                <a:ln>
                  <a:noFill/>
                </a:ln>
                <a:solidFill>
                  <a:srgbClr val="008000"/>
                </a:solidFill>
                <a:effectLst/>
                <a:uLnTx/>
                <a:uFillTx/>
                <a:latin typeface="Times New Roman" pitchFamily="18" charset="0"/>
                <a:ea typeface="+mj-ea"/>
                <a:cs typeface="Times New Roman" pitchFamily="18" charset="0"/>
              </a:rPr>
              <a:t>, тоді одна частина від цілого яблука </a:t>
            </a:r>
            <a:r>
              <a:rPr kumimoji="0" lang="uk-UA" sz="2400" b="0" i="0" u="none" strike="noStrike" kern="1200" cap="none" spc="0" normalizeH="0" noProof="0" dirty="0" smtClean="0">
                <a:ln>
                  <a:noFill/>
                </a:ln>
                <a:solidFill>
                  <a:srgbClr val="008000"/>
                </a:solidFill>
                <a:effectLst/>
                <a:uLnTx/>
                <a:uFillTx/>
                <a:latin typeface="Times New Roman" pitchFamily="18" charset="0"/>
                <a:ea typeface="+mj-ea"/>
                <a:cs typeface="Times New Roman" pitchFamily="18" charset="0"/>
              </a:rPr>
              <a:t>- “ одна друга яблука ” - </a:t>
            </a:r>
            <a:endParaRPr kumimoji="0" lang="ru-RU" sz="2400" b="0" i="0" u="none" strike="noStrike" kern="1200" cap="none" spc="0" normalizeH="0" baseline="0" noProof="0" dirty="0" smtClean="0">
              <a:ln>
                <a:noFill/>
              </a:ln>
              <a:solidFill>
                <a:srgbClr val="008000"/>
              </a:solidFill>
              <a:effectLst/>
              <a:uLnTx/>
              <a:uFillTx/>
              <a:latin typeface="Times New Roman" pitchFamily="18" charset="0"/>
              <a:ea typeface="+mj-ea"/>
              <a:cs typeface="Times New Roman" pitchFamily="18" charset="0"/>
            </a:endParaRPr>
          </a:p>
        </p:txBody>
      </p:sp>
      <p:pic>
        <p:nvPicPr>
          <p:cNvPr id="11" name="Рисунок 10" descr="http://img3.zakaz.ua/metro.1360853863.ad72436478c_2013-02-26/metro.1360853863.SNCPSG10.obj.0.1.jpg.oe.jpg.pf.jpg.1350nowm.jpg.1350x.jpg"/>
          <p:cNvPicPr/>
          <p:nvPr/>
        </p:nvPicPr>
        <p:blipFill>
          <a:blip r:embed="rId4" cstate="print"/>
          <a:srcRect l="47216" t="36771" b="8969"/>
          <a:stretch>
            <a:fillRect/>
          </a:stretch>
        </p:blipFill>
        <p:spPr bwMode="auto">
          <a:xfrm>
            <a:off x="4000496" y="4643446"/>
            <a:ext cx="1118091" cy="1156771"/>
          </a:xfrm>
          <a:prstGeom prst="rect">
            <a:avLst/>
          </a:prstGeom>
          <a:noFill/>
          <a:ln w="9525">
            <a:noFill/>
            <a:miter lim="800000"/>
            <a:headEnd/>
            <a:tailEnd/>
          </a:ln>
        </p:spPr>
      </p:pic>
      <p:pic>
        <p:nvPicPr>
          <p:cNvPr id="12" name="Рисунок 11" descr="http://img3.zakaz.ua/metro.1360853863.ad72436478c_2013-02-26/metro.1360853863.SNCPSG10.obj.0.1.jpg.oe.jpg.pf.jpg.1350nowm.jpg.1350x.jpg"/>
          <p:cNvPicPr/>
          <p:nvPr/>
        </p:nvPicPr>
        <p:blipFill>
          <a:blip r:embed="rId4" cstate="print"/>
          <a:srcRect l="-6744" t="36771" r="49411" b="8969"/>
          <a:stretch>
            <a:fillRect/>
          </a:stretch>
        </p:blipFill>
        <p:spPr bwMode="auto">
          <a:xfrm>
            <a:off x="7500958" y="3571876"/>
            <a:ext cx="1214446" cy="1156771"/>
          </a:xfrm>
          <a:prstGeom prst="rect">
            <a:avLst/>
          </a:prstGeom>
          <a:noFill/>
          <a:ln w="9525">
            <a:noFill/>
            <a:miter lim="800000"/>
            <a:headEnd/>
            <a:tailEnd/>
          </a:ln>
        </p:spPr>
      </p:pic>
      <p:graphicFrame>
        <p:nvGraphicFramePr>
          <p:cNvPr id="13" name="Объект 12"/>
          <p:cNvGraphicFramePr>
            <a:graphicFrameLocks noChangeAspect="1"/>
          </p:cNvGraphicFramePr>
          <p:nvPr/>
        </p:nvGraphicFramePr>
        <p:xfrm>
          <a:off x="7000892" y="4000504"/>
          <a:ext cx="285751" cy="738191"/>
        </p:xfrm>
        <a:graphic>
          <a:graphicData uri="http://schemas.openxmlformats.org/presentationml/2006/ole">
            <p:oleObj spid="_x0000_s63504" name="Формула" r:id="rId7" imgW="152334" imgH="393529" progId="Equation.3">
              <p:embed/>
            </p:oleObj>
          </a:graphicData>
        </a:graphic>
      </p:graphicFrame>
      <p:graphicFrame>
        <p:nvGraphicFramePr>
          <p:cNvPr id="63493" name="Object 5"/>
          <p:cNvGraphicFramePr>
            <a:graphicFrameLocks noChangeAspect="1"/>
          </p:cNvGraphicFramePr>
          <p:nvPr/>
        </p:nvGraphicFramePr>
        <p:xfrm>
          <a:off x="5143504" y="4929198"/>
          <a:ext cx="357187" cy="922337"/>
        </p:xfrm>
        <a:graphic>
          <a:graphicData uri="http://schemas.openxmlformats.org/presentationml/2006/ole">
            <p:oleObj spid="_x0000_s63505" name="Формула" r:id="rId8" imgW="152334" imgH="393529" progId="Equation.3">
              <p:embed/>
            </p:oleObj>
          </a:graphicData>
        </a:graphic>
      </p:graphicFrame>
      <p:graphicFrame>
        <p:nvGraphicFramePr>
          <p:cNvPr id="63494" name="Object 6"/>
          <p:cNvGraphicFramePr>
            <a:graphicFrameLocks noChangeAspect="1"/>
          </p:cNvGraphicFramePr>
          <p:nvPr/>
        </p:nvGraphicFramePr>
        <p:xfrm>
          <a:off x="928662" y="2285992"/>
          <a:ext cx="357187" cy="922337"/>
        </p:xfrm>
        <a:graphic>
          <a:graphicData uri="http://schemas.openxmlformats.org/presentationml/2006/ole">
            <p:oleObj spid="_x0000_s63506" name="Формула" r:id="rId9" imgW="152334" imgH="393529" progId="Equation.3">
              <p:embed/>
            </p:oleObj>
          </a:graphicData>
        </a:graphic>
      </p:graphicFrame>
      <p:graphicFrame>
        <p:nvGraphicFramePr>
          <p:cNvPr id="63495" name="Object 7"/>
          <p:cNvGraphicFramePr>
            <a:graphicFrameLocks noChangeAspect="1"/>
          </p:cNvGraphicFramePr>
          <p:nvPr/>
        </p:nvGraphicFramePr>
        <p:xfrm>
          <a:off x="8286776" y="5072074"/>
          <a:ext cx="357187" cy="922337"/>
        </p:xfrm>
        <a:graphic>
          <a:graphicData uri="http://schemas.openxmlformats.org/presentationml/2006/ole">
            <p:oleObj spid="_x0000_s63507" name="Формула" r:id="rId10" imgW="152334" imgH="393529"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fade">
                                      <p:cBhvr>
                                        <p:cTn id="7" dur="2000"/>
                                        <p:tgtEl>
                                          <p:spTgt spid="63491"/>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par>
                                <p:cTn id="12" presetID="10" presetClass="entr" presetSubtype="0" fill="hold" nodeType="withEffect">
                                  <p:stCondLst>
                                    <p:cond delay="0"/>
                                  </p:stCondLst>
                                  <p:childTnLst>
                                    <p:set>
                                      <p:cBhvr>
                                        <p:cTn id="13" dur="1" fill="hold">
                                          <p:stCondLst>
                                            <p:cond delay="0"/>
                                          </p:stCondLst>
                                        </p:cTn>
                                        <p:tgtEl>
                                          <p:spTgt spid="63494"/>
                                        </p:tgtEl>
                                        <p:attrNameLst>
                                          <p:attrName>style.visibility</p:attrName>
                                        </p:attrNameLst>
                                      </p:cBhvr>
                                      <p:to>
                                        <p:strVal val="visible"/>
                                      </p:to>
                                    </p:set>
                                    <p:animEffect transition="in" filter="fade">
                                      <p:cBhvr>
                                        <p:cTn id="14" dur="2000"/>
                                        <p:tgtEl>
                                          <p:spTgt spid="6349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2000"/>
                                        <p:tgtEl>
                                          <p:spTgt spid="12"/>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2000"/>
                                        <p:tgtEl>
                                          <p:spTgt spid="13"/>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2000"/>
                                        <p:tgtEl>
                                          <p:spTgt spid="11"/>
                                        </p:tgtEl>
                                      </p:cBhvr>
                                    </p:animEffect>
                                  </p:childTnLst>
                                </p:cTn>
                              </p:par>
                              <p:par>
                                <p:cTn id="30" presetID="10" presetClass="entr" presetSubtype="0" fill="hold" nodeType="withEffect">
                                  <p:stCondLst>
                                    <p:cond delay="0"/>
                                  </p:stCondLst>
                                  <p:childTnLst>
                                    <p:set>
                                      <p:cBhvr>
                                        <p:cTn id="31" dur="1" fill="hold">
                                          <p:stCondLst>
                                            <p:cond delay="0"/>
                                          </p:stCondLst>
                                        </p:cTn>
                                        <p:tgtEl>
                                          <p:spTgt spid="63493"/>
                                        </p:tgtEl>
                                        <p:attrNameLst>
                                          <p:attrName>style.visibility</p:attrName>
                                        </p:attrNameLst>
                                      </p:cBhvr>
                                      <p:to>
                                        <p:strVal val="visible"/>
                                      </p:to>
                                    </p:set>
                                    <p:animEffect transition="in" filter="fade">
                                      <p:cBhvr>
                                        <p:cTn id="32" dur="2000"/>
                                        <p:tgtEl>
                                          <p:spTgt spid="63493"/>
                                        </p:tgtEl>
                                      </p:cBhvr>
                                    </p:animEffect>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2000"/>
                                        <p:tgtEl>
                                          <p:spTgt spid="5"/>
                                        </p:tgtEl>
                                      </p:cBhvr>
                                    </p:animEffect>
                                  </p:childTnLst>
                                </p:cTn>
                              </p:par>
                              <p:par>
                                <p:cTn id="37" presetID="10" presetClass="entr" presetSubtype="0" fill="hold" nodeType="withEffect">
                                  <p:stCondLst>
                                    <p:cond delay="0"/>
                                  </p:stCondLst>
                                  <p:childTnLst>
                                    <p:set>
                                      <p:cBhvr>
                                        <p:cTn id="38" dur="1" fill="hold">
                                          <p:stCondLst>
                                            <p:cond delay="0"/>
                                          </p:stCondLst>
                                        </p:cTn>
                                        <p:tgtEl>
                                          <p:spTgt spid="63495"/>
                                        </p:tgtEl>
                                        <p:attrNameLst>
                                          <p:attrName>style.visibility</p:attrName>
                                        </p:attrNameLst>
                                      </p:cBhvr>
                                      <p:to>
                                        <p:strVal val="visible"/>
                                      </p:to>
                                    </p:set>
                                    <p:animEffect transition="in" filter="fade">
                                      <p:cBhvr>
                                        <p:cTn id="39" dur="2000"/>
                                        <p:tgtEl>
                                          <p:spTgt spid="634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6572" name="Picture 12" descr="http://1.bp.blogspot.com/_6t7-gOYtbRA/TKG-4kZBjjI/AAAAAAAAAu0/fSuhICyJgPc/s1600/Feather%2520Pen.jpg"/>
          <p:cNvPicPr>
            <a:picLocks noChangeAspect="1" noChangeArrowheads="1"/>
          </p:cNvPicPr>
          <p:nvPr/>
        </p:nvPicPr>
        <p:blipFill>
          <a:blip r:embed="rId2" cstate="print"/>
          <a:srcRect/>
          <a:stretch>
            <a:fillRect/>
          </a:stretch>
        </p:blipFill>
        <p:spPr bwMode="auto">
          <a:xfrm>
            <a:off x="1214414" y="4000504"/>
            <a:ext cx="2933700" cy="2543175"/>
          </a:xfrm>
          <a:prstGeom prst="rect">
            <a:avLst/>
          </a:prstGeom>
          <a:noFill/>
        </p:spPr>
      </p:pic>
      <p:pic>
        <p:nvPicPr>
          <p:cNvPr id="66576" name="Picture 16" descr="http://f.mypage.ru/fe16419106eb806276d73a7637c27b76_5c8d04c5e9bba1f35c613e7c08a3376d.jpg"/>
          <p:cNvPicPr>
            <a:picLocks noChangeAspect="1" noChangeArrowheads="1"/>
          </p:cNvPicPr>
          <p:nvPr/>
        </p:nvPicPr>
        <p:blipFill>
          <a:blip r:embed="rId3" cstate="print"/>
          <a:srcRect/>
          <a:stretch>
            <a:fillRect/>
          </a:stretch>
        </p:blipFill>
        <p:spPr bwMode="auto">
          <a:xfrm>
            <a:off x="3286116" y="285728"/>
            <a:ext cx="5619750" cy="4667256"/>
          </a:xfrm>
          <a:prstGeom prst="rect">
            <a:avLst/>
          </a:prstGeom>
          <a:noFill/>
        </p:spPr>
      </p:pic>
      <p:sp>
        <p:nvSpPr>
          <p:cNvPr id="6" name="Заголовок 1"/>
          <p:cNvSpPr txBox="1">
            <a:spLocks/>
          </p:cNvSpPr>
          <p:nvPr/>
        </p:nvSpPr>
        <p:spPr>
          <a:xfrm>
            <a:off x="714348" y="214290"/>
            <a:ext cx="7643866" cy="107157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2400" b="0" i="0" u="none" strike="noStrike" kern="1200" cap="none" spc="0" normalizeH="0" baseline="0" noProof="0" dirty="0" smtClean="0">
              <a:ln>
                <a:noFill/>
              </a:ln>
              <a:solidFill>
                <a:srgbClr val="9900CC"/>
              </a:solidFill>
              <a:effectLst/>
              <a:uLnTx/>
              <a:uFillTx/>
              <a:latin typeface="Times New Roman" pitchFamily="18" charset="0"/>
              <a:ea typeface="+mj-ea"/>
              <a:cs typeface="Times New Roman" pitchFamily="18" charset="0"/>
            </a:endParaRPr>
          </a:p>
        </p:txBody>
      </p:sp>
      <p:pic>
        <p:nvPicPr>
          <p:cNvPr id="66569" name="Picture 9" descr="ВЕЛИКИЙ КОБЗАР"/>
          <p:cNvPicPr>
            <a:picLocks noChangeAspect="1" noChangeArrowheads="1"/>
          </p:cNvPicPr>
          <p:nvPr/>
        </p:nvPicPr>
        <p:blipFill>
          <a:blip r:embed="rId4" cstate="print"/>
          <a:srcRect/>
          <a:stretch>
            <a:fillRect/>
          </a:stretch>
        </p:blipFill>
        <p:spPr bwMode="auto">
          <a:xfrm>
            <a:off x="357158" y="214290"/>
            <a:ext cx="3028950" cy="3743325"/>
          </a:xfrm>
          <a:prstGeom prst="rect">
            <a:avLst/>
          </a:prstGeom>
          <a:noFill/>
        </p:spPr>
      </p:pic>
      <p:sp>
        <p:nvSpPr>
          <p:cNvPr id="66570" name="Rectangle 10"/>
          <p:cNvSpPr>
            <a:spLocks noChangeArrowheads="1"/>
          </p:cNvSpPr>
          <p:nvPr/>
        </p:nvSpPr>
        <p:spPr bwMode="auto">
          <a:xfrm rot="9726193" flipV="1">
            <a:off x="3691526" y="651261"/>
            <a:ext cx="1987041"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2800" b="0" u="none" strike="noStrike" cap="none" normalizeH="0" baseline="0" dirty="0" smtClean="0">
                <a:ln>
                  <a:noFill/>
                </a:ln>
                <a:solidFill>
                  <a:srgbClr val="000000"/>
                </a:solidFill>
                <a:effectLst/>
                <a:ea typeface="Calibri" pitchFamily="34" charset="0"/>
                <a:cs typeface="Times New Roman" pitchFamily="18" charset="0"/>
              </a:rPr>
              <a:t>                   </a:t>
            </a:r>
            <a:r>
              <a:rPr kumimoji="0" lang="ru-RU" sz="2800" b="1" u="none" strike="noStrike" cap="none" normalizeH="0" baseline="0" dirty="0" err="1" smtClean="0">
                <a:ln>
                  <a:noFill/>
                </a:ln>
                <a:solidFill>
                  <a:srgbClr val="0000FF"/>
                </a:solidFill>
                <a:effectLst/>
                <a:ea typeface="Calibri" pitchFamily="34" charset="0"/>
                <a:cs typeface="Times New Roman" pitchFamily="18" charset="0"/>
              </a:rPr>
              <a:t>Учітесь</a:t>
            </a:r>
            <a:r>
              <a:rPr kumimoji="0" lang="ru-RU" sz="2800" b="1" u="none" strike="noStrike" cap="none" normalizeH="0" baseline="0" dirty="0" smtClean="0">
                <a:ln>
                  <a:noFill/>
                </a:ln>
                <a:solidFill>
                  <a:srgbClr val="0000FF"/>
                </a:solidFill>
                <a:effectLst/>
                <a:ea typeface="Calibri" pitchFamily="34" charset="0"/>
                <a:cs typeface="Times New Roman" pitchFamily="18" charset="0"/>
              </a:rPr>
              <a:t>, </a:t>
            </a:r>
            <a:r>
              <a:rPr kumimoji="0" lang="uk-UA" sz="2800" b="1" u="none" strike="noStrike" cap="none" normalizeH="0" baseline="0" dirty="0" smtClean="0">
                <a:ln>
                  <a:noFill/>
                </a:ln>
                <a:solidFill>
                  <a:srgbClr val="0000FF"/>
                </a:solidFill>
                <a:effectLst/>
                <a:ea typeface="Calibri" pitchFamily="34" charset="0"/>
                <a:cs typeface="Times New Roman" pitchFamily="18" charset="0"/>
              </a:rPr>
              <a:t>брати мої</a:t>
            </a:r>
            <a:r>
              <a:rPr kumimoji="0" lang="ru-RU" sz="2800" b="1" u="none" strike="noStrike" cap="none" normalizeH="0" baseline="0" dirty="0" smtClean="0">
                <a:ln>
                  <a:noFill/>
                </a:ln>
                <a:solidFill>
                  <a:srgbClr val="0000FF"/>
                </a:solidFill>
                <a:effectLst/>
                <a:ea typeface="Calibri" pitchFamily="34" charset="0"/>
                <a:cs typeface="Times New Roman" pitchFamily="18" charset="0"/>
              </a:rPr>
              <a:t>, </a:t>
            </a:r>
            <a:br>
              <a:rPr kumimoji="0" lang="ru-RU" sz="2800" b="1" u="none" strike="noStrike" cap="none" normalizeH="0" baseline="0" dirty="0" smtClean="0">
                <a:ln>
                  <a:noFill/>
                </a:ln>
                <a:solidFill>
                  <a:srgbClr val="0000FF"/>
                </a:solidFill>
                <a:effectLst/>
                <a:ea typeface="Calibri" pitchFamily="34" charset="0"/>
                <a:cs typeface="Times New Roman" pitchFamily="18" charset="0"/>
              </a:rPr>
            </a:br>
            <a:r>
              <a:rPr kumimoji="0" lang="uk-UA" sz="2800" b="1" u="none" strike="noStrike" cap="none" normalizeH="0" baseline="0" dirty="0" smtClean="0">
                <a:ln>
                  <a:noFill/>
                </a:ln>
                <a:solidFill>
                  <a:srgbClr val="0000FF"/>
                </a:solidFill>
                <a:effectLst/>
                <a:ea typeface="Calibri" pitchFamily="34" charset="0"/>
                <a:cs typeface="Times New Roman" pitchFamily="18" charset="0"/>
              </a:rPr>
              <a:t>                   Думайте, читайте!</a:t>
            </a:r>
          </a:p>
          <a:p>
            <a:pPr marL="0" marR="0" lvl="0" indent="0" algn="r" defTabSz="914400" rtl="0" eaLnBrk="1" fontAlgn="base" latinLnBrk="0" hangingPunct="1">
              <a:lnSpc>
                <a:spcPct val="100000"/>
              </a:lnSpc>
              <a:spcBef>
                <a:spcPct val="0"/>
              </a:spcBef>
              <a:spcAft>
                <a:spcPct val="0"/>
              </a:spcAft>
              <a:buClrTx/>
              <a:buSzTx/>
              <a:buFontTx/>
              <a:buNone/>
              <a:tabLst/>
            </a:pPr>
            <a:endParaRPr lang="uk-UA" sz="2400" dirty="0" smtClean="0">
              <a:solidFill>
                <a:srgbClr val="000000"/>
              </a:solidFill>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r>
              <a:rPr lang="uk-UA" sz="2400" dirty="0" smtClean="0">
                <a:solidFill>
                  <a:srgbClr val="800000"/>
                </a:solidFill>
                <a:cs typeface="Times New Roman" pitchFamily="18" charset="0"/>
              </a:rPr>
              <a:t>Т.Г.Шевченко</a:t>
            </a:r>
            <a:endParaRPr kumimoji="0" lang="uk-UA" sz="2400" b="0" u="none" strike="noStrike" cap="none" normalizeH="0" baseline="0" dirty="0" smtClean="0">
              <a:ln>
                <a:noFill/>
              </a:ln>
              <a:solidFill>
                <a:srgbClr val="800000"/>
              </a:solidFill>
              <a:effectLs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6569"/>
                                        </p:tgtEl>
                                        <p:attrNameLst>
                                          <p:attrName>style.visibility</p:attrName>
                                        </p:attrNameLst>
                                      </p:cBhvr>
                                      <p:to>
                                        <p:strVal val="visible"/>
                                      </p:to>
                                    </p:set>
                                    <p:animEffect transition="in" filter="fade">
                                      <p:cBhvr>
                                        <p:cTn id="7" dur="2000"/>
                                        <p:tgtEl>
                                          <p:spTgt spid="66569"/>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66576"/>
                                        </p:tgtEl>
                                        <p:attrNameLst>
                                          <p:attrName>style.visibility</p:attrName>
                                        </p:attrNameLst>
                                      </p:cBhvr>
                                      <p:to>
                                        <p:strVal val="visible"/>
                                      </p:to>
                                    </p:set>
                                    <p:animEffect transition="in" filter="fade">
                                      <p:cBhvr>
                                        <p:cTn id="11" dur="2000"/>
                                        <p:tgtEl>
                                          <p:spTgt spid="66576"/>
                                        </p:tgtEl>
                                      </p:cBhvr>
                                    </p:animEffect>
                                  </p:childTnLst>
                                </p:cTn>
                              </p:par>
                              <p:par>
                                <p:cTn id="12" presetID="9" presetClass="entr" presetSubtype="0" fill="hold" nodeType="withEffect">
                                  <p:stCondLst>
                                    <p:cond delay="0"/>
                                  </p:stCondLst>
                                  <p:childTnLst>
                                    <p:set>
                                      <p:cBhvr>
                                        <p:cTn id="13" dur="1" fill="hold">
                                          <p:stCondLst>
                                            <p:cond delay="0"/>
                                          </p:stCondLst>
                                        </p:cTn>
                                        <p:tgtEl>
                                          <p:spTgt spid="66572"/>
                                        </p:tgtEl>
                                        <p:attrNameLst>
                                          <p:attrName>style.visibility</p:attrName>
                                        </p:attrNameLst>
                                      </p:cBhvr>
                                      <p:to>
                                        <p:strVal val="visible"/>
                                      </p:to>
                                    </p:set>
                                    <p:animEffect transition="in" filter="dissolve">
                                      <p:cBhvr>
                                        <p:cTn id="14" dur="2000"/>
                                        <p:tgtEl>
                                          <p:spTgt spid="66572"/>
                                        </p:tgtEl>
                                      </p:cBhvr>
                                    </p:animEffect>
                                  </p:childTnLst>
                                </p:cTn>
                              </p:par>
                            </p:childTnLst>
                          </p:cTn>
                        </p:par>
                        <p:par>
                          <p:cTn id="15" fill="hold">
                            <p:stCondLst>
                              <p:cond delay="4000"/>
                            </p:stCondLst>
                            <p:childTnLst>
                              <p:par>
                                <p:cTn id="16" presetID="10" presetClass="entr" presetSubtype="0" fill="hold" grpId="0" nodeType="afterEffect">
                                  <p:stCondLst>
                                    <p:cond delay="0"/>
                                  </p:stCondLst>
                                  <p:childTnLst>
                                    <p:set>
                                      <p:cBhvr>
                                        <p:cTn id="17" dur="1" fill="hold">
                                          <p:stCondLst>
                                            <p:cond delay="0"/>
                                          </p:stCondLst>
                                        </p:cTn>
                                        <p:tgtEl>
                                          <p:spTgt spid="66570"/>
                                        </p:tgtEl>
                                        <p:attrNameLst>
                                          <p:attrName>style.visibility</p:attrName>
                                        </p:attrNameLst>
                                      </p:cBhvr>
                                      <p:to>
                                        <p:strVal val="visible"/>
                                      </p:to>
                                    </p:set>
                                    <p:animEffect transition="in" filter="fade">
                                      <p:cBhvr>
                                        <p:cTn id="18" dur="2000"/>
                                        <p:tgtEl>
                                          <p:spTgt spid="66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7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357167"/>
            <a:ext cx="7772400" cy="1000131"/>
          </a:xfrm>
        </p:spPr>
        <p:txBody>
          <a:bodyPr>
            <a:normAutofit fontScale="90000"/>
          </a:bodyPr>
          <a:lstStyle/>
          <a:p>
            <a:pPr algn="l"/>
            <a:r>
              <a:rPr lang="uk-UA" sz="2400" dirty="0" smtClean="0">
                <a:latin typeface="Times New Roman" pitchFamily="18" charset="0"/>
                <a:cs typeface="Times New Roman" pitchFamily="18" charset="0"/>
              </a:rPr>
              <a:t>Розділимо квадрат на 9 рівних частин. Зафарбуємо 4 частини. Яку частину квадрата зафарбовано? Яка частина квадрата не зафарбована?</a:t>
            </a:r>
            <a:endParaRPr lang="ru-RU" sz="2400" dirty="0">
              <a:latin typeface="Times New Roman" pitchFamily="18" charset="0"/>
              <a:cs typeface="Times New Roman" pitchFamily="18" charset="0"/>
            </a:endParaRPr>
          </a:p>
        </p:txBody>
      </p:sp>
      <p:sp>
        <p:nvSpPr>
          <p:cNvPr id="6" name="Прямоугольник 5"/>
          <p:cNvSpPr/>
          <p:nvPr/>
        </p:nvSpPr>
        <p:spPr>
          <a:xfrm>
            <a:off x="1785918" y="1571612"/>
            <a:ext cx="642942" cy="6429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2428860" y="1571612"/>
            <a:ext cx="642942" cy="6429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1785918" y="2214554"/>
            <a:ext cx="642942" cy="6429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3071802" y="1571612"/>
            <a:ext cx="642942" cy="6429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3071802" y="2857496"/>
            <a:ext cx="642942" cy="6429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2428860" y="2214554"/>
            <a:ext cx="642942" cy="6429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1785918" y="2857496"/>
            <a:ext cx="642942" cy="6429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3071802" y="2214554"/>
            <a:ext cx="642942" cy="6429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2428860" y="2857496"/>
            <a:ext cx="642942" cy="6429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1785918" y="2214554"/>
            <a:ext cx="642942" cy="642942"/>
          </a:xfrm>
          <a:prstGeom prst="rect">
            <a:avLst/>
          </a:prstGeom>
          <a:solidFill>
            <a:schemeClr val="accent4">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p:cNvSpPr/>
          <p:nvPr/>
        </p:nvSpPr>
        <p:spPr>
          <a:xfrm>
            <a:off x="3071802" y="1571612"/>
            <a:ext cx="642942" cy="642942"/>
          </a:xfrm>
          <a:prstGeom prst="rect">
            <a:avLst/>
          </a:prstGeom>
          <a:solidFill>
            <a:schemeClr val="accent4">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Прямоугольник 21"/>
          <p:cNvSpPr/>
          <p:nvPr/>
        </p:nvSpPr>
        <p:spPr>
          <a:xfrm>
            <a:off x="2428860" y="1571612"/>
            <a:ext cx="642942" cy="642942"/>
          </a:xfrm>
          <a:prstGeom prst="rect">
            <a:avLst/>
          </a:prstGeom>
          <a:solidFill>
            <a:schemeClr val="accent4">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рямоугольник 22"/>
          <p:cNvSpPr/>
          <p:nvPr/>
        </p:nvSpPr>
        <p:spPr>
          <a:xfrm>
            <a:off x="1785918" y="1571612"/>
            <a:ext cx="642942" cy="642942"/>
          </a:xfrm>
          <a:prstGeom prst="rect">
            <a:avLst/>
          </a:prstGeom>
          <a:solidFill>
            <a:schemeClr val="accent4">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4" name="Объект 23"/>
          <p:cNvGraphicFramePr>
            <a:graphicFrameLocks noChangeAspect="1"/>
          </p:cNvGraphicFramePr>
          <p:nvPr/>
        </p:nvGraphicFramePr>
        <p:xfrm>
          <a:off x="1214414" y="1643050"/>
          <a:ext cx="357190" cy="922741"/>
        </p:xfrm>
        <a:graphic>
          <a:graphicData uri="http://schemas.openxmlformats.org/presentationml/2006/ole">
            <p:oleObj spid="_x0000_s65548" name="Формула" r:id="rId3" imgW="152334" imgH="393529" progId="Equation.3">
              <p:embed/>
            </p:oleObj>
          </a:graphicData>
        </a:graphic>
      </p:graphicFrame>
      <p:graphicFrame>
        <p:nvGraphicFramePr>
          <p:cNvPr id="65540" name="Object 4"/>
          <p:cNvGraphicFramePr>
            <a:graphicFrameLocks noChangeAspect="1"/>
          </p:cNvGraphicFramePr>
          <p:nvPr/>
        </p:nvGraphicFramePr>
        <p:xfrm>
          <a:off x="3786182" y="2428868"/>
          <a:ext cx="327025" cy="922338"/>
        </p:xfrm>
        <a:graphic>
          <a:graphicData uri="http://schemas.openxmlformats.org/presentationml/2006/ole">
            <p:oleObj spid="_x0000_s65549" name="Формула" r:id="rId4" imgW="139639" imgH="393529" progId="Equation.3">
              <p:embed/>
            </p:oleObj>
          </a:graphicData>
        </a:graphic>
      </p:graphicFrame>
      <p:graphicFrame>
        <p:nvGraphicFramePr>
          <p:cNvPr id="65542" name="Object 6"/>
          <p:cNvGraphicFramePr>
            <a:graphicFrameLocks noChangeAspect="1"/>
          </p:cNvGraphicFramePr>
          <p:nvPr/>
        </p:nvGraphicFramePr>
        <p:xfrm>
          <a:off x="4929190" y="1714488"/>
          <a:ext cx="357187" cy="922338"/>
        </p:xfrm>
        <a:graphic>
          <a:graphicData uri="http://schemas.openxmlformats.org/presentationml/2006/ole">
            <p:oleObj spid="_x0000_s65550" name="Формула" r:id="rId5" imgW="152334" imgH="393529" progId="Equation.3">
              <p:embed/>
            </p:oleObj>
          </a:graphicData>
        </a:graphic>
      </p:graphicFrame>
      <p:graphicFrame>
        <p:nvGraphicFramePr>
          <p:cNvPr id="65543" name="Object 7"/>
          <p:cNvGraphicFramePr>
            <a:graphicFrameLocks noChangeAspect="1"/>
          </p:cNvGraphicFramePr>
          <p:nvPr/>
        </p:nvGraphicFramePr>
        <p:xfrm>
          <a:off x="4929190" y="2928934"/>
          <a:ext cx="327025" cy="922338"/>
        </p:xfrm>
        <a:graphic>
          <a:graphicData uri="http://schemas.openxmlformats.org/presentationml/2006/ole">
            <p:oleObj spid="_x0000_s65551" name="Формула" r:id="rId6" imgW="139639" imgH="393529" progId="Equation.3">
              <p:embed/>
            </p:oleObj>
          </a:graphicData>
        </a:graphic>
      </p:graphicFrame>
      <p:cxnSp>
        <p:nvCxnSpPr>
          <p:cNvPr id="31" name="Прямая со стрелкой 30"/>
          <p:cNvCxnSpPr/>
          <p:nvPr/>
        </p:nvCxnSpPr>
        <p:spPr>
          <a:xfrm rot="16200000" flipV="1">
            <a:off x="5357818" y="2000240"/>
            <a:ext cx="642942" cy="642942"/>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34" name="Прямая со стрелкой 33"/>
          <p:cNvCxnSpPr/>
          <p:nvPr/>
        </p:nvCxnSpPr>
        <p:spPr>
          <a:xfrm rot="5400000">
            <a:off x="5322099" y="2821777"/>
            <a:ext cx="714380" cy="642942"/>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
        <p:nvSpPr>
          <p:cNvPr id="38" name="Прямоугольник 37"/>
          <p:cNvSpPr/>
          <p:nvPr/>
        </p:nvSpPr>
        <p:spPr>
          <a:xfrm>
            <a:off x="5786446" y="2428868"/>
            <a:ext cx="3000396" cy="46166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uk-UA" sz="2400" b="1" dirty="0" smtClean="0">
                <a:ln w="11430"/>
                <a:solidFill>
                  <a:srgbClr val="008000"/>
                </a:solidFill>
                <a:effectLst>
                  <a:outerShdw blurRad="50800" dist="39000" dir="5460000" algn="tl">
                    <a:srgbClr val="000000">
                      <a:alpha val="38000"/>
                    </a:srgbClr>
                  </a:outerShdw>
                </a:effectLst>
              </a:rPr>
              <a:t>Звичайні дроби</a:t>
            </a:r>
            <a:endParaRPr lang="ru-RU" sz="2400" b="1" dirty="0">
              <a:ln w="11430"/>
              <a:solidFill>
                <a:srgbClr val="008000"/>
              </a:solidFill>
              <a:effectLst>
                <a:outerShdw blurRad="50800" dist="39000" dir="5460000" algn="tl">
                  <a:srgbClr val="000000">
                    <a:alpha val="38000"/>
                  </a:srgbClr>
                </a:outerShdw>
              </a:effectLst>
            </a:endParaRPr>
          </a:p>
        </p:txBody>
      </p:sp>
      <p:sp>
        <p:nvSpPr>
          <p:cNvPr id="42" name="Прямоугольник 41"/>
          <p:cNvSpPr/>
          <p:nvPr/>
        </p:nvSpPr>
        <p:spPr>
          <a:xfrm>
            <a:off x="1571604" y="4214818"/>
            <a:ext cx="4907176" cy="830997"/>
          </a:xfrm>
          <a:prstGeom prst="rect">
            <a:avLst/>
          </a:prstGeom>
          <a:noFill/>
        </p:spPr>
        <p:txBody>
          <a:bodyPr wrap="square" lIns="91440" tIns="45720" rIns="91440" bIns="45720">
            <a:spAutoFit/>
          </a:bodyPr>
          <a:lstStyle/>
          <a:p>
            <a:pPr algn="ctr"/>
            <a:r>
              <a:rPr lang="uk-UA"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Чисельник дробу-скільки </a:t>
            </a:r>
            <a:r>
              <a:rPr lang="uk-UA"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ч</a:t>
            </a:r>
            <a:r>
              <a:rPr lang="uk-UA"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астин </a:t>
            </a:r>
          </a:p>
          <a:p>
            <a:pPr algn="ctr"/>
            <a:r>
              <a:rPr lang="uk-UA"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взято від цілого</a:t>
            </a:r>
            <a:endParaRPr lang="ru-RU" sz="2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3" name="Прямоугольник 42"/>
          <p:cNvSpPr/>
          <p:nvPr/>
        </p:nvSpPr>
        <p:spPr>
          <a:xfrm>
            <a:off x="1857356" y="5072074"/>
            <a:ext cx="4276362" cy="830997"/>
          </a:xfrm>
          <a:prstGeom prst="rect">
            <a:avLst/>
          </a:prstGeom>
          <a:noFill/>
        </p:spPr>
        <p:txBody>
          <a:bodyPr wrap="none" lIns="91440" tIns="45720" rIns="91440" bIns="45720">
            <a:spAutoFit/>
          </a:bodyPr>
          <a:lstStyle/>
          <a:p>
            <a:pPr algn="ctr"/>
            <a:r>
              <a:rPr lang="uk-UA"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З</a:t>
            </a:r>
            <a:r>
              <a:rPr lang="uk-UA"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наменник дробу-на скільки </a:t>
            </a:r>
          </a:p>
          <a:p>
            <a:pPr algn="ctr"/>
            <a:r>
              <a:rPr lang="uk-UA"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рівних частин розділили ціле</a:t>
            </a:r>
            <a:endParaRPr lang="ru-RU" sz="2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cxnSp>
        <p:nvCxnSpPr>
          <p:cNvPr id="45" name="Прямая соединительная линия 44"/>
          <p:cNvCxnSpPr/>
          <p:nvPr/>
        </p:nvCxnSpPr>
        <p:spPr>
          <a:xfrm>
            <a:off x="2000232" y="5000636"/>
            <a:ext cx="41434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65546" name="Picture 10" descr="http://img-fotki.yandex.ru/get/6606/54833049.4d/0_99af3_d40d2fcc_L.png"/>
          <p:cNvPicPr>
            <a:picLocks noChangeAspect="1" noChangeArrowheads="1"/>
          </p:cNvPicPr>
          <p:nvPr/>
        </p:nvPicPr>
        <p:blipFill>
          <a:blip r:embed="rId7" cstate="print"/>
          <a:srcRect/>
          <a:stretch>
            <a:fillRect/>
          </a:stretch>
        </p:blipFill>
        <p:spPr bwMode="auto">
          <a:xfrm>
            <a:off x="7072330" y="4286256"/>
            <a:ext cx="1863214" cy="2370502"/>
          </a:xfrm>
          <a:prstGeom prst="rect">
            <a:avLst/>
          </a:prstGeom>
          <a:noFill/>
        </p:spPr>
      </p:pic>
      <p:sp>
        <p:nvSpPr>
          <p:cNvPr id="32" name="Прямоугольник 31"/>
          <p:cNvSpPr/>
          <p:nvPr/>
        </p:nvSpPr>
        <p:spPr>
          <a:xfrm>
            <a:off x="5929322" y="3786190"/>
            <a:ext cx="2786082" cy="461665"/>
          </a:xfrm>
          <a:prstGeom prst="rect">
            <a:avLst/>
          </a:prstGeom>
          <a:noFill/>
        </p:spPr>
        <p:txBody>
          <a:bodyPr wrap="square" lIns="91440" tIns="45720" rIns="91440" bIns="45720">
            <a:spAutoFit/>
          </a:bodyPr>
          <a:lstStyle/>
          <a:p>
            <a:pPr algn="ctr"/>
            <a:r>
              <a:rPr lang="uk-UA" sz="2400" b="1" cap="none" spc="0" dirty="0" smtClean="0">
                <a:ln w="1905"/>
                <a:effectLst>
                  <a:innerShdw blurRad="69850" dist="43180" dir="5400000">
                    <a:srgbClr val="000000">
                      <a:alpha val="65000"/>
                    </a:srgbClr>
                  </a:innerShdw>
                </a:effectLst>
              </a:rPr>
              <a:t>Дробова риска</a:t>
            </a:r>
            <a:endParaRPr lang="ru-RU" sz="2400" b="1" cap="none" spc="0" dirty="0">
              <a:ln w="1905"/>
              <a:effectLst>
                <a:innerShdw blurRad="69850" dist="43180" dir="5400000">
                  <a:srgbClr val="000000">
                    <a:alpha val="65000"/>
                  </a:srgbClr>
                </a:innerShdw>
              </a:effectLst>
            </a:endParaRPr>
          </a:p>
        </p:txBody>
      </p:sp>
      <p:cxnSp>
        <p:nvCxnSpPr>
          <p:cNvPr id="35" name="Прямая со стрелкой 34"/>
          <p:cNvCxnSpPr/>
          <p:nvPr/>
        </p:nvCxnSpPr>
        <p:spPr>
          <a:xfrm rot="10800000" flipV="1">
            <a:off x="6143636" y="4286256"/>
            <a:ext cx="1071570" cy="64294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20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20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0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0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2000"/>
                                        <p:tgtEl>
                                          <p:spTgt spid="13"/>
                                        </p:tgtEl>
                                      </p:cBhvr>
                                    </p:animEffect>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2000"/>
                                        <p:tgtEl>
                                          <p:spTgt spid="6"/>
                                        </p:tgtEl>
                                      </p:cBhvr>
                                    </p:animEffect>
                                  </p:childTnLst>
                                </p:cTn>
                              </p:par>
                              <p:par>
                                <p:cTn id="26" presetID="10"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2000"/>
                                        <p:tgtEl>
                                          <p:spTgt spid="7"/>
                                        </p:tgtEl>
                                      </p:cBhvr>
                                    </p:animEffect>
                                  </p:childTnLst>
                                </p:cTn>
                              </p:par>
                              <p:par>
                                <p:cTn id="29" presetID="10"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000"/>
                                        <p:tgtEl>
                                          <p:spTgt spid="9"/>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2000"/>
                                        <p:tgtEl>
                                          <p:spTgt spid="2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000"/>
                                        <p:tgtEl>
                                          <p:spTgt spid="2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2000"/>
                                        <p:tgtEl>
                                          <p:spTgt spid="2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20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20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65540"/>
                                        </p:tgtEl>
                                        <p:attrNameLst>
                                          <p:attrName>style.visibility</p:attrName>
                                        </p:attrNameLst>
                                      </p:cBhvr>
                                      <p:to>
                                        <p:strVal val="visible"/>
                                      </p:to>
                                    </p:set>
                                    <p:animEffect transition="in" filter="fade">
                                      <p:cBhvr>
                                        <p:cTn id="54" dur="2000"/>
                                        <p:tgtEl>
                                          <p:spTgt spid="65540"/>
                                        </p:tgtEl>
                                      </p:cBhvr>
                                    </p:animEffect>
                                  </p:childTnLst>
                                </p:cTn>
                              </p:par>
                            </p:childTnLst>
                          </p:cTn>
                        </p:par>
                        <p:par>
                          <p:cTn id="55" fill="hold">
                            <p:stCondLst>
                              <p:cond delay="2000"/>
                            </p:stCondLst>
                            <p:childTnLst>
                              <p:par>
                                <p:cTn id="56" presetID="10" presetClass="entr" presetSubtype="0" fill="hold" nodeType="afterEffect">
                                  <p:stCondLst>
                                    <p:cond delay="0"/>
                                  </p:stCondLst>
                                  <p:childTnLst>
                                    <p:set>
                                      <p:cBhvr>
                                        <p:cTn id="57" dur="1" fill="hold">
                                          <p:stCondLst>
                                            <p:cond delay="0"/>
                                          </p:stCondLst>
                                        </p:cTn>
                                        <p:tgtEl>
                                          <p:spTgt spid="65542"/>
                                        </p:tgtEl>
                                        <p:attrNameLst>
                                          <p:attrName>style.visibility</p:attrName>
                                        </p:attrNameLst>
                                      </p:cBhvr>
                                      <p:to>
                                        <p:strVal val="visible"/>
                                      </p:to>
                                    </p:set>
                                    <p:animEffect transition="in" filter="fade">
                                      <p:cBhvr>
                                        <p:cTn id="58" dur="2000"/>
                                        <p:tgtEl>
                                          <p:spTgt spid="65542"/>
                                        </p:tgtEl>
                                      </p:cBhvr>
                                    </p:animEffect>
                                  </p:childTnLst>
                                </p:cTn>
                              </p:par>
                              <p:par>
                                <p:cTn id="59" presetID="10" presetClass="entr" presetSubtype="0" fill="hold" nodeType="withEffect">
                                  <p:stCondLst>
                                    <p:cond delay="0"/>
                                  </p:stCondLst>
                                  <p:childTnLst>
                                    <p:set>
                                      <p:cBhvr>
                                        <p:cTn id="60" dur="1" fill="hold">
                                          <p:stCondLst>
                                            <p:cond delay="0"/>
                                          </p:stCondLst>
                                        </p:cTn>
                                        <p:tgtEl>
                                          <p:spTgt spid="65543"/>
                                        </p:tgtEl>
                                        <p:attrNameLst>
                                          <p:attrName>style.visibility</p:attrName>
                                        </p:attrNameLst>
                                      </p:cBhvr>
                                      <p:to>
                                        <p:strVal val="visible"/>
                                      </p:to>
                                    </p:set>
                                    <p:animEffect transition="in" filter="fade">
                                      <p:cBhvr>
                                        <p:cTn id="61" dur="2000"/>
                                        <p:tgtEl>
                                          <p:spTgt spid="65543"/>
                                        </p:tgtEl>
                                      </p:cBhvr>
                                    </p:animEffect>
                                  </p:childTnLst>
                                </p:cTn>
                              </p:par>
                            </p:childTnLst>
                          </p:cTn>
                        </p:par>
                        <p:par>
                          <p:cTn id="62" fill="hold">
                            <p:stCondLst>
                              <p:cond delay="4000"/>
                            </p:stCondLst>
                            <p:childTnLst>
                              <p:par>
                                <p:cTn id="63" presetID="10" presetClass="entr" presetSubtype="0" fill="hold"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2000"/>
                                        <p:tgtEl>
                                          <p:spTgt spid="31"/>
                                        </p:tgtEl>
                                      </p:cBhvr>
                                    </p:animEffect>
                                  </p:childTnLst>
                                </p:cTn>
                              </p:par>
                              <p:par>
                                <p:cTn id="66" presetID="10" presetClass="entr" presetSubtype="0" fill="hold" nodeType="with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fade">
                                      <p:cBhvr>
                                        <p:cTn id="68" dur="2000"/>
                                        <p:tgtEl>
                                          <p:spTgt spid="34"/>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2000"/>
                                        <p:tgtEl>
                                          <p:spTgt spid="38"/>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fade">
                                      <p:cBhvr>
                                        <p:cTn id="76" dur="2000"/>
                                        <p:tgtEl>
                                          <p:spTgt spid="43"/>
                                        </p:tgtEl>
                                      </p:cBhvr>
                                    </p:animEffect>
                                  </p:childTnLst>
                                </p:cTn>
                              </p:par>
                            </p:childTnLst>
                          </p:cTn>
                        </p:par>
                        <p:par>
                          <p:cTn id="77" fill="hold">
                            <p:stCondLst>
                              <p:cond delay="10000"/>
                            </p:stCondLst>
                            <p:childTnLst>
                              <p:par>
                                <p:cTn id="78" presetID="10" presetClass="entr" presetSubtype="0"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fade">
                                      <p:cBhvr>
                                        <p:cTn id="80" dur="2000"/>
                                        <p:tgtEl>
                                          <p:spTgt spid="42"/>
                                        </p:tgtEl>
                                      </p:cBhvr>
                                    </p:animEffect>
                                  </p:childTnLst>
                                </p:cTn>
                              </p:par>
                            </p:childTnLst>
                          </p:cTn>
                        </p:par>
                        <p:par>
                          <p:cTn id="81" fill="hold">
                            <p:stCondLst>
                              <p:cond delay="12000"/>
                            </p:stCondLst>
                            <p:childTnLst>
                              <p:par>
                                <p:cTn id="82" presetID="10" presetClass="entr" presetSubtype="0" fill="hold" nodeType="after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fade">
                                      <p:cBhvr>
                                        <p:cTn id="84" dur="2000"/>
                                        <p:tgtEl>
                                          <p:spTgt spid="45"/>
                                        </p:tgtEl>
                                      </p:cBhvr>
                                    </p:animEffect>
                                  </p:childTnLst>
                                </p:cTn>
                              </p:par>
                            </p:childTnLst>
                          </p:cTn>
                        </p:par>
                        <p:par>
                          <p:cTn id="85" fill="hold">
                            <p:stCondLst>
                              <p:cond delay="14000"/>
                            </p:stCondLst>
                            <p:childTnLst>
                              <p:par>
                                <p:cTn id="86" presetID="10" presetClass="entr" presetSubtype="0"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2000"/>
                                        <p:tgtEl>
                                          <p:spTgt spid="32"/>
                                        </p:tgtEl>
                                      </p:cBhvr>
                                    </p:animEffect>
                                  </p:childTnLst>
                                </p:cTn>
                              </p:par>
                              <p:par>
                                <p:cTn id="89" presetID="10" presetClass="entr" presetSubtype="0" fill="hold" grpId="1" nodeType="with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2000"/>
                                        <p:tgtEl>
                                          <p:spTgt spid="32"/>
                                        </p:tgtEl>
                                      </p:cBhvr>
                                    </p:animEffect>
                                  </p:childTnLst>
                                </p:cTn>
                              </p:par>
                              <p:par>
                                <p:cTn id="92" presetID="10" presetClass="entr" presetSubtype="0" fill="hold" nodeType="withEffect">
                                  <p:stCondLst>
                                    <p:cond delay="0"/>
                                  </p:stCondLst>
                                  <p:childTnLst>
                                    <p:set>
                                      <p:cBhvr>
                                        <p:cTn id="93" dur="1" fill="hold">
                                          <p:stCondLst>
                                            <p:cond delay="0"/>
                                          </p:stCondLst>
                                        </p:cTn>
                                        <p:tgtEl>
                                          <p:spTgt spid="35"/>
                                        </p:tgtEl>
                                        <p:attrNameLst>
                                          <p:attrName>style.visibility</p:attrName>
                                        </p:attrNameLst>
                                      </p:cBhvr>
                                      <p:to>
                                        <p:strVal val="visible"/>
                                      </p:to>
                                    </p:set>
                                    <p:animEffect transition="in" filter="fade">
                                      <p:cBhvr>
                                        <p:cTn id="94" dur="2000"/>
                                        <p:tgtEl>
                                          <p:spTgt spid="35"/>
                                        </p:tgtEl>
                                      </p:cBhvr>
                                    </p:animEffect>
                                  </p:childTnLst>
                                </p:cTn>
                              </p:par>
                            </p:childTnLst>
                          </p:cTn>
                        </p:par>
                        <p:par>
                          <p:cTn id="95" fill="hold">
                            <p:stCondLst>
                              <p:cond delay="16000"/>
                            </p:stCondLst>
                            <p:childTnLst>
                              <p:par>
                                <p:cTn id="96" presetID="35" presetClass="emph" presetSubtype="0" fill="hold" nodeType="afterEffect">
                                  <p:stCondLst>
                                    <p:cond delay="0"/>
                                  </p:stCondLst>
                                  <p:childTnLst>
                                    <p:anim calcmode="discrete" valueType="str">
                                      <p:cBhvr>
                                        <p:cTn id="97" dur="2000" fill="hold"/>
                                        <p:tgtEl>
                                          <p:spTgt spid="4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0" grpId="0" animBg="1"/>
      <p:bldP spid="21" grpId="0" animBg="1"/>
      <p:bldP spid="22" grpId="0" animBg="1"/>
      <p:bldP spid="23" grpId="0" animBg="1"/>
      <p:bldP spid="38" grpId="0"/>
      <p:bldP spid="42" grpId="0"/>
      <p:bldP spid="43" grpId="0"/>
      <p:bldP spid="32" grpId="0"/>
      <p:bldP spid="3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Рисунок 13" descr="File includes 624 fraction clipart images (PNG format) and 108 fraction outlines (PNG format) in orange, gray, green, blue, yellow, red, purple, pink, and black &amp; white. Fractions represented include:     Whole  Halves  Thirds  Fourths  Fifths  Sixths  Sevenths  Eighths   Ninths  Tenths  Elevenths  Twelfths"/>
          <p:cNvPicPr/>
          <p:nvPr/>
        </p:nvPicPr>
        <p:blipFill>
          <a:blip r:embed="rId3" cstate="print"/>
          <a:srcRect t="50977" r="51282" b="27320"/>
          <a:stretch>
            <a:fillRect/>
          </a:stretch>
        </p:blipFill>
        <p:spPr bwMode="auto">
          <a:xfrm>
            <a:off x="714348" y="1500174"/>
            <a:ext cx="4541375" cy="2025570"/>
          </a:xfrm>
          <a:prstGeom prst="rect">
            <a:avLst/>
          </a:prstGeom>
          <a:noFill/>
          <a:ln w="9525">
            <a:noFill/>
            <a:miter lim="800000"/>
            <a:headEnd/>
            <a:tailEnd/>
          </a:ln>
        </p:spPr>
      </p:pic>
      <p:pic>
        <p:nvPicPr>
          <p:cNvPr id="15" name="Рисунок 14" descr="File includes 624 fraction clipart images (PNG format) and 108 fraction outlines (PNG format) in orange, gray, green, blue, yellow, red, purple, pink, and black &amp; white. Fractions represented include:     Whole  Halves  Thirds  Fourths  Fifths  Sixths  Sevenths  Eighths   Ninths  Tenths  Elevenths  Twelfths"/>
          <p:cNvPicPr/>
          <p:nvPr/>
        </p:nvPicPr>
        <p:blipFill>
          <a:blip r:embed="rId3" cstate="print"/>
          <a:srcRect l="50953" t="50977" b="27320"/>
          <a:stretch>
            <a:fillRect/>
          </a:stretch>
        </p:blipFill>
        <p:spPr bwMode="auto">
          <a:xfrm>
            <a:off x="714348" y="4143380"/>
            <a:ext cx="4576100" cy="2025570"/>
          </a:xfrm>
          <a:prstGeom prst="rect">
            <a:avLst/>
          </a:prstGeom>
          <a:noFill/>
          <a:ln w="9525">
            <a:noFill/>
            <a:miter lim="800000"/>
            <a:headEnd/>
            <a:tailEnd/>
          </a:ln>
        </p:spPr>
      </p:pic>
      <p:sp>
        <p:nvSpPr>
          <p:cNvPr id="17" name="Заголовок 1"/>
          <p:cNvSpPr>
            <a:spLocks noGrp="1"/>
          </p:cNvSpPr>
          <p:nvPr>
            <p:ph type="ctrTitle"/>
          </p:nvPr>
        </p:nvSpPr>
        <p:spPr>
          <a:xfrm>
            <a:off x="714348" y="357167"/>
            <a:ext cx="7772400" cy="1000131"/>
          </a:xfrm>
        </p:spPr>
        <p:txBody>
          <a:bodyPr>
            <a:normAutofit/>
          </a:bodyPr>
          <a:lstStyle/>
          <a:p>
            <a:pPr algn="l"/>
            <a:r>
              <a:rPr lang="uk-UA" sz="2400" dirty="0" smtClean="0">
                <a:solidFill>
                  <a:schemeClr val="tx2">
                    <a:lumMod val="75000"/>
                  </a:schemeClr>
                </a:solidFill>
                <a:latin typeface="Times New Roman" pitchFamily="18" charset="0"/>
                <a:cs typeface="Times New Roman" pitchFamily="18" charset="0"/>
              </a:rPr>
              <a:t>Яка частина круга зафарбована?</a:t>
            </a:r>
            <a:endParaRPr lang="ru-RU" sz="2400" dirty="0">
              <a:solidFill>
                <a:schemeClr val="tx2">
                  <a:lumMod val="75000"/>
                </a:schemeClr>
              </a:solidFill>
              <a:latin typeface="Times New Roman" pitchFamily="18" charset="0"/>
              <a:cs typeface="Times New Roman" pitchFamily="18" charset="0"/>
            </a:endParaRPr>
          </a:p>
        </p:txBody>
      </p:sp>
      <p:graphicFrame>
        <p:nvGraphicFramePr>
          <p:cNvPr id="18" name="Объект 17"/>
          <p:cNvGraphicFramePr>
            <a:graphicFrameLocks noChangeAspect="1"/>
          </p:cNvGraphicFramePr>
          <p:nvPr/>
        </p:nvGraphicFramePr>
        <p:xfrm>
          <a:off x="6429388" y="857232"/>
          <a:ext cx="357190" cy="922741"/>
        </p:xfrm>
        <a:graphic>
          <a:graphicData uri="http://schemas.openxmlformats.org/presentationml/2006/ole">
            <p:oleObj spid="_x0000_s104463" name="Формула" r:id="rId4" imgW="152334" imgH="393529" progId="Equation.3">
              <p:embed/>
            </p:oleObj>
          </a:graphicData>
        </a:graphic>
      </p:graphicFrame>
      <p:graphicFrame>
        <p:nvGraphicFramePr>
          <p:cNvPr id="104452" name="Object 4"/>
          <p:cNvGraphicFramePr>
            <a:graphicFrameLocks noChangeAspect="1"/>
          </p:cNvGraphicFramePr>
          <p:nvPr/>
        </p:nvGraphicFramePr>
        <p:xfrm>
          <a:off x="7572396" y="1500174"/>
          <a:ext cx="357188" cy="922338"/>
        </p:xfrm>
        <a:graphic>
          <a:graphicData uri="http://schemas.openxmlformats.org/presentationml/2006/ole">
            <p:oleObj spid="_x0000_s104464" name="Формула" r:id="rId5" imgW="152334" imgH="393529" progId="Equation.3">
              <p:embed/>
            </p:oleObj>
          </a:graphicData>
        </a:graphic>
      </p:graphicFrame>
      <p:graphicFrame>
        <p:nvGraphicFramePr>
          <p:cNvPr id="104453" name="Object 5"/>
          <p:cNvGraphicFramePr>
            <a:graphicFrameLocks noChangeAspect="1"/>
          </p:cNvGraphicFramePr>
          <p:nvPr/>
        </p:nvGraphicFramePr>
        <p:xfrm>
          <a:off x="6500826" y="2357430"/>
          <a:ext cx="357188" cy="922338"/>
        </p:xfrm>
        <a:graphic>
          <a:graphicData uri="http://schemas.openxmlformats.org/presentationml/2006/ole">
            <p:oleObj spid="_x0000_s104465" name="Формула" r:id="rId6" imgW="152334" imgH="393529" progId="Equation.3">
              <p:embed/>
            </p:oleObj>
          </a:graphicData>
        </a:graphic>
      </p:graphicFrame>
      <p:graphicFrame>
        <p:nvGraphicFramePr>
          <p:cNvPr id="104454" name="Object 6"/>
          <p:cNvGraphicFramePr>
            <a:graphicFrameLocks noChangeAspect="1"/>
          </p:cNvGraphicFramePr>
          <p:nvPr/>
        </p:nvGraphicFramePr>
        <p:xfrm>
          <a:off x="6500826" y="3643314"/>
          <a:ext cx="357188" cy="922338"/>
        </p:xfrm>
        <a:graphic>
          <a:graphicData uri="http://schemas.openxmlformats.org/presentationml/2006/ole">
            <p:oleObj spid="_x0000_s104466" name="Формула" r:id="rId7" imgW="152334" imgH="393529" progId="Equation.3">
              <p:embed/>
            </p:oleObj>
          </a:graphicData>
        </a:graphic>
      </p:graphicFrame>
      <p:graphicFrame>
        <p:nvGraphicFramePr>
          <p:cNvPr id="104455" name="Object 7"/>
          <p:cNvGraphicFramePr>
            <a:graphicFrameLocks noChangeAspect="1"/>
          </p:cNvGraphicFramePr>
          <p:nvPr/>
        </p:nvGraphicFramePr>
        <p:xfrm>
          <a:off x="7572396" y="4357694"/>
          <a:ext cx="357188" cy="922338"/>
        </p:xfrm>
        <a:graphic>
          <a:graphicData uri="http://schemas.openxmlformats.org/presentationml/2006/ole">
            <p:oleObj spid="_x0000_s104467" name="Формула" r:id="rId8" imgW="152334" imgH="393529" progId="Equation.3">
              <p:embed/>
            </p:oleObj>
          </a:graphicData>
        </a:graphic>
      </p:graphicFrame>
      <p:graphicFrame>
        <p:nvGraphicFramePr>
          <p:cNvPr id="104456" name="Object 8"/>
          <p:cNvGraphicFramePr>
            <a:graphicFrameLocks noChangeAspect="1"/>
          </p:cNvGraphicFramePr>
          <p:nvPr/>
        </p:nvGraphicFramePr>
        <p:xfrm>
          <a:off x="6500826" y="5214950"/>
          <a:ext cx="357188" cy="922338"/>
        </p:xfrm>
        <a:graphic>
          <a:graphicData uri="http://schemas.openxmlformats.org/presentationml/2006/ole">
            <p:oleObj spid="_x0000_s104468" name="Формула" r:id="rId9" imgW="152334" imgH="393529" progId="Equation.3">
              <p:embed/>
            </p:oleObj>
          </a:graphicData>
        </a:graphic>
      </p:graphicFrame>
      <p:cxnSp>
        <p:nvCxnSpPr>
          <p:cNvPr id="25" name="Прямая со стрелкой 24"/>
          <p:cNvCxnSpPr/>
          <p:nvPr/>
        </p:nvCxnSpPr>
        <p:spPr>
          <a:xfrm rot="10800000" flipV="1">
            <a:off x="1714480" y="1285860"/>
            <a:ext cx="4643470" cy="9286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0" name="Прямая со стрелкой 29"/>
          <p:cNvCxnSpPr/>
          <p:nvPr/>
        </p:nvCxnSpPr>
        <p:spPr>
          <a:xfrm rot="10800000" flipV="1">
            <a:off x="3428992" y="1928802"/>
            <a:ext cx="4000528" cy="50006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2" name="Прямая со стрелкой 31"/>
          <p:cNvCxnSpPr/>
          <p:nvPr/>
        </p:nvCxnSpPr>
        <p:spPr>
          <a:xfrm rot="10800000">
            <a:off x="5000628" y="2571744"/>
            <a:ext cx="1428760" cy="28575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6" name="Прямая со стрелкой 35"/>
          <p:cNvCxnSpPr/>
          <p:nvPr/>
        </p:nvCxnSpPr>
        <p:spPr>
          <a:xfrm rot="10800000" flipV="1">
            <a:off x="1714480" y="4143380"/>
            <a:ext cx="4714908" cy="64294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0" name="Прямая со стрелкой 39"/>
          <p:cNvCxnSpPr/>
          <p:nvPr/>
        </p:nvCxnSpPr>
        <p:spPr>
          <a:xfrm rot="10800000" flipV="1">
            <a:off x="3357554" y="4786322"/>
            <a:ext cx="4071966" cy="28575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3" name="Прямая со стрелкой 42"/>
          <p:cNvCxnSpPr/>
          <p:nvPr/>
        </p:nvCxnSpPr>
        <p:spPr>
          <a:xfrm rot="10800000">
            <a:off x="4786314" y="4857760"/>
            <a:ext cx="1643074" cy="78581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2000"/>
                                        <p:tgtEl>
                                          <p:spTgt spid="25"/>
                                        </p:tgtEl>
                                      </p:cBhvr>
                                    </p:animEffect>
                                  </p:childTnLst>
                                </p:cTn>
                              </p:par>
                            </p:childTnLst>
                          </p:cTn>
                        </p:par>
                        <p:par>
                          <p:cTn id="12" fill="hold">
                            <p:stCondLst>
                              <p:cond delay="3000"/>
                            </p:stCondLst>
                            <p:childTnLst>
                              <p:par>
                                <p:cTn id="13" presetID="1" presetClass="exit" presetSubtype="0" fill="hold" nodeType="afterEffect">
                                  <p:stCondLst>
                                    <p:cond delay="0"/>
                                  </p:stCondLst>
                                  <p:childTnLst>
                                    <p:set>
                                      <p:cBhvr>
                                        <p:cTn id="14" dur="1" fill="hold">
                                          <p:stCondLst>
                                            <p:cond delay="0"/>
                                          </p:stCondLst>
                                        </p:cTn>
                                        <p:tgtEl>
                                          <p:spTgt spid="2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4452"/>
                                        </p:tgtEl>
                                        <p:attrNameLst>
                                          <p:attrName>style.visibility</p:attrName>
                                        </p:attrNameLst>
                                      </p:cBhvr>
                                      <p:to>
                                        <p:strVal val="visible"/>
                                      </p:to>
                                    </p:set>
                                    <p:animEffect transition="in" filter="fade">
                                      <p:cBhvr>
                                        <p:cTn id="19" dur="1000"/>
                                        <p:tgtEl>
                                          <p:spTgt spid="10445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childTnLst>
                                </p:cTn>
                              </p:par>
                            </p:childTnLst>
                          </p:cTn>
                        </p:par>
                        <p:par>
                          <p:cTn id="24" fill="hold">
                            <p:stCondLst>
                              <p:cond delay="2000"/>
                            </p:stCondLst>
                            <p:childTnLst>
                              <p:par>
                                <p:cTn id="25" presetID="1" presetClass="exit" presetSubtype="0" fill="hold" nodeType="afterEffect">
                                  <p:stCondLst>
                                    <p:cond delay="0"/>
                                  </p:stCondLst>
                                  <p:childTnLst>
                                    <p:set>
                                      <p:cBhvr>
                                        <p:cTn id="26" dur="1" fill="hold">
                                          <p:stCondLst>
                                            <p:cond delay="0"/>
                                          </p:stCondLst>
                                        </p:cTn>
                                        <p:tgtEl>
                                          <p:spTgt spid="3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4453"/>
                                        </p:tgtEl>
                                        <p:attrNameLst>
                                          <p:attrName>style.visibility</p:attrName>
                                        </p:attrNameLst>
                                      </p:cBhvr>
                                      <p:to>
                                        <p:strVal val="visible"/>
                                      </p:to>
                                    </p:set>
                                    <p:animEffect transition="in" filter="fade">
                                      <p:cBhvr>
                                        <p:cTn id="31" dur="1000"/>
                                        <p:tgtEl>
                                          <p:spTgt spid="104453"/>
                                        </p:tgtEl>
                                      </p:cBhvr>
                                    </p:animEffect>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2000"/>
                                        <p:tgtEl>
                                          <p:spTgt spid="32"/>
                                        </p:tgtEl>
                                      </p:cBhvr>
                                    </p:animEffect>
                                  </p:childTnLst>
                                </p:cTn>
                              </p:par>
                            </p:childTnLst>
                          </p:cTn>
                        </p:par>
                        <p:par>
                          <p:cTn id="36" fill="hold">
                            <p:stCondLst>
                              <p:cond delay="3000"/>
                            </p:stCondLst>
                            <p:childTnLst>
                              <p:par>
                                <p:cTn id="37" presetID="1" presetClass="exit" presetSubtype="0" fill="hold" nodeType="afterEffect">
                                  <p:stCondLst>
                                    <p:cond delay="0"/>
                                  </p:stCondLst>
                                  <p:childTnLst>
                                    <p:set>
                                      <p:cBhvr>
                                        <p:cTn id="38" dur="1" fill="hold">
                                          <p:stCondLst>
                                            <p:cond delay="0"/>
                                          </p:stCondLst>
                                        </p:cTn>
                                        <p:tgtEl>
                                          <p:spTgt spid="3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04454"/>
                                        </p:tgtEl>
                                        <p:attrNameLst>
                                          <p:attrName>style.visibility</p:attrName>
                                        </p:attrNameLst>
                                      </p:cBhvr>
                                      <p:to>
                                        <p:strVal val="visible"/>
                                      </p:to>
                                    </p:set>
                                    <p:animEffect transition="in" filter="fade">
                                      <p:cBhvr>
                                        <p:cTn id="43" dur="1000"/>
                                        <p:tgtEl>
                                          <p:spTgt spid="104454"/>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childTnLst>
                                </p:cTn>
                              </p:par>
                            </p:childTnLst>
                          </p:cTn>
                        </p:par>
                        <p:par>
                          <p:cTn id="48" fill="hold">
                            <p:stCondLst>
                              <p:cond delay="2000"/>
                            </p:stCondLst>
                            <p:childTnLst>
                              <p:par>
                                <p:cTn id="49" presetID="1" presetClass="exit" presetSubtype="0" fill="hold" nodeType="afterEffect">
                                  <p:stCondLst>
                                    <p:cond delay="0"/>
                                  </p:stCondLst>
                                  <p:childTnLst>
                                    <p:set>
                                      <p:cBhvr>
                                        <p:cTn id="50" dur="1" fill="hold">
                                          <p:stCondLst>
                                            <p:cond delay="0"/>
                                          </p:stCondLst>
                                        </p:cTn>
                                        <p:tgtEl>
                                          <p:spTgt spid="3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04455"/>
                                        </p:tgtEl>
                                        <p:attrNameLst>
                                          <p:attrName>style.visibility</p:attrName>
                                        </p:attrNameLst>
                                      </p:cBhvr>
                                      <p:to>
                                        <p:strVal val="visible"/>
                                      </p:to>
                                    </p:set>
                                    <p:animEffect transition="in" filter="fade">
                                      <p:cBhvr>
                                        <p:cTn id="55" dur="1000"/>
                                        <p:tgtEl>
                                          <p:spTgt spid="104455"/>
                                        </p:tgtEl>
                                      </p:cBhvr>
                                    </p:animEffect>
                                  </p:childTnLst>
                                </p:cTn>
                              </p:par>
                            </p:childTnLst>
                          </p:cTn>
                        </p:par>
                        <p:par>
                          <p:cTn id="56" fill="hold">
                            <p:stCondLst>
                              <p:cond delay="1000"/>
                            </p:stCondLst>
                            <p:childTnLst>
                              <p:par>
                                <p:cTn id="57" presetID="10" presetClass="entr" presetSubtype="0" fill="hold"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1000"/>
                                        <p:tgtEl>
                                          <p:spTgt spid="40"/>
                                        </p:tgtEl>
                                      </p:cBhvr>
                                    </p:animEffect>
                                  </p:childTnLst>
                                </p:cTn>
                              </p:par>
                            </p:childTnLst>
                          </p:cTn>
                        </p:par>
                        <p:par>
                          <p:cTn id="60" fill="hold">
                            <p:stCondLst>
                              <p:cond delay="2000"/>
                            </p:stCondLst>
                            <p:childTnLst>
                              <p:par>
                                <p:cTn id="61" presetID="1" presetClass="exit" presetSubtype="0" fill="hold" nodeType="afterEffect">
                                  <p:stCondLst>
                                    <p:cond delay="0"/>
                                  </p:stCondLst>
                                  <p:childTnLst>
                                    <p:set>
                                      <p:cBhvr>
                                        <p:cTn id="62" dur="1" fill="hold">
                                          <p:stCondLst>
                                            <p:cond delay="0"/>
                                          </p:stCondLst>
                                        </p:cTn>
                                        <p:tgtEl>
                                          <p:spTgt spid="40"/>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04456"/>
                                        </p:tgtEl>
                                        <p:attrNameLst>
                                          <p:attrName>style.visibility</p:attrName>
                                        </p:attrNameLst>
                                      </p:cBhvr>
                                      <p:to>
                                        <p:strVal val="visible"/>
                                      </p:to>
                                    </p:set>
                                    <p:animEffect transition="in" filter="fade">
                                      <p:cBhvr>
                                        <p:cTn id="67" dur="1000"/>
                                        <p:tgtEl>
                                          <p:spTgt spid="104456"/>
                                        </p:tgtEl>
                                      </p:cBhvr>
                                    </p:animEffect>
                                  </p:childTnLst>
                                </p:cTn>
                              </p:par>
                            </p:childTnLst>
                          </p:cTn>
                        </p:par>
                        <p:par>
                          <p:cTn id="68" fill="hold">
                            <p:stCondLst>
                              <p:cond delay="1000"/>
                            </p:stCondLst>
                            <p:childTnLst>
                              <p:par>
                                <p:cTn id="69" presetID="10" presetClass="entr" presetSubtype="0"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1000"/>
                                        <p:tgtEl>
                                          <p:spTgt spid="43"/>
                                        </p:tgtEl>
                                      </p:cBhvr>
                                    </p:animEffect>
                                  </p:childTnLst>
                                </p:cTn>
                              </p:par>
                            </p:childTnLst>
                          </p:cTn>
                        </p:par>
                        <p:par>
                          <p:cTn id="72" fill="hold">
                            <p:stCondLst>
                              <p:cond delay="2000"/>
                            </p:stCondLst>
                            <p:childTnLst>
                              <p:par>
                                <p:cTn id="73" presetID="1" presetClass="exit" presetSubtype="0" fill="hold" nodeType="afterEffect">
                                  <p:stCondLst>
                                    <p:cond delay="0"/>
                                  </p:stCondLst>
                                  <p:childTnLst>
                                    <p:set>
                                      <p:cBhvr>
                                        <p:cTn id="74" dur="1" fill="hold">
                                          <p:stCondLst>
                                            <p:cond delay="0"/>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785786" y="428605"/>
            <a:ext cx="7772400" cy="1143008"/>
          </a:xfrm>
        </p:spPr>
        <p:txBody>
          <a:bodyPr>
            <a:normAutofit/>
          </a:bodyPr>
          <a:lstStyle/>
          <a:p>
            <a:r>
              <a:rPr lang="uk-UA" sz="2400" dirty="0" smtClean="0">
                <a:solidFill>
                  <a:srgbClr val="336600"/>
                </a:solidFill>
                <a:latin typeface="Times New Roman" pitchFamily="18" charset="0"/>
                <a:cs typeface="Times New Roman" pitchFamily="18" charset="0"/>
              </a:rPr>
              <a:t>Яка частина круга зафарбована ?</a:t>
            </a:r>
            <a:endParaRPr lang="ru-RU" sz="2400" dirty="0">
              <a:solidFill>
                <a:srgbClr val="336600"/>
              </a:solidFill>
              <a:latin typeface="Times New Roman" pitchFamily="18" charset="0"/>
              <a:cs typeface="Times New Roman" pitchFamily="18" charset="0"/>
            </a:endParaRPr>
          </a:p>
        </p:txBody>
      </p:sp>
      <p:pic>
        <p:nvPicPr>
          <p:cNvPr id="6" name="Рисунок 5" descr="external image fractions_3bmu.jpg"/>
          <p:cNvPicPr/>
          <p:nvPr/>
        </p:nvPicPr>
        <p:blipFill>
          <a:blip r:embed="rId3" cstate="print"/>
          <a:srcRect l="33426" t="8395" r="32747" b="49329"/>
          <a:stretch>
            <a:fillRect/>
          </a:stretch>
        </p:blipFill>
        <p:spPr bwMode="auto">
          <a:xfrm>
            <a:off x="3571868" y="4214818"/>
            <a:ext cx="2006520" cy="1979271"/>
          </a:xfrm>
          <a:prstGeom prst="rect">
            <a:avLst/>
          </a:prstGeom>
          <a:noFill/>
          <a:ln w="9525">
            <a:noFill/>
            <a:miter lim="800000"/>
            <a:headEnd/>
            <a:tailEnd/>
          </a:ln>
        </p:spPr>
      </p:pic>
      <p:pic>
        <p:nvPicPr>
          <p:cNvPr id="7" name="Рисунок 6" descr="external image fractions_3bmu.jpg"/>
          <p:cNvPicPr/>
          <p:nvPr/>
        </p:nvPicPr>
        <p:blipFill>
          <a:blip r:embed="rId3" cstate="print"/>
          <a:srcRect l="31865" t="50880" r="33530" b="5399"/>
          <a:stretch>
            <a:fillRect/>
          </a:stretch>
        </p:blipFill>
        <p:spPr bwMode="auto">
          <a:xfrm>
            <a:off x="642910" y="1571612"/>
            <a:ext cx="2043928" cy="2048719"/>
          </a:xfrm>
          <a:prstGeom prst="rect">
            <a:avLst/>
          </a:prstGeom>
          <a:noFill/>
          <a:ln w="9525">
            <a:noFill/>
            <a:miter lim="800000"/>
            <a:headEnd/>
            <a:tailEnd/>
          </a:ln>
        </p:spPr>
      </p:pic>
      <p:pic>
        <p:nvPicPr>
          <p:cNvPr id="8" name="Рисунок 7" descr="external image fractions_3bmu.jpg"/>
          <p:cNvPicPr/>
          <p:nvPr/>
        </p:nvPicPr>
        <p:blipFill>
          <a:blip r:embed="rId3" cstate="print"/>
          <a:srcRect l="66455" t="36307" b="19914"/>
          <a:stretch>
            <a:fillRect/>
          </a:stretch>
        </p:blipFill>
        <p:spPr bwMode="auto">
          <a:xfrm>
            <a:off x="785786" y="4286256"/>
            <a:ext cx="1983370" cy="2048719"/>
          </a:xfrm>
          <a:prstGeom prst="rect">
            <a:avLst/>
          </a:prstGeom>
          <a:noFill/>
          <a:ln w="9525">
            <a:noFill/>
            <a:miter lim="800000"/>
            <a:headEnd/>
            <a:tailEnd/>
          </a:ln>
        </p:spPr>
      </p:pic>
      <p:pic>
        <p:nvPicPr>
          <p:cNvPr id="9" name="Рисунок 8" descr="external image fractions_3bmu.jpg"/>
          <p:cNvPicPr/>
          <p:nvPr/>
        </p:nvPicPr>
        <p:blipFill>
          <a:blip r:embed="rId3" cstate="print"/>
          <a:srcRect t="19757" r="66489" b="37965"/>
          <a:stretch>
            <a:fillRect/>
          </a:stretch>
        </p:blipFill>
        <p:spPr bwMode="auto">
          <a:xfrm>
            <a:off x="6286512" y="4214818"/>
            <a:ext cx="1983370" cy="1979271"/>
          </a:xfrm>
          <a:prstGeom prst="rect">
            <a:avLst/>
          </a:prstGeom>
          <a:noFill/>
          <a:ln w="9525">
            <a:noFill/>
            <a:miter lim="800000"/>
            <a:headEnd/>
            <a:tailEnd/>
          </a:ln>
        </p:spPr>
      </p:pic>
      <p:pic>
        <p:nvPicPr>
          <p:cNvPr id="11" name="Рисунок 10" descr="http://www.mathgoodies.com/lessons/fractions/circles/circle_one_half_red_rotated.gif"/>
          <p:cNvPicPr/>
          <p:nvPr/>
        </p:nvPicPr>
        <p:blipFill>
          <a:blip r:embed="rId4" cstate="print"/>
          <a:srcRect/>
          <a:stretch>
            <a:fillRect/>
          </a:stretch>
        </p:blipFill>
        <p:spPr bwMode="auto">
          <a:xfrm>
            <a:off x="3500430" y="1643050"/>
            <a:ext cx="2000264" cy="1928826"/>
          </a:xfrm>
          <a:prstGeom prst="rect">
            <a:avLst/>
          </a:prstGeom>
          <a:noFill/>
          <a:ln w="9525">
            <a:noFill/>
            <a:miter lim="800000"/>
            <a:headEnd/>
            <a:tailEnd/>
          </a:ln>
        </p:spPr>
      </p:pic>
      <p:pic>
        <p:nvPicPr>
          <p:cNvPr id="12" name="Рисунок 11" descr="http://www.mathgoodies.com/lessons/fractions/circles/circle_three_fourths_blue.gif"/>
          <p:cNvPicPr/>
          <p:nvPr/>
        </p:nvPicPr>
        <p:blipFill>
          <a:blip r:embed="rId5" cstate="print"/>
          <a:srcRect/>
          <a:stretch>
            <a:fillRect/>
          </a:stretch>
        </p:blipFill>
        <p:spPr bwMode="auto">
          <a:xfrm>
            <a:off x="6357950" y="1643050"/>
            <a:ext cx="2000264" cy="1928826"/>
          </a:xfrm>
          <a:prstGeom prst="rect">
            <a:avLst/>
          </a:prstGeom>
          <a:noFill/>
          <a:ln w="9525">
            <a:noFill/>
            <a:miter lim="800000"/>
            <a:headEnd/>
            <a:tailEnd/>
          </a:ln>
        </p:spPr>
      </p:pic>
      <p:graphicFrame>
        <p:nvGraphicFramePr>
          <p:cNvPr id="13" name="Объект 12"/>
          <p:cNvGraphicFramePr>
            <a:graphicFrameLocks noChangeAspect="1"/>
          </p:cNvGraphicFramePr>
          <p:nvPr/>
        </p:nvGraphicFramePr>
        <p:xfrm>
          <a:off x="5572132" y="2928934"/>
          <a:ext cx="357190" cy="922741"/>
        </p:xfrm>
        <a:graphic>
          <a:graphicData uri="http://schemas.openxmlformats.org/presentationml/2006/ole">
            <p:oleObj spid="_x0000_s103440" name="Формула" r:id="rId6" imgW="152334" imgH="393529" progId="Equation.3">
              <p:embed/>
            </p:oleObj>
          </a:graphicData>
        </a:graphic>
      </p:graphicFrame>
      <p:graphicFrame>
        <p:nvGraphicFramePr>
          <p:cNvPr id="103429" name="Object 5"/>
          <p:cNvGraphicFramePr>
            <a:graphicFrameLocks noChangeAspect="1"/>
          </p:cNvGraphicFramePr>
          <p:nvPr/>
        </p:nvGraphicFramePr>
        <p:xfrm>
          <a:off x="8286776" y="5286388"/>
          <a:ext cx="357187" cy="922337"/>
        </p:xfrm>
        <a:graphic>
          <a:graphicData uri="http://schemas.openxmlformats.org/presentationml/2006/ole">
            <p:oleObj spid="_x0000_s103441" name="Формула" r:id="rId7" imgW="152334" imgH="393529" progId="Equation.3">
              <p:embed/>
            </p:oleObj>
          </a:graphicData>
        </a:graphic>
      </p:graphicFrame>
      <p:graphicFrame>
        <p:nvGraphicFramePr>
          <p:cNvPr id="103430" name="Object 6"/>
          <p:cNvGraphicFramePr>
            <a:graphicFrameLocks noChangeAspect="1"/>
          </p:cNvGraphicFramePr>
          <p:nvPr/>
        </p:nvGraphicFramePr>
        <p:xfrm>
          <a:off x="8429652" y="2928934"/>
          <a:ext cx="357187" cy="922337"/>
        </p:xfrm>
        <a:graphic>
          <a:graphicData uri="http://schemas.openxmlformats.org/presentationml/2006/ole">
            <p:oleObj spid="_x0000_s103442" name="Формула" r:id="rId8" imgW="152334" imgH="393529" progId="Equation.3">
              <p:embed/>
            </p:oleObj>
          </a:graphicData>
        </a:graphic>
      </p:graphicFrame>
      <p:graphicFrame>
        <p:nvGraphicFramePr>
          <p:cNvPr id="103431" name="Object 7"/>
          <p:cNvGraphicFramePr>
            <a:graphicFrameLocks noChangeAspect="1"/>
          </p:cNvGraphicFramePr>
          <p:nvPr/>
        </p:nvGraphicFramePr>
        <p:xfrm>
          <a:off x="2714612" y="5357826"/>
          <a:ext cx="357187" cy="922337"/>
        </p:xfrm>
        <a:graphic>
          <a:graphicData uri="http://schemas.openxmlformats.org/presentationml/2006/ole">
            <p:oleObj spid="_x0000_s103443" name="Формула" r:id="rId9" imgW="152334" imgH="393529" progId="Equation.3">
              <p:embed/>
            </p:oleObj>
          </a:graphicData>
        </a:graphic>
      </p:graphicFrame>
      <p:graphicFrame>
        <p:nvGraphicFramePr>
          <p:cNvPr id="103432" name="Object 8"/>
          <p:cNvGraphicFramePr>
            <a:graphicFrameLocks noChangeAspect="1"/>
          </p:cNvGraphicFramePr>
          <p:nvPr/>
        </p:nvGraphicFramePr>
        <p:xfrm>
          <a:off x="5586413" y="5286375"/>
          <a:ext cx="327025" cy="922338"/>
        </p:xfrm>
        <a:graphic>
          <a:graphicData uri="http://schemas.openxmlformats.org/presentationml/2006/ole">
            <p:oleObj spid="_x0000_s103444" name="Формула" r:id="rId10" imgW="139639" imgH="393529" progId="Equation.3">
              <p:embed/>
            </p:oleObj>
          </a:graphicData>
        </a:graphic>
      </p:graphicFrame>
      <p:graphicFrame>
        <p:nvGraphicFramePr>
          <p:cNvPr id="103433" name="Object 9"/>
          <p:cNvGraphicFramePr>
            <a:graphicFrameLocks noChangeAspect="1"/>
          </p:cNvGraphicFramePr>
          <p:nvPr/>
        </p:nvGraphicFramePr>
        <p:xfrm>
          <a:off x="2441575" y="2928938"/>
          <a:ext cx="476250" cy="922337"/>
        </p:xfrm>
        <a:graphic>
          <a:graphicData uri="http://schemas.openxmlformats.org/presentationml/2006/ole">
            <p:oleObj spid="_x0000_s103445" name="Формула" r:id="rId11" imgW="203112" imgH="393529"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433"/>
                                        </p:tgtEl>
                                        <p:attrNameLst>
                                          <p:attrName>style.visibility</p:attrName>
                                        </p:attrNameLst>
                                      </p:cBhvr>
                                      <p:to>
                                        <p:strVal val="visible"/>
                                      </p:to>
                                    </p:set>
                                    <p:animEffect transition="in" filter="fade">
                                      <p:cBhvr>
                                        <p:cTn id="7" dur="1000"/>
                                        <p:tgtEl>
                                          <p:spTgt spid="1034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3430"/>
                                        </p:tgtEl>
                                        <p:attrNameLst>
                                          <p:attrName>style.visibility</p:attrName>
                                        </p:attrNameLst>
                                      </p:cBhvr>
                                      <p:to>
                                        <p:strVal val="visible"/>
                                      </p:to>
                                    </p:set>
                                    <p:animEffect transition="in" filter="fade">
                                      <p:cBhvr>
                                        <p:cTn id="17" dur="1000"/>
                                        <p:tgtEl>
                                          <p:spTgt spid="1034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3431"/>
                                        </p:tgtEl>
                                        <p:attrNameLst>
                                          <p:attrName>style.visibility</p:attrName>
                                        </p:attrNameLst>
                                      </p:cBhvr>
                                      <p:to>
                                        <p:strVal val="visible"/>
                                      </p:to>
                                    </p:set>
                                    <p:animEffect transition="in" filter="fade">
                                      <p:cBhvr>
                                        <p:cTn id="22" dur="1000"/>
                                        <p:tgtEl>
                                          <p:spTgt spid="1034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3432"/>
                                        </p:tgtEl>
                                        <p:attrNameLst>
                                          <p:attrName>style.visibility</p:attrName>
                                        </p:attrNameLst>
                                      </p:cBhvr>
                                      <p:to>
                                        <p:strVal val="visible"/>
                                      </p:to>
                                    </p:set>
                                    <p:animEffect transition="in" filter="fade">
                                      <p:cBhvr>
                                        <p:cTn id="27" dur="1000"/>
                                        <p:tgtEl>
                                          <p:spTgt spid="10343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3429"/>
                                        </p:tgtEl>
                                        <p:attrNameLst>
                                          <p:attrName>style.visibility</p:attrName>
                                        </p:attrNameLst>
                                      </p:cBhvr>
                                      <p:to>
                                        <p:strVal val="visible"/>
                                      </p:to>
                                    </p:set>
                                    <p:animEffect transition="in" filter="fade">
                                      <p:cBhvr>
                                        <p:cTn id="32" dur="1000"/>
                                        <p:tgtEl>
                                          <p:spTgt spid="103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85786" y="357167"/>
            <a:ext cx="7772400" cy="1143008"/>
          </a:xfrm>
        </p:spPr>
        <p:txBody>
          <a:bodyPr>
            <a:normAutofit/>
          </a:bodyPr>
          <a:lstStyle/>
          <a:p>
            <a:r>
              <a:rPr lang="uk-UA" sz="2400" dirty="0" smtClean="0">
                <a:solidFill>
                  <a:srgbClr val="800000"/>
                </a:solidFill>
                <a:latin typeface="Times New Roman" pitchFamily="18" charset="0"/>
                <a:cs typeface="Times New Roman" pitchFamily="18" charset="0"/>
              </a:rPr>
              <a:t>Якому дробу відповідає зафарбована частина фігури?</a:t>
            </a:r>
            <a:endParaRPr lang="ru-RU" sz="2400" dirty="0">
              <a:solidFill>
                <a:srgbClr val="800000"/>
              </a:solidFill>
              <a:latin typeface="Times New Roman" pitchFamily="18" charset="0"/>
              <a:cs typeface="Times New Roman" pitchFamily="18" charset="0"/>
            </a:endParaRPr>
          </a:p>
        </p:txBody>
      </p:sp>
      <p:sp>
        <p:nvSpPr>
          <p:cNvPr id="4" name="Прямоугольник 3"/>
          <p:cNvSpPr/>
          <p:nvPr/>
        </p:nvSpPr>
        <p:spPr>
          <a:xfrm>
            <a:off x="928662" y="1428736"/>
            <a:ext cx="500066" cy="50006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1428728" y="1428736"/>
            <a:ext cx="500066" cy="500066"/>
          </a:xfrm>
          <a:prstGeom prst="rect">
            <a:avLst/>
          </a:prstGeom>
          <a:solidFill>
            <a:schemeClr val="accent3">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1928794" y="1428736"/>
            <a:ext cx="500066" cy="50006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928662" y="2428868"/>
            <a:ext cx="500066" cy="50006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1928794" y="2428868"/>
            <a:ext cx="500066" cy="50006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1428728" y="2428868"/>
            <a:ext cx="500066" cy="500066"/>
          </a:xfrm>
          <a:prstGeom prst="rect">
            <a:avLst/>
          </a:prstGeom>
          <a:solidFill>
            <a:schemeClr val="accent3">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1428728" y="1928802"/>
            <a:ext cx="500066" cy="50006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1928794" y="1928802"/>
            <a:ext cx="500066" cy="500066"/>
          </a:xfrm>
          <a:prstGeom prst="rect">
            <a:avLst/>
          </a:prstGeom>
          <a:solidFill>
            <a:schemeClr val="accent3">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928662" y="1928802"/>
            <a:ext cx="500066" cy="500066"/>
          </a:xfrm>
          <a:prstGeom prst="rect">
            <a:avLst/>
          </a:prstGeom>
          <a:solidFill>
            <a:schemeClr val="accent3">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7215206" y="3357562"/>
            <a:ext cx="500066" cy="50006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6715140" y="3286124"/>
            <a:ext cx="500066" cy="571504"/>
          </a:xfrm>
          <a:prstGeom prst="rect">
            <a:avLst/>
          </a:prstGeom>
          <a:solidFill>
            <a:schemeClr val="accent2">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7215206" y="2857496"/>
            <a:ext cx="500066" cy="500066"/>
          </a:xfrm>
          <a:prstGeom prst="rect">
            <a:avLst/>
          </a:prstGeom>
          <a:solidFill>
            <a:schemeClr val="accent2">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6715140" y="2857496"/>
            <a:ext cx="500066" cy="50006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Прямоугольник 16"/>
          <p:cNvSpPr/>
          <p:nvPr/>
        </p:nvSpPr>
        <p:spPr>
          <a:xfrm>
            <a:off x="7215206" y="2357430"/>
            <a:ext cx="500066" cy="50006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Прямоугольник 17"/>
          <p:cNvSpPr/>
          <p:nvPr/>
        </p:nvSpPr>
        <p:spPr>
          <a:xfrm>
            <a:off x="6715140" y="2357430"/>
            <a:ext cx="500066" cy="500066"/>
          </a:xfrm>
          <a:prstGeom prst="rect">
            <a:avLst/>
          </a:prstGeom>
          <a:solidFill>
            <a:schemeClr val="accent2">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Прямоугольник 18"/>
          <p:cNvSpPr/>
          <p:nvPr/>
        </p:nvSpPr>
        <p:spPr>
          <a:xfrm>
            <a:off x="7215206" y="1857364"/>
            <a:ext cx="500066" cy="500066"/>
          </a:xfrm>
          <a:prstGeom prst="rect">
            <a:avLst/>
          </a:prstGeom>
          <a:solidFill>
            <a:schemeClr val="accent2">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6715140" y="1857364"/>
            <a:ext cx="500066" cy="50006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p:cNvSpPr/>
          <p:nvPr/>
        </p:nvSpPr>
        <p:spPr>
          <a:xfrm>
            <a:off x="7215206" y="1357298"/>
            <a:ext cx="500066" cy="50006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Прямоугольник 21"/>
          <p:cNvSpPr/>
          <p:nvPr/>
        </p:nvSpPr>
        <p:spPr>
          <a:xfrm>
            <a:off x="6715140" y="1357298"/>
            <a:ext cx="500066" cy="500066"/>
          </a:xfrm>
          <a:prstGeom prst="rect">
            <a:avLst/>
          </a:prstGeom>
          <a:solidFill>
            <a:schemeClr val="accent2">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Равнобедренный треугольник 32"/>
          <p:cNvSpPr/>
          <p:nvPr/>
        </p:nvSpPr>
        <p:spPr>
          <a:xfrm rot="10800000">
            <a:off x="3966420" y="1404748"/>
            <a:ext cx="1248521" cy="974370"/>
          </a:xfrm>
          <a:prstGeom prst="triangle">
            <a:avLst/>
          </a:prstGeom>
          <a:solidFill>
            <a:schemeClr val="tx2">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Равнобедренный треугольник 34"/>
          <p:cNvSpPr/>
          <p:nvPr/>
        </p:nvSpPr>
        <p:spPr>
          <a:xfrm rot="7133240">
            <a:off x="3586317" y="1623104"/>
            <a:ext cx="1086515" cy="1000812"/>
          </a:xfrm>
          <a:prstGeom prst="triangl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Равнобедренный треугольник 38"/>
          <p:cNvSpPr/>
          <p:nvPr/>
        </p:nvSpPr>
        <p:spPr>
          <a:xfrm rot="14444010">
            <a:off x="4478034" y="1622536"/>
            <a:ext cx="1079524" cy="1035566"/>
          </a:xfrm>
          <a:prstGeom prst="triangl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Равнобедренный треугольник 39"/>
          <p:cNvSpPr/>
          <p:nvPr/>
        </p:nvSpPr>
        <p:spPr>
          <a:xfrm rot="3758206">
            <a:off x="3568175" y="2088616"/>
            <a:ext cx="1129720" cy="1000812"/>
          </a:xfrm>
          <a:prstGeom prst="triangle">
            <a:avLst/>
          </a:prstGeom>
          <a:solidFill>
            <a:schemeClr val="tx2">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Равнобедренный треугольник 40"/>
          <p:cNvSpPr/>
          <p:nvPr/>
        </p:nvSpPr>
        <p:spPr>
          <a:xfrm rot="17986273">
            <a:off x="4475015" y="2102228"/>
            <a:ext cx="1144679" cy="1000812"/>
          </a:xfrm>
          <a:prstGeom prst="triangle">
            <a:avLst/>
          </a:prstGeom>
          <a:solidFill>
            <a:schemeClr val="tx2">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Равнобедренный треугольник 41"/>
          <p:cNvSpPr/>
          <p:nvPr/>
        </p:nvSpPr>
        <p:spPr>
          <a:xfrm>
            <a:off x="3929058" y="2315148"/>
            <a:ext cx="1285884" cy="1042414"/>
          </a:xfrm>
          <a:prstGeom prst="triangl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Равнобедренный треугольник 42"/>
          <p:cNvSpPr/>
          <p:nvPr/>
        </p:nvSpPr>
        <p:spPr>
          <a:xfrm>
            <a:off x="714348" y="4214818"/>
            <a:ext cx="1285884" cy="1000132"/>
          </a:xfrm>
          <a:prstGeom prst="triangl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Равнобедренный треугольник 43"/>
          <p:cNvSpPr/>
          <p:nvPr/>
        </p:nvSpPr>
        <p:spPr>
          <a:xfrm rot="10800000">
            <a:off x="1357290" y="4214818"/>
            <a:ext cx="1285884" cy="1000132"/>
          </a:xfrm>
          <a:prstGeom prst="triangl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Равнобедренный треугольник 53"/>
          <p:cNvSpPr/>
          <p:nvPr/>
        </p:nvSpPr>
        <p:spPr>
          <a:xfrm>
            <a:off x="2000232" y="4214818"/>
            <a:ext cx="1285884" cy="1000132"/>
          </a:xfrm>
          <a:prstGeom prst="triangl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Равнобедренный треугольник 54"/>
          <p:cNvSpPr/>
          <p:nvPr/>
        </p:nvSpPr>
        <p:spPr>
          <a:xfrm>
            <a:off x="3286116" y="4214818"/>
            <a:ext cx="1285884" cy="1000132"/>
          </a:xfrm>
          <a:prstGeom prst="triangl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Равнобедренный треугольник 55"/>
          <p:cNvSpPr/>
          <p:nvPr/>
        </p:nvSpPr>
        <p:spPr>
          <a:xfrm>
            <a:off x="4572000" y="4214818"/>
            <a:ext cx="1285884" cy="1000132"/>
          </a:xfrm>
          <a:prstGeom prst="triangl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7" name="Равнобедренный треугольник 56"/>
          <p:cNvSpPr/>
          <p:nvPr/>
        </p:nvSpPr>
        <p:spPr>
          <a:xfrm>
            <a:off x="5857884" y="4214818"/>
            <a:ext cx="1285884" cy="1000132"/>
          </a:xfrm>
          <a:prstGeom prst="triangl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 name="Равнобедренный треугольник 57"/>
          <p:cNvSpPr/>
          <p:nvPr/>
        </p:nvSpPr>
        <p:spPr>
          <a:xfrm>
            <a:off x="7143768" y="4214818"/>
            <a:ext cx="1285884" cy="1000132"/>
          </a:xfrm>
          <a:prstGeom prst="triangle">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9" name="Равнобедренный треугольник 58"/>
          <p:cNvSpPr/>
          <p:nvPr/>
        </p:nvSpPr>
        <p:spPr>
          <a:xfrm rot="10800000">
            <a:off x="2643174" y="4214818"/>
            <a:ext cx="1285884" cy="1000132"/>
          </a:xfrm>
          <a:prstGeom prst="triangl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0" name="Равнобедренный треугольник 59"/>
          <p:cNvSpPr/>
          <p:nvPr/>
        </p:nvSpPr>
        <p:spPr>
          <a:xfrm rot="10800000">
            <a:off x="3929058" y="4214818"/>
            <a:ext cx="1285884" cy="1000132"/>
          </a:xfrm>
          <a:prstGeom prst="triangl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1" name="Равнобедренный треугольник 60"/>
          <p:cNvSpPr/>
          <p:nvPr/>
        </p:nvSpPr>
        <p:spPr>
          <a:xfrm rot="10800000">
            <a:off x="5214942" y="4214818"/>
            <a:ext cx="1285884" cy="1000132"/>
          </a:xfrm>
          <a:prstGeom prst="triangl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Равнобедренный треугольник 61"/>
          <p:cNvSpPr/>
          <p:nvPr/>
        </p:nvSpPr>
        <p:spPr>
          <a:xfrm rot="10800000">
            <a:off x="6500826" y="4214818"/>
            <a:ext cx="1285884" cy="1000132"/>
          </a:xfrm>
          <a:prstGeom prst="triangl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63" name="Объект 62"/>
          <p:cNvGraphicFramePr>
            <a:graphicFrameLocks noChangeAspect="1"/>
          </p:cNvGraphicFramePr>
          <p:nvPr/>
        </p:nvGraphicFramePr>
        <p:xfrm>
          <a:off x="4514850" y="3321050"/>
          <a:ext cx="114300" cy="215900"/>
        </p:xfrm>
        <a:graphic>
          <a:graphicData uri="http://schemas.openxmlformats.org/presentationml/2006/ole">
            <p:oleObj spid="_x0000_s109594" name="Формула" r:id="rId3" imgW="114151" imgH="215619" progId="Equation.3">
              <p:embed/>
            </p:oleObj>
          </a:graphicData>
        </a:graphic>
      </p:graphicFrame>
      <p:graphicFrame>
        <p:nvGraphicFramePr>
          <p:cNvPr id="64" name="Объект 63"/>
          <p:cNvGraphicFramePr>
            <a:graphicFrameLocks noChangeAspect="1"/>
          </p:cNvGraphicFramePr>
          <p:nvPr/>
        </p:nvGraphicFramePr>
        <p:xfrm>
          <a:off x="4514850" y="3321050"/>
          <a:ext cx="114300" cy="215900"/>
        </p:xfrm>
        <a:graphic>
          <a:graphicData uri="http://schemas.openxmlformats.org/presentationml/2006/ole">
            <p:oleObj spid="_x0000_s109595" name="Формула" r:id="rId4" imgW="114151" imgH="215619" progId="Equation.3">
              <p:embed/>
            </p:oleObj>
          </a:graphicData>
        </a:graphic>
      </p:graphicFrame>
      <p:graphicFrame>
        <p:nvGraphicFramePr>
          <p:cNvPr id="67" name="Объект 66"/>
          <p:cNvGraphicFramePr>
            <a:graphicFrameLocks noChangeAspect="1"/>
          </p:cNvGraphicFramePr>
          <p:nvPr/>
        </p:nvGraphicFramePr>
        <p:xfrm>
          <a:off x="4514850" y="3321050"/>
          <a:ext cx="114300" cy="215900"/>
        </p:xfrm>
        <a:graphic>
          <a:graphicData uri="http://schemas.openxmlformats.org/presentationml/2006/ole">
            <p:oleObj spid="_x0000_s109596" name="Формула" r:id="rId5" imgW="114151" imgH="215619" progId="Equation.3">
              <p:embed/>
            </p:oleObj>
          </a:graphicData>
        </a:graphic>
      </p:graphicFrame>
      <p:graphicFrame>
        <p:nvGraphicFramePr>
          <p:cNvPr id="68" name="Объект 67"/>
          <p:cNvGraphicFramePr>
            <a:graphicFrameLocks noChangeAspect="1"/>
          </p:cNvGraphicFramePr>
          <p:nvPr/>
        </p:nvGraphicFramePr>
        <p:xfrm>
          <a:off x="4514850" y="3321050"/>
          <a:ext cx="114300" cy="215900"/>
        </p:xfrm>
        <a:graphic>
          <a:graphicData uri="http://schemas.openxmlformats.org/presentationml/2006/ole">
            <p:oleObj spid="_x0000_s109597" name="Формула" r:id="rId6" imgW="114151" imgH="215619" progId="Equation.3">
              <p:embed/>
            </p:oleObj>
          </a:graphicData>
        </a:graphic>
      </p:graphicFrame>
      <p:graphicFrame>
        <p:nvGraphicFramePr>
          <p:cNvPr id="74" name="Объект 73"/>
          <p:cNvGraphicFramePr>
            <a:graphicFrameLocks noChangeAspect="1"/>
          </p:cNvGraphicFramePr>
          <p:nvPr/>
        </p:nvGraphicFramePr>
        <p:xfrm>
          <a:off x="2203450" y="5500688"/>
          <a:ext cx="361950" cy="935037"/>
        </p:xfrm>
        <a:graphic>
          <a:graphicData uri="http://schemas.openxmlformats.org/presentationml/2006/ole">
            <p:oleObj spid="_x0000_s109598" name="Формула" r:id="rId7" imgW="152334" imgH="393529" progId="Equation.3">
              <p:embed/>
            </p:oleObj>
          </a:graphicData>
        </a:graphic>
      </p:graphicFrame>
      <p:graphicFrame>
        <p:nvGraphicFramePr>
          <p:cNvPr id="109583" name="Object 15"/>
          <p:cNvGraphicFramePr>
            <a:graphicFrameLocks noChangeAspect="1"/>
          </p:cNvGraphicFramePr>
          <p:nvPr/>
        </p:nvGraphicFramePr>
        <p:xfrm>
          <a:off x="3643306" y="5500702"/>
          <a:ext cx="482600" cy="935037"/>
        </p:xfrm>
        <a:graphic>
          <a:graphicData uri="http://schemas.openxmlformats.org/presentationml/2006/ole">
            <p:oleObj spid="_x0000_s109599" name="Формула" r:id="rId8" imgW="203112" imgH="393529" progId="Equation.3">
              <p:embed/>
            </p:oleObj>
          </a:graphicData>
        </a:graphic>
      </p:graphicFrame>
      <p:graphicFrame>
        <p:nvGraphicFramePr>
          <p:cNvPr id="109584" name="Object 16"/>
          <p:cNvGraphicFramePr>
            <a:graphicFrameLocks noChangeAspect="1"/>
          </p:cNvGraphicFramePr>
          <p:nvPr/>
        </p:nvGraphicFramePr>
        <p:xfrm>
          <a:off x="5014913" y="5500688"/>
          <a:ext cx="452437" cy="935037"/>
        </p:xfrm>
        <a:graphic>
          <a:graphicData uri="http://schemas.openxmlformats.org/presentationml/2006/ole">
            <p:oleObj spid="_x0000_s109600" name="Формула" r:id="rId9" imgW="190417" imgH="393529" progId="Equation.3">
              <p:embed/>
            </p:oleObj>
          </a:graphicData>
        </a:graphic>
      </p:graphicFrame>
      <p:graphicFrame>
        <p:nvGraphicFramePr>
          <p:cNvPr id="109585" name="Object 17"/>
          <p:cNvGraphicFramePr>
            <a:graphicFrameLocks noChangeAspect="1"/>
          </p:cNvGraphicFramePr>
          <p:nvPr/>
        </p:nvGraphicFramePr>
        <p:xfrm>
          <a:off x="6346825" y="5500688"/>
          <a:ext cx="361950" cy="935037"/>
        </p:xfrm>
        <a:graphic>
          <a:graphicData uri="http://schemas.openxmlformats.org/presentationml/2006/ole">
            <p:oleObj spid="_x0000_s109601" name="Формула" r:id="rId10" imgW="152334" imgH="393529"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1.11111E-6 1.11111E-6 L -0.5132 -0.38056 " pathEditMode="relative" rAng="0" ptsTypes="AA">
                                      <p:cBhvr>
                                        <p:cTn id="6" dur="2000" fill="hold"/>
                                        <p:tgtEl>
                                          <p:spTgt spid="109585"/>
                                        </p:tgtEl>
                                        <p:attrNameLst>
                                          <p:attrName>ppt_x</p:attrName>
                                          <p:attrName>ppt_y</p:attrName>
                                        </p:attrNameLst>
                                      </p:cBhvr>
                                      <p:rCtr x="-25700" y="-19000"/>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3.88889E-6 1.11111E-6 L 0.12118 -0.38056 " pathEditMode="relative" rAng="0" ptsTypes="AA">
                                      <p:cBhvr>
                                        <p:cTn id="10" dur="2000" fill="hold"/>
                                        <p:tgtEl>
                                          <p:spTgt spid="74"/>
                                        </p:tgtEl>
                                        <p:attrNameLst>
                                          <p:attrName>ppt_x</p:attrName>
                                          <p:attrName>ppt_y</p:attrName>
                                        </p:attrNameLst>
                                      </p:cBhvr>
                                      <p:rCtr x="6100" y="-19000"/>
                                    </p:animMotion>
                                  </p:childTnLst>
                                </p:cTn>
                              </p:par>
                            </p:childTnLst>
                          </p:cTn>
                        </p:par>
                      </p:childTnLst>
                    </p:cTn>
                  </p:par>
                  <p:par>
                    <p:cTn id="11" fill="hold">
                      <p:stCondLst>
                        <p:cond delay="indefinite"/>
                      </p:stCondLst>
                      <p:childTnLst>
                        <p:par>
                          <p:cTn id="12" fill="hold">
                            <p:stCondLst>
                              <p:cond delay="0"/>
                            </p:stCondLst>
                            <p:childTnLst>
                              <p:par>
                                <p:cTn id="13" presetID="64" presetClass="path" presetSubtype="0" accel="50000" decel="50000" fill="hold" nodeType="clickEffect">
                                  <p:stCondLst>
                                    <p:cond delay="0"/>
                                  </p:stCondLst>
                                  <p:childTnLst>
                                    <p:animMotion origin="layout" path="M 3.61111E-6 1.11111E-6 L 0.25625 -0.38056 " pathEditMode="relative" rAng="0" ptsTypes="AA">
                                      <p:cBhvr>
                                        <p:cTn id="14" dur="2000" fill="hold"/>
                                        <p:tgtEl>
                                          <p:spTgt spid="109583"/>
                                        </p:tgtEl>
                                        <p:attrNameLst>
                                          <p:attrName>ppt_x</p:attrName>
                                          <p:attrName>ppt_y</p:attrName>
                                        </p:attrNameLst>
                                      </p:cBhvr>
                                      <p:rCtr x="12800" y="-19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0906" name="Picture 10" descr="Корзина цветов «Гимназистка»"/>
          <p:cNvPicPr>
            <a:picLocks noChangeAspect="1" noChangeArrowheads="1"/>
          </p:cNvPicPr>
          <p:nvPr/>
        </p:nvPicPr>
        <p:blipFill>
          <a:blip r:embed="rId2" cstate="print"/>
          <a:srcRect/>
          <a:stretch>
            <a:fillRect/>
          </a:stretch>
        </p:blipFill>
        <p:spPr bwMode="auto">
          <a:xfrm>
            <a:off x="5572132" y="3071810"/>
            <a:ext cx="3381412" cy="3381412"/>
          </a:xfrm>
          <a:prstGeom prst="rect">
            <a:avLst/>
          </a:prstGeom>
          <a:noFill/>
        </p:spPr>
      </p:pic>
      <p:pic>
        <p:nvPicPr>
          <p:cNvPr id="80900" name="Picture 4" descr="Taras Shevchenko selfportrait oil 1840.jpg"/>
          <p:cNvPicPr>
            <a:picLocks noChangeAspect="1" noChangeArrowheads="1"/>
          </p:cNvPicPr>
          <p:nvPr/>
        </p:nvPicPr>
        <p:blipFill>
          <a:blip r:embed="rId3" cstate="print"/>
          <a:srcRect/>
          <a:stretch>
            <a:fillRect/>
          </a:stretch>
        </p:blipFill>
        <p:spPr bwMode="auto">
          <a:xfrm>
            <a:off x="7000892" y="214290"/>
            <a:ext cx="1905000" cy="2419351"/>
          </a:xfrm>
          <a:prstGeom prst="rect">
            <a:avLst/>
          </a:prstGeom>
          <a:noFill/>
        </p:spPr>
      </p:pic>
      <p:sp>
        <p:nvSpPr>
          <p:cNvPr id="25" name="Прямоугольник 24"/>
          <p:cNvSpPr/>
          <p:nvPr/>
        </p:nvSpPr>
        <p:spPr>
          <a:xfrm>
            <a:off x="5286380" y="214290"/>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chemeClr val="tx1"/>
                </a:solidFill>
              </a:rPr>
              <a:t>4</a:t>
            </a:r>
            <a:endParaRPr lang="ru-RU" b="1" dirty="0">
              <a:solidFill>
                <a:schemeClr val="tx1"/>
              </a:solidFill>
            </a:endParaRPr>
          </a:p>
        </p:txBody>
      </p:sp>
      <p:sp>
        <p:nvSpPr>
          <p:cNvPr id="24" name="Прямоугольник 23"/>
          <p:cNvSpPr/>
          <p:nvPr/>
        </p:nvSpPr>
        <p:spPr>
          <a:xfrm>
            <a:off x="4786314" y="214290"/>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chemeClr val="tx1"/>
                </a:solidFill>
              </a:rPr>
              <a:t>1</a:t>
            </a:r>
            <a:endParaRPr lang="ru-RU" b="1" dirty="0">
              <a:solidFill>
                <a:schemeClr val="tx1"/>
              </a:solidFill>
            </a:endParaRPr>
          </a:p>
        </p:txBody>
      </p:sp>
      <p:sp>
        <p:nvSpPr>
          <p:cNvPr id="23" name="Прямоугольник 22"/>
          <p:cNvSpPr/>
          <p:nvPr/>
        </p:nvSpPr>
        <p:spPr>
          <a:xfrm>
            <a:off x="4214810" y="214290"/>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chemeClr val="tx1"/>
                </a:solidFill>
              </a:rPr>
              <a:t>8</a:t>
            </a:r>
            <a:endParaRPr lang="ru-RU" b="1" dirty="0">
              <a:solidFill>
                <a:schemeClr val="tx1"/>
              </a:solidFill>
            </a:endParaRPr>
          </a:p>
        </p:txBody>
      </p:sp>
      <p:sp>
        <p:nvSpPr>
          <p:cNvPr id="22" name="Прямоугольник 21"/>
          <p:cNvSpPr/>
          <p:nvPr/>
        </p:nvSpPr>
        <p:spPr>
          <a:xfrm>
            <a:off x="3643306" y="214290"/>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chemeClr val="tx1"/>
                </a:solidFill>
              </a:rPr>
              <a:t>1</a:t>
            </a:r>
            <a:endParaRPr lang="ru-RU" b="1" dirty="0">
              <a:solidFill>
                <a:schemeClr val="tx1"/>
              </a:solidFill>
            </a:endParaRPr>
          </a:p>
        </p:txBody>
      </p:sp>
      <p:sp>
        <p:nvSpPr>
          <p:cNvPr id="11" name="Прямоугольник 10"/>
          <p:cNvSpPr/>
          <p:nvPr/>
        </p:nvSpPr>
        <p:spPr>
          <a:xfrm>
            <a:off x="3643306" y="571480"/>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chemeClr val="tx1"/>
                </a:solidFill>
              </a:rPr>
              <a:t>5</a:t>
            </a:r>
            <a:endParaRPr lang="ru-RU" b="1" dirty="0">
              <a:solidFill>
                <a:schemeClr val="tx1"/>
              </a:solidFill>
            </a:endParaRPr>
          </a:p>
        </p:txBody>
      </p:sp>
      <p:sp>
        <p:nvSpPr>
          <p:cNvPr id="2" name="Заголовок 1"/>
          <p:cNvSpPr>
            <a:spLocks noGrp="1"/>
          </p:cNvSpPr>
          <p:nvPr>
            <p:ph type="ctrTitle"/>
          </p:nvPr>
        </p:nvSpPr>
        <p:spPr>
          <a:xfrm>
            <a:off x="642910" y="285729"/>
            <a:ext cx="2857520" cy="714380"/>
          </a:xfrm>
        </p:spPr>
        <p:txBody>
          <a:bodyPr>
            <a:normAutofit/>
          </a:bodyPr>
          <a:lstStyle/>
          <a:p>
            <a:pPr algn="l"/>
            <a:r>
              <a:rPr lang="uk-UA" sz="2400" b="1" dirty="0" smtClean="0">
                <a:solidFill>
                  <a:schemeClr val="accent2">
                    <a:lumMod val="50000"/>
                  </a:schemeClr>
                </a:solidFill>
                <a:latin typeface="+mn-lt"/>
              </a:rPr>
              <a:t>Прочитайте дроби:</a:t>
            </a:r>
            <a:endParaRPr lang="ru-RU" sz="2400" b="1" dirty="0">
              <a:solidFill>
                <a:schemeClr val="accent2">
                  <a:lumMod val="50000"/>
                </a:schemeClr>
              </a:solidFill>
              <a:latin typeface="+mn-lt"/>
            </a:endParaRPr>
          </a:p>
        </p:txBody>
      </p:sp>
      <p:sp>
        <p:nvSpPr>
          <p:cNvPr id="7" name="Прямоугольник 6"/>
          <p:cNvSpPr/>
          <p:nvPr/>
        </p:nvSpPr>
        <p:spPr>
          <a:xfrm>
            <a:off x="3643306" y="214290"/>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chemeClr val="tx1"/>
                </a:solidFill>
              </a:rPr>
              <a:t>1</a:t>
            </a:r>
            <a:endParaRPr lang="ru-RU" b="1" dirty="0">
              <a:solidFill>
                <a:schemeClr val="tx1"/>
              </a:solidFill>
            </a:endParaRPr>
          </a:p>
        </p:txBody>
      </p:sp>
      <p:cxnSp>
        <p:nvCxnSpPr>
          <p:cNvPr id="9" name="Прямая соединительная линия 8"/>
          <p:cNvCxnSpPr/>
          <p:nvPr/>
        </p:nvCxnSpPr>
        <p:spPr>
          <a:xfrm>
            <a:off x="3643306" y="642918"/>
            <a:ext cx="35719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Прямоугольник 11"/>
          <p:cNvSpPr/>
          <p:nvPr/>
        </p:nvSpPr>
        <p:spPr>
          <a:xfrm>
            <a:off x="4214810" y="214290"/>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chemeClr val="tx1"/>
                </a:solidFill>
              </a:rPr>
              <a:t>8</a:t>
            </a:r>
            <a:endParaRPr lang="ru-RU" b="1" dirty="0">
              <a:solidFill>
                <a:schemeClr val="tx1"/>
              </a:solidFill>
            </a:endParaRPr>
          </a:p>
        </p:txBody>
      </p:sp>
      <p:sp>
        <p:nvSpPr>
          <p:cNvPr id="13" name="Прямоугольник 12"/>
          <p:cNvSpPr/>
          <p:nvPr/>
        </p:nvSpPr>
        <p:spPr>
          <a:xfrm>
            <a:off x="4214810" y="571480"/>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chemeClr val="tx1"/>
                </a:solidFill>
              </a:rPr>
              <a:t>9</a:t>
            </a:r>
            <a:endParaRPr lang="ru-RU" b="1" dirty="0">
              <a:solidFill>
                <a:schemeClr val="tx1"/>
              </a:solidFill>
            </a:endParaRPr>
          </a:p>
        </p:txBody>
      </p:sp>
      <p:sp>
        <p:nvSpPr>
          <p:cNvPr id="14" name="Прямоугольник 13"/>
          <p:cNvSpPr/>
          <p:nvPr/>
        </p:nvSpPr>
        <p:spPr>
          <a:xfrm>
            <a:off x="4786314" y="214290"/>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chemeClr val="tx1"/>
                </a:solidFill>
              </a:rPr>
              <a:t>1</a:t>
            </a:r>
            <a:endParaRPr lang="ru-RU" b="1" dirty="0">
              <a:solidFill>
                <a:schemeClr val="tx1"/>
              </a:solidFill>
            </a:endParaRPr>
          </a:p>
        </p:txBody>
      </p:sp>
      <p:sp>
        <p:nvSpPr>
          <p:cNvPr id="15" name="Прямоугольник 14"/>
          <p:cNvSpPr/>
          <p:nvPr/>
        </p:nvSpPr>
        <p:spPr>
          <a:xfrm>
            <a:off x="4714876" y="571480"/>
            <a:ext cx="500066"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chemeClr val="tx1"/>
                </a:solidFill>
              </a:rPr>
              <a:t> 18</a:t>
            </a:r>
            <a:endParaRPr lang="ru-RU" b="1" dirty="0">
              <a:solidFill>
                <a:schemeClr val="tx1"/>
              </a:solidFill>
            </a:endParaRPr>
          </a:p>
        </p:txBody>
      </p:sp>
      <p:sp>
        <p:nvSpPr>
          <p:cNvPr id="16" name="Прямоугольник 15"/>
          <p:cNvSpPr/>
          <p:nvPr/>
        </p:nvSpPr>
        <p:spPr>
          <a:xfrm>
            <a:off x="5286380" y="214290"/>
            <a:ext cx="428628" cy="4286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chemeClr val="tx1"/>
                </a:solidFill>
              </a:rPr>
              <a:t>4</a:t>
            </a:r>
            <a:endParaRPr lang="ru-RU" b="1" dirty="0">
              <a:solidFill>
                <a:schemeClr val="tx1"/>
              </a:solidFill>
            </a:endParaRPr>
          </a:p>
        </p:txBody>
      </p:sp>
      <p:sp>
        <p:nvSpPr>
          <p:cNvPr id="17" name="Прямоугольник 16"/>
          <p:cNvSpPr/>
          <p:nvPr/>
        </p:nvSpPr>
        <p:spPr>
          <a:xfrm>
            <a:off x="5286380" y="571480"/>
            <a:ext cx="428628"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chemeClr val="tx1"/>
                </a:solidFill>
              </a:rPr>
              <a:t>7</a:t>
            </a:r>
            <a:endParaRPr lang="ru-RU" b="1" dirty="0">
              <a:solidFill>
                <a:schemeClr val="tx1"/>
              </a:solidFill>
            </a:endParaRPr>
          </a:p>
        </p:txBody>
      </p:sp>
      <p:cxnSp>
        <p:nvCxnSpPr>
          <p:cNvPr id="18" name="Прямая соединительная линия 17"/>
          <p:cNvCxnSpPr/>
          <p:nvPr/>
        </p:nvCxnSpPr>
        <p:spPr>
          <a:xfrm>
            <a:off x="4286248" y="642918"/>
            <a:ext cx="35719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a:off x="4857752" y="642918"/>
            <a:ext cx="35719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a:off x="5357818" y="642918"/>
            <a:ext cx="35719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Заголовок 1"/>
          <p:cNvSpPr txBox="1">
            <a:spLocks/>
          </p:cNvSpPr>
          <p:nvPr/>
        </p:nvSpPr>
        <p:spPr>
          <a:xfrm>
            <a:off x="785786" y="1214422"/>
            <a:ext cx="4214842" cy="71438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uk-UA" sz="2400" b="1" i="0" u="none" strike="noStrike" kern="1200" cap="none" spc="0" normalizeH="0" baseline="0" noProof="0" dirty="0" smtClean="0">
                <a:ln>
                  <a:noFill/>
                </a:ln>
                <a:solidFill>
                  <a:schemeClr val="accent2">
                    <a:lumMod val="50000"/>
                  </a:schemeClr>
                </a:solidFill>
                <a:effectLst/>
                <a:uLnTx/>
                <a:uFillTx/>
                <a:latin typeface="+mn-lt"/>
                <a:ea typeface="+mj-ea"/>
                <a:cs typeface="+mj-cs"/>
              </a:rPr>
              <a:t>1. Назвіть</a:t>
            </a:r>
            <a:r>
              <a:rPr kumimoji="0" lang="uk-UA" sz="2400" b="1" i="0" u="none" strike="noStrike" kern="1200" cap="none" spc="0" normalizeH="0" noProof="0" dirty="0" smtClean="0">
                <a:ln>
                  <a:noFill/>
                </a:ln>
                <a:solidFill>
                  <a:schemeClr val="accent2">
                    <a:lumMod val="50000"/>
                  </a:schemeClr>
                </a:solidFill>
                <a:effectLst/>
                <a:uLnTx/>
                <a:uFillTx/>
                <a:latin typeface="+mn-lt"/>
                <a:ea typeface="+mj-ea"/>
                <a:cs typeface="+mj-cs"/>
              </a:rPr>
              <a:t> чисельники дробів.</a:t>
            </a:r>
            <a:endParaRPr kumimoji="0" lang="ru-RU" sz="2400" b="1" i="0" u="none" strike="noStrike" kern="1200" cap="none" spc="0" normalizeH="0" baseline="0" noProof="0" dirty="0">
              <a:ln>
                <a:noFill/>
              </a:ln>
              <a:solidFill>
                <a:schemeClr val="accent2">
                  <a:lumMod val="50000"/>
                </a:schemeClr>
              </a:solidFill>
              <a:effectLst/>
              <a:uLnTx/>
              <a:uFillTx/>
              <a:latin typeface="+mn-lt"/>
              <a:ea typeface="+mj-ea"/>
              <a:cs typeface="+mj-cs"/>
            </a:endParaRPr>
          </a:p>
        </p:txBody>
      </p:sp>
      <p:sp>
        <p:nvSpPr>
          <p:cNvPr id="26" name="Заголовок 1"/>
          <p:cNvSpPr txBox="1">
            <a:spLocks/>
          </p:cNvSpPr>
          <p:nvPr/>
        </p:nvSpPr>
        <p:spPr>
          <a:xfrm>
            <a:off x="2285984" y="2143116"/>
            <a:ext cx="5429288" cy="64294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uk-UA" sz="2400" b="1" i="0" u="none" strike="noStrike" kern="1200" cap="none" spc="0" normalizeH="0" baseline="0" noProof="0" dirty="0" smtClean="0">
                <a:ln>
                  <a:noFill/>
                </a:ln>
                <a:solidFill>
                  <a:schemeClr val="accent2">
                    <a:lumMod val="50000"/>
                  </a:schemeClr>
                </a:solidFill>
                <a:effectLst/>
                <a:uLnTx/>
                <a:uFillTx/>
                <a:latin typeface="+mn-lt"/>
                <a:ea typeface="+mj-ea"/>
                <a:cs typeface="+mj-cs"/>
              </a:rPr>
              <a:t>- </a:t>
            </a:r>
            <a:r>
              <a:rPr kumimoji="0" lang="uk-UA" sz="2400" b="1" i="0" u="none" strike="noStrike" kern="1200" cap="none" spc="0" normalizeH="0" baseline="0" noProof="0" dirty="0" smtClean="0">
                <a:ln>
                  <a:noFill/>
                </a:ln>
                <a:solidFill>
                  <a:srgbClr val="C00000"/>
                </a:solidFill>
                <a:effectLst/>
                <a:uLnTx/>
                <a:uFillTx/>
                <a:latin typeface="+mn-lt"/>
                <a:ea typeface="+mj-ea"/>
                <a:cs typeface="+mj-cs"/>
              </a:rPr>
              <a:t>рік народження Т.Г.Шевченка</a:t>
            </a:r>
            <a:endParaRPr kumimoji="0" lang="ru-RU" sz="2400" b="1" i="0" u="none" strike="noStrike" kern="1200" cap="none" spc="0" normalizeH="0" baseline="0" noProof="0" dirty="0">
              <a:ln>
                <a:noFill/>
              </a:ln>
              <a:solidFill>
                <a:srgbClr val="C00000"/>
              </a:solidFill>
              <a:effectLst/>
              <a:uLnTx/>
              <a:uFillTx/>
              <a:latin typeface="+mn-lt"/>
              <a:ea typeface="+mj-ea"/>
              <a:cs typeface="+mj-cs"/>
            </a:endParaRPr>
          </a:p>
        </p:txBody>
      </p:sp>
      <p:sp>
        <p:nvSpPr>
          <p:cNvPr id="27" name="Заголовок 1"/>
          <p:cNvSpPr txBox="1">
            <a:spLocks/>
          </p:cNvSpPr>
          <p:nvPr/>
        </p:nvSpPr>
        <p:spPr>
          <a:xfrm>
            <a:off x="785786" y="2714620"/>
            <a:ext cx="7215238" cy="928694"/>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1" i="0" u="none" strike="noStrike" kern="1200" cap="none" spc="0" normalizeH="0" baseline="0" noProof="0" dirty="0" smtClean="0">
                <a:ln>
                  <a:noFill/>
                </a:ln>
                <a:solidFill>
                  <a:schemeClr val="accent2">
                    <a:lumMod val="50000"/>
                  </a:schemeClr>
                </a:solidFill>
                <a:effectLst/>
                <a:uLnTx/>
                <a:uFillTx/>
                <a:latin typeface="+mn-lt"/>
                <a:ea typeface="+mj-ea"/>
                <a:cs typeface="+mj-cs"/>
              </a:rPr>
              <a:t>2014 рік – 1814</a:t>
            </a:r>
            <a:r>
              <a:rPr kumimoji="0" lang="uk-UA" sz="2400" b="1" i="0" u="none" strike="noStrike" kern="1200" cap="none" spc="0" normalizeH="0" noProof="0" dirty="0" smtClean="0">
                <a:ln>
                  <a:noFill/>
                </a:ln>
                <a:solidFill>
                  <a:schemeClr val="accent2">
                    <a:lumMod val="50000"/>
                  </a:schemeClr>
                </a:solidFill>
                <a:effectLst/>
                <a:uLnTx/>
                <a:uFillTx/>
                <a:latin typeface="+mn-lt"/>
                <a:ea typeface="+mj-ea"/>
                <a:cs typeface="+mj-cs"/>
              </a:rPr>
              <a:t> </a:t>
            </a:r>
            <a:r>
              <a:rPr kumimoji="0" lang="uk-UA" sz="2400" b="1" i="0" u="none" strike="noStrike" kern="1200" cap="none" spc="0" normalizeH="0" noProof="0" dirty="0" err="1" smtClean="0">
                <a:ln>
                  <a:noFill/>
                </a:ln>
                <a:solidFill>
                  <a:schemeClr val="accent2">
                    <a:lumMod val="50000"/>
                  </a:schemeClr>
                </a:solidFill>
                <a:effectLst/>
                <a:uLnTx/>
                <a:uFillTx/>
                <a:latin typeface="+mn-lt"/>
                <a:ea typeface="+mj-ea"/>
                <a:cs typeface="+mj-cs"/>
              </a:rPr>
              <a:t>рік</a:t>
            </a:r>
            <a:r>
              <a:rPr kumimoji="0" lang="uk-UA" sz="2400" b="1" i="0" u="none" strike="noStrike" kern="1200" cap="none" spc="0" normalizeH="0" noProof="0" dirty="0" smtClean="0">
                <a:ln>
                  <a:noFill/>
                </a:ln>
                <a:solidFill>
                  <a:schemeClr val="accent2">
                    <a:lumMod val="50000"/>
                  </a:schemeClr>
                </a:solidFill>
                <a:effectLst/>
                <a:uLnTx/>
                <a:uFillTx/>
                <a:latin typeface="+mn-lt"/>
                <a:ea typeface="+mj-ea"/>
                <a:cs typeface="+mj-cs"/>
              </a:rPr>
              <a:t> </a:t>
            </a:r>
            <a:r>
              <a:rPr kumimoji="0" lang="uk-UA" sz="2400" b="1" i="0" u="none" strike="noStrike" kern="1200" cap="none" spc="0" normalizeH="0" baseline="0" noProof="0" dirty="0" smtClean="0">
                <a:ln>
                  <a:noFill/>
                </a:ln>
                <a:solidFill>
                  <a:schemeClr val="accent2">
                    <a:lumMod val="50000"/>
                  </a:schemeClr>
                </a:solidFill>
                <a:effectLst/>
                <a:uLnTx/>
                <a:uFillTx/>
                <a:latin typeface="+mn-lt"/>
                <a:ea typeface="+mj-ea"/>
                <a:cs typeface="+mj-cs"/>
              </a:rPr>
              <a:t>= </a:t>
            </a:r>
            <a:r>
              <a:rPr kumimoji="0" lang="uk-UA" sz="2800" b="1" i="0" u="none" strike="noStrike" kern="1200" cap="none" spc="0" normalizeH="0" baseline="0" noProof="0" dirty="0" smtClean="0">
                <a:ln>
                  <a:noFill/>
                </a:ln>
                <a:solidFill>
                  <a:srgbClr val="008000"/>
                </a:solidFill>
                <a:effectLst/>
                <a:uLnTx/>
                <a:uFillTx/>
                <a:latin typeface="+mn-lt"/>
                <a:ea typeface="+mj-ea"/>
                <a:cs typeface="+mj-cs"/>
              </a:rPr>
              <a:t>200 років – від дня народження Тараса Шевченка</a:t>
            </a:r>
            <a:endParaRPr kumimoji="0" lang="ru-RU" sz="2800" b="1" i="0" u="none" strike="noStrike" kern="1200" cap="none" spc="0" normalizeH="0" baseline="0" noProof="0" dirty="0">
              <a:ln>
                <a:noFill/>
              </a:ln>
              <a:solidFill>
                <a:srgbClr val="008000"/>
              </a:solidFill>
              <a:effectLst/>
              <a:uLnTx/>
              <a:uFillTx/>
              <a:latin typeface="+mn-lt"/>
              <a:ea typeface="+mj-ea"/>
              <a:cs typeface="+mj-cs"/>
            </a:endParaRPr>
          </a:p>
        </p:txBody>
      </p:sp>
      <p:sp>
        <p:nvSpPr>
          <p:cNvPr id="28" name="Заголовок 1"/>
          <p:cNvSpPr txBox="1">
            <a:spLocks/>
          </p:cNvSpPr>
          <p:nvPr/>
        </p:nvSpPr>
        <p:spPr>
          <a:xfrm>
            <a:off x="857224" y="3714752"/>
            <a:ext cx="4214842" cy="71438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uk-UA" sz="2400" b="1" dirty="0" smtClean="0">
                <a:solidFill>
                  <a:schemeClr val="accent2">
                    <a:lumMod val="50000"/>
                  </a:schemeClr>
                </a:solidFill>
                <a:ea typeface="+mj-ea"/>
                <a:cs typeface="+mj-cs"/>
              </a:rPr>
              <a:t>2</a:t>
            </a:r>
            <a:r>
              <a:rPr kumimoji="0" lang="uk-UA" sz="2400" b="1" i="0" u="none" strike="noStrike" kern="1200" cap="none" spc="0" normalizeH="0" baseline="0" noProof="0" dirty="0" smtClean="0">
                <a:ln>
                  <a:noFill/>
                </a:ln>
                <a:solidFill>
                  <a:schemeClr val="accent2">
                    <a:lumMod val="50000"/>
                  </a:schemeClr>
                </a:solidFill>
                <a:effectLst/>
                <a:uLnTx/>
                <a:uFillTx/>
                <a:latin typeface="+mn-lt"/>
                <a:ea typeface="+mj-ea"/>
                <a:cs typeface="+mj-cs"/>
              </a:rPr>
              <a:t>. Назвіть</a:t>
            </a:r>
            <a:r>
              <a:rPr kumimoji="0" lang="uk-UA" sz="2400" b="1" i="0" u="none" strike="noStrike" kern="1200" cap="none" spc="0" normalizeH="0" noProof="0" dirty="0" smtClean="0">
                <a:ln>
                  <a:noFill/>
                </a:ln>
                <a:solidFill>
                  <a:schemeClr val="accent2">
                    <a:lumMod val="50000"/>
                  </a:schemeClr>
                </a:solidFill>
                <a:effectLst/>
                <a:uLnTx/>
                <a:uFillTx/>
                <a:latin typeface="+mn-lt"/>
                <a:ea typeface="+mj-ea"/>
                <a:cs typeface="+mj-cs"/>
              </a:rPr>
              <a:t> знаменники дробів.</a:t>
            </a:r>
            <a:endParaRPr kumimoji="0" lang="ru-RU" sz="2400" b="1" i="0" u="none" strike="noStrike" kern="1200" cap="none" spc="0" normalizeH="0" baseline="0" noProof="0" dirty="0">
              <a:ln>
                <a:noFill/>
              </a:ln>
              <a:solidFill>
                <a:schemeClr val="accent2">
                  <a:lumMod val="50000"/>
                </a:schemeClr>
              </a:solidFill>
              <a:effectLst/>
              <a:uLnTx/>
              <a:uFillTx/>
              <a:latin typeface="+mn-lt"/>
              <a:ea typeface="+mj-ea"/>
              <a:cs typeface="+mj-cs"/>
            </a:endParaRPr>
          </a:p>
        </p:txBody>
      </p:sp>
      <p:sp>
        <p:nvSpPr>
          <p:cNvPr id="29" name="Заголовок 1"/>
          <p:cNvSpPr txBox="1">
            <a:spLocks/>
          </p:cNvSpPr>
          <p:nvPr/>
        </p:nvSpPr>
        <p:spPr>
          <a:xfrm>
            <a:off x="857224" y="4572008"/>
            <a:ext cx="4643470" cy="71438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uk-UA" sz="2400" b="1" dirty="0" smtClean="0">
                <a:solidFill>
                  <a:schemeClr val="accent2">
                    <a:lumMod val="50000"/>
                  </a:schemeClr>
                </a:solidFill>
                <a:ea typeface="+mj-ea"/>
                <a:cs typeface="+mj-cs"/>
              </a:rPr>
              <a:t>3</a:t>
            </a:r>
            <a:r>
              <a:rPr kumimoji="0" lang="uk-UA" sz="2400" b="1" i="0" u="none" strike="noStrike" kern="1200" cap="none" spc="0" normalizeH="0" baseline="0" noProof="0" dirty="0" smtClean="0">
                <a:ln>
                  <a:noFill/>
                </a:ln>
                <a:solidFill>
                  <a:schemeClr val="accent2">
                    <a:lumMod val="50000"/>
                  </a:schemeClr>
                </a:solidFill>
                <a:effectLst/>
                <a:uLnTx/>
                <a:uFillTx/>
                <a:latin typeface="+mn-lt"/>
                <a:ea typeface="+mj-ea"/>
                <a:cs typeface="+mj-cs"/>
              </a:rPr>
              <a:t>. Що показує знаменник дробу?</a:t>
            </a:r>
            <a:endParaRPr kumimoji="0" lang="ru-RU" sz="2400" b="1" i="0" u="none" strike="noStrike" kern="1200" cap="none" spc="0" normalizeH="0" baseline="0" noProof="0" dirty="0">
              <a:ln>
                <a:noFill/>
              </a:ln>
              <a:solidFill>
                <a:schemeClr val="accent2">
                  <a:lumMod val="50000"/>
                </a:schemeClr>
              </a:solidFill>
              <a:effectLst/>
              <a:uLnTx/>
              <a:uFillTx/>
              <a:latin typeface="+mn-lt"/>
              <a:ea typeface="+mj-ea"/>
              <a:cs typeface="+mj-cs"/>
            </a:endParaRPr>
          </a:p>
        </p:txBody>
      </p:sp>
      <p:sp>
        <p:nvSpPr>
          <p:cNvPr id="30" name="Заголовок 1"/>
          <p:cNvSpPr txBox="1">
            <a:spLocks/>
          </p:cNvSpPr>
          <p:nvPr/>
        </p:nvSpPr>
        <p:spPr>
          <a:xfrm>
            <a:off x="857224" y="5500702"/>
            <a:ext cx="5214974" cy="71438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uk-UA" sz="2400" b="1" dirty="0" smtClean="0">
                <a:solidFill>
                  <a:schemeClr val="accent2">
                    <a:lumMod val="50000"/>
                  </a:schemeClr>
                </a:solidFill>
                <a:ea typeface="+mj-ea"/>
                <a:cs typeface="+mj-cs"/>
              </a:rPr>
              <a:t>4</a:t>
            </a:r>
            <a:r>
              <a:rPr kumimoji="0" lang="uk-UA" sz="2400" b="1" i="0" u="none" strike="noStrike" kern="1200" cap="none" spc="0" normalizeH="0" baseline="0" noProof="0" dirty="0" smtClean="0">
                <a:ln>
                  <a:noFill/>
                </a:ln>
                <a:solidFill>
                  <a:schemeClr val="accent2">
                    <a:lumMod val="50000"/>
                  </a:schemeClr>
                </a:solidFill>
                <a:effectLst/>
                <a:uLnTx/>
                <a:uFillTx/>
                <a:latin typeface="+mn-lt"/>
                <a:ea typeface="+mj-ea"/>
                <a:cs typeface="+mj-cs"/>
              </a:rPr>
              <a:t>. Що</a:t>
            </a:r>
            <a:r>
              <a:rPr kumimoji="0" lang="uk-UA" sz="2400" b="1" i="0" u="none" strike="noStrike" kern="1200" cap="none" spc="0" normalizeH="0" noProof="0" dirty="0" smtClean="0">
                <a:ln>
                  <a:noFill/>
                </a:ln>
                <a:solidFill>
                  <a:schemeClr val="accent2">
                    <a:lumMod val="50000"/>
                  </a:schemeClr>
                </a:solidFill>
                <a:effectLst/>
                <a:uLnTx/>
                <a:uFillTx/>
                <a:latin typeface="+mn-lt"/>
                <a:ea typeface="+mj-ea"/>
                <a:cs typeface="+mj-cs"/>
              </a:rPr>
              <a:t> показує чисельник дробів?</a:t>
            </a:r>
            <a:endParaRPr kumimoji="0" lang="ru-RU" sz="2400" b="1" i="0" u="none" strike="noStrike" kern="1200" cap="none" spc="0" normalizeH="0" baseline="0" noProof="0" dirty="0">
              <a:ln>
                <a:noFill/>
              </a:ln>
              <a:solidFill>
                <a:schemeClr val="accent2">
                  <a:lumMod val="50000"/>
                </a:schemeClr>
              </a:solidFill>
              <a:effectLst/>
              <a:uLnTx/>
              <a:uFillTx/>
              <a:latin typeface="+mn-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1" nodeType="clickEffect">
                                  <p:stCondLst>
                                    <p:cond delay="0"/>
                                  </p:stCondLst>
                                  <p:childTnLst>
                                    <p:animMotion origin="layout" path="M 5E-6 -2.59259E-6 L -0.31563 0.29584 " pathEditMode="relative" rAng="0" ptsTypes="AA">
                                      <p:cBhvr>
                                        <p:cTn id="6" dur="2000" fill="hold"/>
                                        <p:tgtEl>
                                          <p:spTgt spid="7"/>
                                        </p:tgtEl>
                                        <p:attrNameLst>
                                          <p:attrName>ppt_x</p:attrName>
                                          <p:attrName>ppt_y</p:attrName>
                                        </p:attrNameLst>
                                      </p:cBhvr>
                                      <p:rCtr x="-15800" y="14800"/>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1" nodeType="clickEffect">
                                  <p:stCondLst>
                                    <p:cond delay="0"/>
                                  </p:stCondLst>
                                  <p:childTnLst>
                                    <p:animMotion origin="layout" path="M 5E-6 -2.59259E-6 L -0.34671 0.29584 " pathEditMode="relative" rAng="0" ptsTypes="AA">
                                      <p:cBhvr>
                                        <p:cTn id="10" dur="2000" fill="hold"/>
                                        <p:tgtEl>
                                          <p:spTgt spid="12"/>
                                        </p:tgtEl>
                                        <p:attrNameLst>
                                          <p:attrName>ppt_x</p:attrName>
                                          <p:attrName>ppt_y</p:attrName>
                                        </p:attrNameLst>
                                      </p:cBhvr>
                                      <p:rCtr x="-17300" y="14800"/>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1" nodeType="clickEffect">
                                  <p:stCondLst>
                                    <p:cond delay="0"/>
                                  </p:stCondLst>
                                  <p:childTnLst>
                                    <p:animMotion origin="layout" path="M 5E-6 -2.59259E-6 L -0.3698 0.29584 " pathEditMode="relative" rAng="0" ptsTypes="AA">
                                      <p:cBhvr>
                                        <p:cTn id="14" dur="2000" fill="hold"/>
                                        <p:tgtEl>
                                          <p:spTgt spid="14"/>
                                        </p:tgtEl>
                                        <p:attrNameLst>
                                          <p:attrName>ppt_x</p:attrName>
                                          <p:attrName>ppt_y</p:attrName>
                                        </p:attrNameLst>
                                      </p:cBhvr>
                                      <p:rCtr x="-18500" y="14800"/>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2.5E-6 1.38778E-17 L -0.38507 0.30093 " pathEditMode="relative" rAng="0" ptsTypes="AA">
                                      <p:cBhvr>
                                        <p:cTn id="18" dur="2000" fill="hold"/>
                                        <p:tgtEl>
                                          <p:spTgt spid="16"/>
                                        </p:tgtEl>
                                        <p:attrNameLst>
                                          <p:attrName>ppt_x</p:attrName>
                                          <p:attrName>ppt_y</p:attrName>
                                        </p:attrNameLst>
                                      </p:cBhvr>
                                      <p:rCtr x="-19300" y="15000"/>
                                    </p:animMotion>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2000"/>
                                        <p:tgtEl>
                                          <p:spTgt spid="26"/>
                                        </p:tgtEl>
                                      </p:cBhvr>
                                    </p:animEffect>
                                  </p:childTnLst>
                                </p:cTn>
                              </p:par>
                              <p:par>
                                <p:cTn id="24" presetID="10" presetClass="entr" presetSubtype="0" fill="hold" nodeType="withEffect">
                                  <p:stCondLst>
                                    <p:cond delay="0"/>
                                  </p:stCondLst>
                                  <p:childTnLst>
                                    <p:set>
                                      <p:cBhvr>
                                        <p:cTn id="25" dur="1" fill="hold">
                                          <p:stCondLst>
                                            <p:cond delay="0"/>
                                          </p:stCondLst>
                                        </p:cTn>
                                        <p:tgtEl>
                                          <p:spTgt spid="80900"/>
                                        </p:tgtEl>
                                        <p:attrNameLst>
                                          <p:attrName>style.visibility</p:attrName>
                                        </p:attrNameLst>
                                      </p:cBhvr>
                                      <p:to>
                                        <p:strVal val="visible"/>
                                      </p:to>
                                    </p:set>
                                    <p:animEffect transition="in" filter="fade">
                                      <p:cBhvr>
                                        <p:cTn id="26" dur="2000"/>
                                        <p:tgtEl>
                                          <p:spTgt spid="80900"/>
                                        </p:tgtEl>
                                      </p:cBhvr>
                                    </p:animEffect>
                                  </p:childTnLst>
                                </p:cTn>
                              </p:par>
                              <p:par>
                                <p:cTn id="27" presetID="10" presetClass="entr" presetSubtype="0" fill="hold" nodeType="withEffect">
                                  <p:stCondLst>
                                    <p:cond delay="0"/>
                                  </p:stCondLst>
                                  <p:childTnLst>
                                    <p:set>
                                      <p:cBhvr>
                                        <p:cTn id="28" dur="1" fill="hold">
                                          <p:stCondLst>
                                            <p:cond delay="0"/>
                                          </p:stCondLst>
                                        </p:cTn>
                                        <p:tgtEl>
                                          <p:spTgt spid="80906"/>
                                        </p:tgtEl>
                                        <p:attrNameLst>
                                          <p:attrName>style.visibility</p:attrName>
                                        </p:attrNameLst>
                                      </p:cBhvr>
                                      <p:to>
                                        <p:strVal val="visible"/>
                                      </p:to>
                                    </p:set>
                                    <p:animEffect transition="in" filter="fade">
                                      <p:cBhvr>
                                        <p:cTn id="29" dur="2000"/>
                                        <p:tgtEl>
                                          <p:spTgt spid="8090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2000"/>
                                        <p:tgtEl>
                                          <p:spTgt spid="27"/>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2000"/>
                                        <p:tgtEl>
                                          <p:spTgt spid="2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2000"/>
                                        <p:tgtEl>
                                          <p:spTgt spid="2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animBg="1"/>
      <p:bldP spid="12" grpId="1" animBg="1"/>
      <p:bldP spid="14" grpId="1" animBg="1"/>
      <p:bldP spid="16" grpId="1" animBg="1"/>
      <p:bldP spid="26" grpId="0"/>
      <p:bldP spid="27" grpId="0"/>
      <p:bldP spid="28" grpId="0"/>
      <p:bldP spid="29" grpId="0"/>
      <p:bldP spid="30"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1265</TotalTime>
  <Words>563</Words>
  <Application>Microsoft Office PowerPoint</Application>
  <PresentationFormat>Экран (4:3)</PresentationFormat>
  <Paragraphs>133</Paragraphs>
  <Slides>18</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18</vt:i4>
      </vt:variant>
    </vt:vector>
  </HeadingPairs>
  <TitlesOfParts>
    <vt:vector size="20" baseType="lpstr">
      <vt:lpstr>Тема Office</vt:lpstr>
      <vt:lpstr>Формула</vt:lpstr>
      <vt:lpstr>Уявлення про звичайні дроби</vt:lpstr>
      <vt:lpstr> На уроці ми: - повторимо поняття про дробові числа;  - навчимося розпізнавати звичайні дроби,  читати та записувати звичайні дроби;  - закріпимо матеріал, розв'язуючи вправи; - ознайомимося із біографією Т.Г.Шевченка  </vt:lpstr>
      <vt:lpstr>Слайд 3</vt:lpstr>
      <vt:lpstr>Слайд 4</vt:lpstr>
      <vt:lpstr>Розділимо квадрат на 9 рівних частин. Зафарбуємо 4 частини. Яку частину квадрата зафарбовано? Яка частина квадрата не зафарбована?</vt:lpstr>
      <vt:lpstr>Яка частина круга зафарбована?</vt:lpstr>
      <vt:lpstr>Яка частина круга зафарбована ?</vt:lpstr>
      <vt:lpstr>Якому дробу відповідає зафарбована частина фігури?</vt:lpstr>
      <vt:lpstr>Прочитайте дроби:</vt:lpstr>
      <vt:lpstr>Слайд 10</vt:lpstr>
      <vt:lpstr>1857 рік - звільнення  Тараса Шевченка від служби</vt:lpstr>
      <vt:lpstr>З поданих дробів</vt:lpstr>
      <vt:lpstr>На координатному промені зображено точки  A, B, C, D, K. Визначте їх координати.  </vt:lpstr>
      <vt:lpstr>Виразіть :</vt:lpstr>
      <vt:lpstr>1) Про що ви дізналися на уроці?  2) Що таке звичайний дріб? 3) Як записуються звичайні дроби? Приведіть приклади дробових чисел. 4) Що показує знаменник дробу? 5) Наведіть приклади трьох дробів із знаменником 7. 6) Що показує чисельник дробу? 7) Наведіть приклад трьох дробів із чисельником 9. 8) Що цікавого ви дізналися про Т.Г.Шевченка? Яку річницю відзначатиме ввесь український народ з дня народження Т.Г.Шевченка?   </vt:lpstr>
      <vt:lpstr>Слайд 16</vt:lpstr>
      <vt:lpstr>Домашнє завдання :</vt:lpstr>
      <vt:lpstr>Слайд 18</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Gacrih</dc:creator>
  <cp:lastModifiedBy>Gacrih</cp:lastModifiedBy>
  <cp:revision>109</cp:revision>
  <dcterms:created xsi:type="dcterms:W3CDTF">2014-01-20T19:43:25Z</dcterms:created>
  <dcterms:modified xsi:type="dcterms:W3CDTF">2014-10-26T21:42:35Z</dcterms:modified>
</cp:coreProperties>
</file>