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5" r:id="rId3"/>
    <p:sldId id="270" r:id="rId4"/>
    <p:sldId id="258" r:id="rId5"/>
    <p:sldId id="259" r:id="rId6"/>
    <p:sldId id="260" r:id="rId7"/>
    <p:sldId id="261" r:id="rId8"/>
    <p:sldId id="262" r:id="rId9"/>
    <p:sldId id="267" r:id="rId10"/>
    <p:sldId id="263" r:id="rId11"/>
    <p:sldId id="271" r:id="rId12"/>
    <p:sldId id="266" r:id="rId13"/>
    <p:sldId id="269"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99"/>
    <a:srgbClr val="993300"/>
    <a:srgbClr val="006600"/>
    <a:srgbClr val="000099"/>
    <a:srgbClr val="FF6600"/>
    <a:srgbClr val="0066FF"/>
    <a:srgbClr val="FF00FF"/>
    <a:srgbClr val="660066"/>
    <a:srgbClr val="0000CC"/>
    <a:srgbClr val="9933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2" d="100"/>
          <a:sy n="72" d="100"/>
        </p:scale>
        <p:origin x="-114" y="-33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image" Target="../media/image8.wmf"/><Relationship Id="rId7" Type="http://schemas.openxmlformats.org/officeDocument/2006/relationships/image" Target="../media/image12.wmf"/><Relationship Id="rId2" Type="http://schemas.openxmlformats.org/officeDocument/2006/relationships/image" Target="../media/image7.wmf"/><Relationship Id="rId1" Type="http://schemas.openxmlformats.org/officeDocument/2006/relationships/image" Target="../media/image6.wmf"/><Relationship Id="rId6" Type="http://schemas.openxmlformats.org/officeDocument/2006/relationships/image" Target="../media/image11.wmf"/><Relationship Id="rId5" Type="http://schemas.openxmlformats.org/officeDocument/2006/relationships/image" Target="../media/image10.wmf"/><Relationship Id="rId4" Type="http://schemas.openxmlformats.org/officeDocument/2006/relationships/image" Target="../media/image9.wmf"/><Relationship Id="rId9" Type="http://schemas.openxmlformats.org/officeDocument/2006/relationships/image" Target="../media/image14.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9.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2.wmf"/><Relationship Id="rId1" Type="http://schemas.openxmlformats.org/officeDocument/2006/relationships/image" Target="../media/image21.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4.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6.wmf"/></Relationships>
</file>

<file path=ppt/drawings/_rels/vmlDrawing7.vml.rels><?xml version="1.0" encoding="UTF-8" standalone="yes"?>
<Relationships xmlns="http://schemas.openxmlformats.org/package/2006/relationships"><Relationship Id="rId8" Type="http://schemas.openxmlformats.org/officeDocument/2006/relationships/image" Target="../media/image35.wmf"/><Relationship Id="rId3" Type="http://schemas.openxmlformats.org/officeDocument/2006/relationships/image" Target="../media/image30.wmf"/><Relationship Id="rId7" Type="http://schemas.openxmlformats.org/officeDocument/2006/relationships/image" Target="../media/image34.wmf"/><Relationship Id="rId12" Type="http://schemas.openxmlformats.org/officeDocument/2006/relationships/image" Target="../media/image39.wmf"/><Relationship Id="rId2" Type="http://schemas.openxmlformats.org/officeDocument/2006/relationships/image" Target="../media/image29.wmf"/><Relationship Id="rId1" Type="http://schemas.openxmlformats.org/officeDocument/2006/relationships/image" Target="../media/image28.wmf"/><Relationship Id="rId6" Type="http://schemas.openxmlformats.org/officeDocument/2006/relationships/image" Target="../media/image33.wmf"/><Relationship Id="rId11" Type="http://schemas.openxmlformats.org/officeDocument/2006/relationships/image" Target="../media/image38.wmf"/><Relationship Id="rId5" Type="http://schemas.openxmlformats.org/officeDocument/2006/relationships/image" Target="../media/image32.wmf"/><Relationship Id="rId10" Type="http://schemas.openxmlformats.org/officeDocument/2006/relationships/image" Target="../media/image37.wmf"/><Relationship Id="rId4" Type="http://schemas.openxmlformats.org/officeDocument/2006/relationships/image" Target="../media/image31.wmf"/><Relationship Id="rId9" Type="http://schemas.openxmlformats.org/officeDocument/2006/relationships/image" Target="../media/image3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020F4BD9-4CC7-44BB-9149-9572DA9E1722}" type="datetimeFigureOut">
              <a:rPr lang="ru-RU" smtClean="0"/>
              <a:pPr/>
              <a:t>26.10.2014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949A9D0-F40D-48B3-A3EC-9A7EA4D52FAA}"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20F4BD9-4CC7-44BB-9149-9572DA9E1722}" type="datetimeFigureOut">
              <a:rPr lang="ru-RU" smtClean="0"/>
              <a:pPr/>
              <a:t>26.10.2014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949A9D0-F40D-48B3-A3EC-9A7EA4D52FAA}"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20F4BD9-4CC7-44BB-9149-9572DA9E1722}" type="datetimeFigureOut">
              <a:rPr lang="ru-RU" smtClean="0"/>
              <a:pPr/>
              <a:t>26.10.2014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949A9D0-F40D-48B3-A3EC-9A7EA4D52FAA}"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020F4BD9-4CC7-44BB-9149-9572DA9E1722}" type="datetimeFigureOut">
              <a:rPr lang="ru-RU" smtClean="0"/>
              <a:pPr/>
              <a:t>26.10.2014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949A9D0-F40D-48B3-A3EC-9A7EA4D52FAA}"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020F4BD9-4CC7-44BB-9149-9572DA9E1722}" type="datetimeFigureOut">
              <a:rPr lang="ru-RU" smtClean="0"/>
              <a:pPr/>
              <a:t>26.10.2014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949A9D0-F40D-48B3-A3EC-9A7EA4D52FAA}"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020F4BD9-4CC7-44BB-9149-9572DA9E1722}" type="datetimeFigureOut">
              <a:rPr lang="ru-RU" smtClean="0"/>
              <a:pPr/>
              <a:t>26.10.2014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949A9D0-F40D-48B3-A3EC-9A7EA4D52FAA}"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020F4BD9-4CC7-44BB-9149-9572DA9E1722}" type="datetimeFigureOut">
              <a:rPr lang="ru-RU" smtClean="0"/>
              <a:pPr/>
              <a:t>26.10.2014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949A9D0-F40D-48B3-A3EC-9A7EA4D52FAA}"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020F4BD9-4CC7-44BB-9149-9572DA9E1722}" type="datetimeFigureOut">
              <a:rPr lang="ru-RU" smtClean="0"/>
              <a:pPr/>
              <a:t>26.10.2014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949A9D0-F40D-48B3-A3EC-9A7EA4D52FAA}"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020F4BD9-4CC7-44BB-9149-9572DA9E1722}" type="datetimeFigureOut">
              <a:rPr lang="ru-RU" smtClean="0"/>
              <a:pPr/>
              <a:t>26.10.2014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949A9D0-F40D-48B3-A3EC-9A7EA4D52FAA}"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20F4BD9-4CC7-44BB-9149-9572DA9E1722}" type="datetimeFigureOut">
              <a:rPr lang="ru-RU" smtClean="0"/>
              <a:pPr/>
              <a:t>26.10.2014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949A9D0-F40D-48B3-A3EC-9A7EA4D52FAA}"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020F4BD9-4CC7-44BB-9149-9572DA9E1722}" type="datetimeFigureOut">
              <a:rPr lang="ru-RU" smtClean="0"/>
              <a:pPr/>
              <a:t>26.10.2014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949A9D0-F40D-48B3-A3EC-9A7EA4D52FAA}"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0F4BD9-4CC7-44BB-9149-9572DA9E1722}" type="datetimeFigureOut">
              <a:rPr lang="ru-RU" smtClean="0"/>
              <a:pPr/>
              <a:t>26.10.2014</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949A9D0-F40D-48B3-A3EC-9A7EA4D52FAA}"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21.bin"/><Relationship Id="rId13" Type="http://schemas.openxmlformats.org/officeDocument/2006/relationships/oleObject" Target="../embeddings/oleObject26.bin"/><Relationship Id="rId3" Type="http://schemas.openxmlformats.org/officeDocument/2006/relationships/image" Target="../media/image40.jpeg"/><Relationship Id="rId7" Type="http://schemas.openxmlformats.org/officeDocument/2006/relationships/oleObject" Target="../embeddings/oleObject20.bin"/><Relationship Id="rId12" Type="http://schemas.openxmlformats.org/officeDocument/2006/relationships/oleObject" Target="../embeddings/oleObject25.bin"/><Relationship Id="rId2" Type="http://schemas.openxmlformats.org/officeDocument/2006/relationships/slideLayout" Target="../slideLayouts/slideLayout7.xml"/><Relationship Id="rId16" Type="http://schemas.openxmlformats.org/officeDocument/2006/relationships/oleObject" Target="../embeddings/oleObject29.bin"/><Relationship Id="rId1" Type="http://schemas.openxmlformats.org/officeDocument/2006/relationships/vmlDrawing" Target="../drawings/vmlDrawing7.vml"/><Relationship Id="rId6" Type="http://schemas.openxmlformats.org/officeDocument/2006/relationships/image" Target="../media/image41.png"/><Relationship Id="rId11" Type="http://schemas.openxmlformats.org/officeDocument/2006/relationships/oleObject" Target="../embeddings/oleObject24.bin"/><Relationship Id="rId5" Type="http://schemas.openxmlformats.org/officeDocument/2006/relationships/oleObject" Target="../embeddings/oleObject19.bin"/><Relationship Id="rId15" Type="http://schemas.openxmlformats.org/officeDocument/2006/relationships/oleObject" Target="../embeddings/oleObject28.bin"/><Relationship Id="rId10" Type="http://schemas.openxmlformats.org/officeDocument/2006/relationships/oleObject" Target="../embeddings/oleObject23.bin"/><Relationship Id="rId4" Type="http://schemas.openxmlformats.org/officeDocument/2006/relationships/oleObject" Target="../embeddings/oleObject18.bin"/><Relationship Id="rId9" Type="http://schemas.openxmlformats.org/officeDocument/2006/relationships/oleObject" Target="../embeddings/oleObject22.bin"/><Relationship Id="rId14" Type="http://schemas.openxmlformats.org/officeDocument/2006/relationships/oleObject" Target="../embeddings/oleObject27.bin"/></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hyperlink" Target="http://blog.i.ua/user/587508/643986/" TargetMode="External"/><Relationship Id="rId2" Type="http://schemas.openxmlformats.org/officeDocument/2006/relationships/hyperlink" Target="http://www.autocentre.ua/ac/leisure/auto-tourism/sadok-vishneviy-kolo-khati-10002.html" TargetMode="External"/><Relationship Id="rId1" Type="http://schemas.openxmlformats.org/officeDocument/2006/relationships/slideLayout" Target="../slideLayouts/slideLayout7.xml"/><Relationship Id="rId4" Type="http://schemas.openxmlformats.org/officeDocument/2006/relationships/hyperlink" Target="http://collectionbooks.com.ua/product/kobzar-v-2-tomah/"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oleObject" Target="../embeddings/oleObject1.bin"/><Relationship Id="rId7" Type="http://schemas.openxmlformats.org/officeDocument/2006/relationships/oleObject" Target="../embeddings/oleObject5.bin"/><Relationship Id="rId12" Type="http://schemas.openxmlformats.org/officeDocument/2006/relationships/oleObject" Target="../embeddings/oleObject9.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4.bin"/><Relationship Id="rId11" Type="http://schemas.openxmlformats.org/officeDocument/2006/relationships/oleObject" Target="../embeddings/oleObject8.bin"/><Relationship Id="rId5" Type="http://schemas.openxmlformats.org/officeDocument/2006/relationships/oleObject" Target="../embeddings/oleObject3.bin"/><Relationship Id="rId10" Type="http://schemas.openxmlformats.org/officeDocument/2006/relationships/image" Target="../media/image15.jpeg"/><Relationship Id="rId4" Type="http://schemas.openxmlformats.org/officeDocument/2006/relationships/oleObject" Target="../embeddings/oleObject2.bin"/><Relationship Id="rId9" Type="http://schemas.openxmlformats.org/officeDocument/2006/relationships/oleObject" Target="../embeddings/oleObject7.bin"/></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oleObject" Target="../embeddings/oleObject12.bin"/><Relationship Id="rId4" Type="http://schemas.openxmlformats.org/officeDocument/2006/relationships/oleObject" Target="../embeddings/oleObject11.bin"/></Relationships>
</file>

<file path=ppt/slides/_rels/slide6.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slideLayout" Target="../slideLayouts/slideLayout1.xml"/><Relationship Id="rId1" Type="http://schemas.openxmlformats.org/officeDocument/2006/relationships/vmlDrawing" Target="../drawings/vmlDrawing3.vml"/><Relationship Id="rId4" Type="http://schemas.openxmlformats.org/officeDocument/2006/relationships/oleObject" Target="../embeddings/oleObject13.bin"/></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image" Target="../media/image23.png"/><Relationship Id="rId4" Type="http://schemas.openxmlformats.org/officeDocument/2006/relationships/oleObject" Target="../embeddings/oleObject15.bin"/></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1.xml"/><Relationship Id="rId1" Type="http://schemas.openxmlformats.org/officeDocument/2006/relationships/vmlDrawing" Target="../drawings/vmlDrawing5.vml"/><Relationship Id="rId4" Type="http://schemas.openxmlformats.org/officeDocument/2006/relationships/image" Target="../media/image25.jpeg"/></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1.xml"/><Relationship Id="rId1" Type="http://schemas.openxmlformats.org/officeDocument/2006/relationships/vmlDrawing" Target="../drawings/vmlDrawing6.v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http://toloka.hurtom.com/photos/0903171016095446_f0_0.jpg"/>
          <p:cNvPicPr/>
          <p:nvPr/>
        </p:nvPicPr>
        <p:blipFill>
          <a:blip r:embed="rId2" cstate="print"/>
          <a:srcRect t="17101" b="16232"/>
          <a:stretch>
            <a:fillRect/>
          </a:stretch>
        </p:blipFill>
        <p:spPr bwMode="auto">
          <a:xfrm>
            <a:off x="2571736" y="642918"/>
            <a:ext cx="3929090" cy="2428892"/>
          </a:xfrm>
          <a:prstGeom prst="rect">
            <a:avLst/>
          </a:prstGeom>
          <a:noFill/>
        </p:spPr>
      </p:pic>
      <p:sp>
        <p:nvSpPr>
          <p:cNvPr id="6" name="Прямоугольник 5"/>
          <p:cNvSpPr/>
          <p:nvPr/>
        </p:nvSpPr>
        <p:spPr>
          <a:xfrm>
            <a:off x="2214546" y="142852"/>
            <a:ext cx="4417876" cy="646331"/>
          </a:xfrm>
          <a:prstGeom prst="rect">
            <a:avLst/>
          </a:prstGeom>
          <a:noFill/>
          <a:ln>
            <a:noFill/>
          </a:ln>
        </p:spPr>
        <p:txBody>
          <a:bodyPr wrap="square" lIns="91440" tIns="45720" rIns="91440" bIns="45720">
            <a:spAutoFit/>
          </a:bodyPr>
          <a:lstStyle/>
          <a:p>
            <a:pPr algn="ctr"/>
            <a:r>
              <a:rPr lang="uk-UA" sz="3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onotype Corsiva" pitchFamily="66" charset="0"/>
                <a:cs typeface="Times New Roman" pitchFamily="18" charset="0"/>
              </a:rPr>
              <a:t>Тарас  Шевченко</a:t>
            </a:r>
            <a:endParaRPr lang="ru-RU" sz="3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latin typeface="Monotype Corsiva" pitchFamily="66" charset="0"/>
              <a:cs typeface="Times New Roman" pitchFamily="18" charset="0"/>
            </a:endParaRPr>
          </a:p>
        </p:txBody>
      </p:sp>
      <p:sp>
        <p:nvSpPr>
          <p:cNvPr id="7" name="Заголовок 1"/>
          <p:cNvSpPr txBox="1">
            <a:spLocks/>
          </p:cNvSpPr>
          <p:nvPr/>
        </p:nvSpPr>
        <p:spPr>
          <a:xfrm>
            <a:off x="3714744" y="3071810"/>
            <a:ext cx="1428760" cy="428628"/>
          </a:xfrm>
          <a:prstGeom prst="rect">
            <a:avLst/>
          </a:prstGeom>
        </p:spPr>
        <p:txBody>
          <a:bodyPr vert="horz" lIns="91440" tIns="45720" rIns="91440" bIns="45720" rtlCol="0" anchor="ctr">
            <a:normAutofit fontScale="5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4400" b="1" i="0" u="none" strike="noStrike" kern="1200" cap="none" spc="0" normalizeH="0" baseline="0" noProof="0" dirty="0" smtClean="0">
                <a:ln>
                  <a:noFill/>
                </a:ln>
                <a:solidFill>
                  <a:srgbClr val="008000"/>
                </a:solidFill>
                <a:effectLst/>
                <a:uLnTx/>
                <a:uFillTx/>
                <a:latin typeface="Times New Roman" pitchFamily="18" charset="0"/>
                <a:ea typeface="+mj-ea"/>
                <a:cs typeface="Times New Roman" pitchFamily="18" charset="0"/>
              </a:rPr>
              <a:t>Урок 2</a:t>
            </a:r>
            <a:endParaRPr kumimoji="0" lang="ru-RU" sz="4400" b="1" i="0" u="none" strike="noStrike" kern="1200" cap="none" spc="0" normalizeH="0" baseline="0" noProof="0" dirty="0" smtClean="0">
              <a:ln>
                <a:noFill/>
              </a:ln>
              <a:solidFill>
                <a:srgbClr val="008000"/>
              </a:solidFill>
              <a:effectLst/>
              <a:uLnTx/>
              <a:uFillTx/>
              <a:latin typeface="Times New Roman" pitchFamily="18" charset="0"/>
              <a:ea typeface="+mj-ea"/>
              <a:cs typeface="Times New Roman" pitchFamily="18" charset="0"/>
            </a:endParaRPr>
          </a:p>
        </p:txBody>
      </p:sp>
      <p:pic>
        <p:nvPicPr>
          <p:cNvPr id="10" name="Рисунок 9" descr="Awesome SS - Ancient books | Старые книги"/>
          <p:cNvPicPr/>
          <p:nvPr/>
        </p:nvPicPr>
        <p:blipFill>
          <a:blip r:embed="rId3" cstate="print"/>
          <a:srcRect l="42297" t="61480" b="4704"/>
          <a:stretch>
            <a:fillRect/>
          </a:stretch>
        </p:blipFill>
        <p:spPr bwMode="auto">
          <a:xfrm>
            <a:off x="285720" y="4429132"/>
            <a:ext cx="2643206" cy="2143140"/>
          </a:xfrm>
          <a:prstGeom prst="rect">
            <a:avLst/>
          </a:prstGeom>
          <a:noFill/>
          <a:ln w="9525">
            <a:noFill/>
            <a:miter lim="800000"/>
            <a:headEnd/>
            <a:tailEnd/>
          </a:ln>
        </p:spPr>
      </p:pic>
      <p:sp>
        <p:nvSpPr>
          <p:cNvPr id="8" name="Заголовок 1"/>
          <p:cNvSpPr>
            <a:spLocks noGrp="1"/>
          </p:cNvSpPr>
          <p:nvPr>
            <p:ph type="ctrTitle"/>
          </p:nvPr>
        </p:nvSpPr>
        <p:spPr>
          <a:xfrm>
            <a:off x="928662" y="3286124"/>
            <a:ext cx="7772400" cy="1470025"/>
          </a:xfrm>
        </p:spPr>
        <p:txBody>
          <a:bodyPr/>
          <a:lstStyle/>
          <a:p>
            <a:r>
              <a:rPr lang="uk-UA" b="1" dirty="0" smtClean="0">
                <a:solidFill>
                  <a:srgbClr val="C00000"/>
                </a:solidFill>
                <a:latin typeface="Times New Roman" pitchFamily="18" charset="0"/>
                <a:cs typeface="Times New Roman" pitchFamily="18" charset="0"/>
              </a:rPr>
              <a:t>Правильні та неправильні дроби</a:t>
            </a:r>
            <a:endParaRPr lang="ru-RU" b="1" dirty="0">
              <a:solidFill>
                <a:srgbClr val="C00000"/>
              </a:solidFill>
              <a:latin typeface="Times New Roman" pitchFamily="18" charset="0"/>
              <a:cs typeface="Times New Roman" pitchFamily="18" charset="0"/>
            </a:endParaRPr>
          </a:p>
        </p:txBody>
      </p:sp>
      <p:sp>
        <p:nvSpPr>
          <p:cNvPr id="11" name="Заголовок 1"/>
          <p:cNvSpPr>
            <a:spLocks noGrp="1"/>
          </p:cNvSpPr>
          <p:nvPr>
            <p:ph type="subTitle" idx="1"/>
          </p:nvPr>
        </p:nvSpPr>
        <p:spPr>
          <a:xfrm>
            <a:off x="1643042" y="4714884"/>
            <a:ext cx="6400800" cy="1752600"/>
          </a:xfrm>
        </p:spPr>
        <p:txBody>
          <a:bodyPr>
            <a:noAutofit/>
          </a:bodyPr>
          <a:lstStyle/>
          <a:p>
            <a:r>
              <a:rPr lang="uk-UA" sz="2000" b="1" dirty="0" smtClean="0">
                <a:solidFill>
                  <a:srgbClr val="006600"/>
                </a:solidFill>
                <a:latin typeface="Times New Roman" pitchFamily="18" charset="0"/>
                <a:cs typeface="Times New Roman" pitchFamily="18" charset="0"/>
              </a:rPr>
              <a:t>Розробила  </a:t>
            </a:r>
          </a:p>
          <a:p>
            <a:r>
              <a:rPr lang="uk-UA" sz="2000" b="1" dirty="0" smtClean="0">
                <a:solidFill>
                  <a:srgbClr val="006600"/>
                </a:solidFill>
                <a:latin typeface="Times New Roman" pitchFamily="18" charset="0"/>
                <a:cs typeface="Times New Roman" pitchFamily="18" charset="0"/>
              </a:rPr>
              <a:t>Гавриш Ольга Миколаївна</a:t>
            </a:r>
          </a:p>
          <a:p>
            <a:r>
              <a:rPr lang="uk-UA" sz="2000" b="1" dirty="0">
                <a:solidFill>
                  <a:srgbClr val="006600"/>
                </a:solidFill>
                <a:latin typeface="Times New Roman" pitchFamily="18" charset="0"/>
                <a:cs typeface="Times New Roman" pitchFamily="18" charset="0"/>
              </a:rPr>
              <a:t>в</a:t>
            </a:r>
            <a:r>
              <a:rPr lang="uk-UA" sz="2000" b="1" dirty="0" smtClean="0">
                <a:solidFill>
                  <a:srgbClr val="006600"/>
                </a:solidFill>
                <a:latin typeface="Times New Roman" pitchFamily="18" charset="0"/>
                <a:cs typeface="Times New Roman" pitchFamily="18" charset="0"/>
              </a:rPr>
              <a:t>читель математики</a:t>
            </a:r>
          </a:p>
          <a:p>
            <a:r>
              <a:rPr lang="uk-UA" sz="2000" b="1" dirty="0" err="1" smtClean="0">
                <a:solidFill>
                  <a:srgbClr val="006600"/>
                </a:solidFill>
                <a:latin typeface="Times New Roman" pitchFamily="18" charset="0"/>
                <a:cs typeface="Times New Roman" pitchFamily="18" charset="0"/>
              </a:rPr>
              <a:t>Дмитрівського</a:t>
            </a:r>
            <a:r>
              <a:rPr lang="uk-UA" sz="2000" b="1" dirty="0" smtClean="0">
                <a:solidFill>
                  <a:srgbClr val="006600"/>
                </a:solidFill>
                <a:latin typeface="Times New Roman" pitchFamily="18" charset="0"/>
                <a:cs typeface="Times New Roman" pitchFamily="18" charset="0"/>
              </a:rPr>
              <a:t> НВК</a:t>
            </a:r>
            <a:endParaRPr lang="ru-RU" sz="2000" b="1" dirty="0">
              <a:solidFill>
                <a:srgbClr val="0066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ppt_w</p:attrName>
                                        </p:attrNameLst>
                                      </p:cBhvr>
                                      <p:tavLst>
                                        <p:tav tm="0">
                                          <p:val>
                                            <p:fltVal val="0"/>
                                          </p:val>
                                        </p:tav>
                                        <p:tav tm="100000">
                                          <p:val>
                                            <p:strVal val="#ppt_w"/>
                                          </p:val>
                                        </p:tav>
                                      </p:tavLst>
                                    </p:anim>
                                    <p:anim calcmode="lin" valueType="num">
                                      <p:cBhvr>
                                        <p:cTn id="8" dur="2000" fill="hold"/>
                                        <p:tgtEl>
                                          <p:spTgt spid="7"/>
                                        </p:tgtEl>
                                        <p:attrNameLst>
                                          <p:attrName>ppt_h</p:attrName>
                                        </p:attrNameLst>
                                      </p:cBhvr>
                                      <p:tavLst>
                                        <p:tav tm="0">
                                          <p:val>
                                            <p:fltVal val="0"/>
                                          </p:val>
                                        </p:tav>
                                        <p:tav tm="100000">
                                          <p:val>
                                            <p:strVal val="#ppt_h"/>
                                          </p:val>
                                        </p:tav>
                                      </p:tavLst>
                                    </p:anim>
                                    <p:animEffect transition="in" filter="fade">
                                      <p:cBhvr>
                                        <p:cTn id="9" dur="2000"/>
                                        <p:tgtEl>
                                          <p:spTgt spid="7"/>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2000" fill="hold"/>
                                        <p:tgtEl>
                                          <p:spTgt spid="8"/>
                                        </p:tgtEl>
                                        <p:attrNameLst>
                                          <p:attrName>ppt_w</p:attrName>
                                        </p:attrNameLst>
                                      </p:cBhvr>
                                      <p:tavLst>
                                        <p:tav tm="0">
                                          <p:val>
                                            <p:fltVal val="0"/>
                                          </p:val>
                                        </p:tav>
                                        <p:tav tm="100000">
                                          <p:val>
                                            <p:strVal val="#ppt_w"/>
                                          </p:val>
                                        </p:tav>
                                      </p:tavLst>
                                    </p:anim>
                                    <p:anim calcmode="lin" valueType="num">
                                      <p:cBhvr>
                                        <p:cTn id="13" dur="2000" fill="hold"/>
                                        <p:tgtEl>
                                          <p:spTgt spid="8"/>
                                        </p:tgtEl>
                                        <p:attrNameLst>
                                          <p:attrName>ppt_h</p:attrName>
                                        </p:attrNameLst>
                                      </p:cBhvr>
                                      <p:tavLst>
                                        <p:tav tm="0">
                                          <p:val>
                                            <p:fltVal val="0"/>
                                          </p:val>
                                        </p:tav>
                                        <p:tav tm="100000">
                                          <p:val>
                                            <p:strVal val="#ppt_h"/>
                                          </p:val>
                                        </p:tav>
                                      </p:tavLst>
                                    </p:anim>
                                    <p:animEffect transition="in" filter="fade">
                                      <p:cBhvr>
                                        <p:cTn id="14" dur="2000"/>
                                        <p:tgtEl>
                                          <p:spTgt spid="8"/>
                                        </p:tgtEl>
                                      </p:cBhvr>
                                    </p:animEffect>
                                  </p:childTnLst>
                                </p:cTn>
                              </p:par>
                              <p:par>
                                <p:cTn id="15" presetID="53" presetClass="entr" presetSubtype="0" fill="hold" grpId="0" nodeType="withEffect">
                                  <p:stCondLst>
                                    <p:cond delay="0"/>
                                  </p:stCondLst>
                                  <p:childTnLst>
                                    <p:set>
                                      <p:cBhvr>
                                        <p:cTn id="16" dur="1" fill="hold">
                                          <p:stCondLst>
                                            <p:cond delay="0"/>
                                          </p:stCondLst>
                                        </p:cTn>
                                        <p:tgtEl>
                                          <p:spTgt spid="11">
                                            <p:txEl>
                                              <p:pRg st="0" end="0"/>
                                            </p:txEl>
                                          </p:spTgt>
                                        </p:tgtEl>
                                        <p:attrNameLst>
                                          <p:attrName>style.visibility</p:attrName>
                                        </p:attrNameLst>
                                      </p:cBhvr>
                                      <p:to>
                                        <p:strVal val="visible"/>
                                      </p:to>
                                    </p:set>
                                    <p:anim calcmode="lin" valueType="num">
                                      <p:cBhvr>
                                        <p:cTn id="17" dur="20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18" dur="20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19" dur="2000"/>
                                        <p:tgtEl>
                                          <p:spTgt spid="11">
                                            <p:txEl>
                                              <p:pRg st="0" end="0"/>
                                            </p:txEl>
                                          </p:spTgt>
                                        </p:tgtEl>
                                      </p:cBhvr>
                                    </p:animEffect>
                                  </p:childTnLst>
                                </p:cTn>
                              </p:par>
                              <p:par>
                                <p:cTn id="20" presetID="53" presetClass="entr" presetSubtype="0" fill="hold" grpId="0" nodeType="withEffect">
                                  <p:stCondLst>
                                    <p:cond delay="0"/>
                                  </p:stCondLst>
                                  <p:childTnLst>
                                    <p:set>
                                      <p:cBhvr>
                                        <p:cTn id="21" dur="1" fill="hold">
                                          <p:stCondLst>
                                            <p:cond delay="0"/>
                                          </p:stCondLst>
                                        </p:cTn>
                                        <p:tgtEl>
                                          <p:spTgt spid="11">
                                            <p:txEl>
                                              <p:pRg st="1" end="1"/>
                                            </p:txEl>
                                          </p:spTgt>
                                        </p:tgtEl>
                                        <p:attrNameLst>
                                          <p:attrName>style.visibility</p:attrName>
                                        </p:attrNameLst>
                                      </p:cBhvr>
                                      <p:to>
                                        <p:strVal val="visible"/>
                                      </p:to>
                                    </p:set>
                                    <p:anim calcmode="lin" valueType="num">
                                      <p:cBhvr>
                                        <p:cTn id="22" dur="2000" fill="hold"/>
                                        <p:tgtEl>
                                          <p:spTgt spid="11">
                                            <p:txEl>
                                              <p:pRg st="1" end="1"/>
                                            </p:txEl>
                                          </p:spTgt>
                                        </p:tgtEl>
                                        <p:attrNameLst>
                                          <p:attrName>ppt_w</p:attrName>
                                        </p:attrNameLst>
                                      </p:cBhvr>
                                      <p:tavLst>
                                        <p:tav tm="0">
                                          <p:val>
                                            <p:fltVal val="0"/>
                                          </p:val>
                                        </p:tav>
                                        <p:tav tm="100000">
                                          <p:val>
                                            <p:strVal val="#ppt_w"/>
                                          </p:val>
                                        </p:tav>
                                      </p:tavLst>
                                    </p:anim>
                                    <p:anim calcmode="lin" valueType="num">
                                      <p:cBhvr>
                                        <p:cTn id="23" dur="2000" fill="hold"/>
                                        <p:tgtEl>
                                          <p:spTgt spid="11">
                                            <p:txEl>
                                              <p:pRg st="1" end="1"/>
                                            </p:txEl>
                                          </p:spTgt>
                                        </p:tgtEl>
                                        <p:attrNameLst>
                                          <p:attrName>ppt_h</p:attrName>
                                        </p:attrNameLst>
                                      </p:cBhvr>
                                      <p:tavLst>
                                        <p:tav tm="0">
                                          <p:val>
                                            <p:fltVal val="0"/>
                                          </p:val>
                                        </p:tav>
                                        <p:tav tm="100000">
                                          <p:val>
                                            <p:strVal val="#ppt_h"/>
                                          </p:val>
                                        </p:tav>
                                      </p:tavLst>
                                    </p:anim>
                                    <p:animEffect transition="in" filter="fade">
                                      <p:cBhvr>
                                        <p:cTn id="24" dur="2000"/>
                                        <p:tgtEl>
                                          <p:spTgt spid="11">
                                            <p:txEl>
                                              <p:pRg st="1" end="1"/>
                                            </p:txEl>
                                          </p:spTgt>
                                        </p:tgtEl>
                                      </p:cBhvr>
                                    </p:animEffect>
                                  </p:childTnLst>
                                </p:cTn>
                              </p:par>
                              <p:par>
                                <p:cTn id="25" presetID="53" presetClass="entr" presetSubtype="0" fill="hold" grpId="0" nodeType="withEffect">
                                  <p:stCondLst>
                                    <p:cond delay="0"/>
                                  </p:stCondLst>
                                  <p:childTnLst>
                                    <p:set>
                                      <p:cBhvr>
                                        <p:cTn id="26" dur="1" fill="hold">
                                          <p:stCondLst>
                                            <p:cond delay="0"/>
                                          </p:stCondLst>
                                        </p:cTn>
                                        <p:tgtEl>
                                          <p:spTgt spid="11">
                                            <p:txEl>
                                              <p:pRg st="2" end="2"/>
                                            </p:txEl>
                                          </p:spTgt>
                                        </p:tgtEl>
                                        <p:attrNameLst>
                                          <p:attrName>style.visibility</p:attrName>
                                        </p:attrNameLst>
                                      </p:cBhvr>
                                      <p:to>
                                        <p:strVal val="visible"/>
                                      </p:to>
                                    </p:set>
                                    <p:anim calcmode="lin" valueType="num">
                                      <p:cBhvr>
                                        <p:cTn id="27" dur="2000" fill="hold"/>
                                        <p:tgtEl>
                                          <p:spTgt spid="11">
                                            <p:txEl>
                                              <p:pRg st="2" end="2"/>
                                            </p:txEl>
                                          </p:spTgt>
                                        </p:tgtEl>
                                        <p:attrNameLst>
                                          <p:attrName>ppt_w</p:attrName>
                                        </p:attrNameLst>
                                      </p:cBhvr>
                                      <p:tavLst>
                                        <p:tav tm="0">
                                          <p:val>
                                            <p:fltVal val="0"/>
                                          </p:val>
                                        </p:tav>
                                        <p:tav tm="100000">
                                          <p:val>
                                            <p:strVal val="#ppt_w"/>
                                          </p:val>
                                        </p:tav>
                                      </p:tavLst>
                                    </p:anim>
                                    <p:anim calcmode="lin" valueType="num">
                                      <p:cBhvr>
                                        <p:cTn id="28" dur="2000" fill="hold"/>
                                        <p:tgtEl>
                                          <p:spTgt spid="11">
                                            <p:txEl>
                                              <p:pRg st="2" end="2"/>
                                            </p:txEl>
                                          </p:spTgt>
                                        </p:tgtEl>
                                        <p:attrNameLst>
                                          <p:attrName>ppt_h</p:attrName>
                                        </p:attrNameLst>
                                      </p:cBhvr>
                                      <p:tavLst>
                                        <p:tav tm="0">
                                          <p:val>
                                            <p:fltVal val="0"/>
                                          </p:val>
                                        </p:tav>
                                        <p:tav tm="100000">
                                          <p:val>
                                            <p:strVal val="#ppt_h"/>
                                          </p:val>
                                        </p:tav>
                                      </p:tavLst>
                                    </p:anim>
                                    <p:animEffect transition="in" filter="fade">
                                      <p:cBhvr>
                                        <p:cTn id="29" dur="2000"/>
                                        <p:tgtEl>
                                          <p:spTgt spid="11">
                                            <p:txEl>
                                              <p:pRg st="2" end="2"/>
                                            </p:txEl>
                                          </p:spTgt>
                                        </p:tgtEl>
                                      </p:cBhvr>
                                    </p:animEffect>
                                  </p:childTnLst>
                                </p:cTn>
                              </p:par>
                              <p:par>
                                <p:cTn id="30" presetID="53" presetClass="entr" presetSubtype="0" fill="hold" grpId="0" nodeType="withEffect">
                                  <p:stCondLst>
                                    <p:cond delay="0"/>
                                  </p:stCondLst>
                                  <p:childTnLst>
                                    <p:set>
                                      <p:cBhvr>
                                        <p:cTn id="31" dur="1" fill="hold">
                                          <p:stCondLst>
                                            <p:cond delay="0"/>
                                          </p:stCondLst>
                                        </p:cTn>
                                        <p:tgtEl>
                                          <p:spTgt spid="11">
                                            <p:txEl>
                                              <p:pRg st="3" end="3"/>
                                            </p:txEl>
                                          </p:spTgt>
                                        </p:tgtEl>
                                        <p:attrNameLst>
                                          <p:attrName>style.visibility</p:attrName>
                                        </p:attrNameLst>
                                      </p:cBhvr>
                                      <p:to>
                                        <p:strVal val="visible"/>
                                      </p:to>
                                    </p:set>
                                    <p:anim calcmode="lin" valueType="num">
                                      <p:cBhvr>
                                        <p:cTn id="32" dur="2000" fill="hold"/>
                                        <p:tgtEl>
                                          <p:spTgt spid="11">
                                            <p:txEl>
                                              <p:pRg st="3" end="3"/>
                                            </p:txEl>
                                          </p:spTgt>
                                        </p:tgtEl>
                                        <p:attrNameLst>
                                          <p:attrName>ppt_w</p:attrName>
                                        </p:attrNameLst>
                                      </p:cBhvr>
                                      <p:tavLst>
                                        <p:tav tm="0">
                                          <p:val>
                                            <p:fltVal val="0"/>
                                          </p:val>
                                        </p:tav>
                                        <p:tav tm="100000">
                                          <p:val>
                                            <p:strVal val="#ppt_w"/>
                                          </p:val>
                                        </p:tav>
                                      </p:tavLst>
                                    </p:anim>
                                    <p:anim calcmode="lin" valueType="num">
                                      <p:cBhvr>
                                        <p:cTn id="33" dur="2000" fill="hold"/>
                                        <p:tgtEl>
                                          <p:spTgt spid="11">
                                            <p:txEl>
                                              <p:pRg st="3" end="3"/>
                                            </p:txEl>
                                          </p:spTgt>
                                        </p:tgtEl>
                                        <p:attrNameLst>
                                          <p:attrName>ppt_h</p:attrName>
                                        </p:attrNameLst>
                                      </p:cBhvr>
                                      <p:tavLst>
                                        <p:tav tm="0">
                                          <p:val>
                                            <p:fltVal val="0"/>
                                          </p:val>
                                        </p:tav>
                                        <p:tav tm="100000">
                                          <p:val>
                                            <p:strVal val="#ppt_h"/>
                                          </p:val>
                                        </p:tav>
                                      </p:tavLst>
                                    </p:anim>
                                    <p:animEffect transition="in" filter="fade">
                                      <p:cBhvr>
                                        <p:cTn id="34" dur="20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1"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img.all-clipart.net/prewu/193753.jpg"/>
          <p:cNvPicPr>
            <a:picLocks noChangeAspect="1" noChangeArrowheads="1"/>
          </p:cNvPicPr>
          <p:nvPr/>
        </p:nvPicPr>
        <p:blipFill>
          <a:blip r:embed="rId2" cstate="print"/>
          <a:srcRect/>
          <a:stretch>
            <a:fillRect/>
          </a:stretch>
        </p:blipFill>
        <p:spPr bwMode="auto">
          <a:xfrm>
            <a:off x="1357290" y="214290"/>
            <a:ext cx="6429420" cy="6429420"/>
          </a:xfrm>
          <a:prstGeom prst="rect">
            <a:avLst/>
          </a:prstGeom>
          <a:noFill/>
        </p:spPr>
      </p:pic>
      <p:sp>
        <p:nvSpPr>
          <p:cNvPr id="2" name="Заголовок 1"/>
          <p:cNvSpPr>
            <a:spLocks noGrp="1"/>
          </p:cNvSpPr>
          <p:nvPr>
            <p:ph type="ctrTitle"/>
          </p:nvPr>
        </p:nvSpPr>
        <p:spPr>
          <a:xfrm>
            <a:off x="1928794" y="1857364"/>
            <a:ext cx="5357850" cy="4286280"/>
          </a:xfrm>
        </p:spPr>
        <p:txBody>
          <a:bodyPr>
            <a:normAutofit fontScale="90000"/>
          </a:bodyPr>
          <a:lstStyle/>
          <a:p>
            <a:pPr lvl="0" algn="l"/>
            <a:r>
              <a:rPr lang="uk-UA" sz="2400" dirty="0" smtClean="0">
                <a:latin typeface="Times New Roman" pitchFamily="18" charset="0"/>
                <a:cs typeface="Times New Roman" pitchFamily="18" charset="0"/>
              </a:rPr>
              <a:t>        </a:t>
            </a:r>
            <a:r>
              <a:rPr lang="uk-UA" sz="2400" b="1" dirty="0" smtClean="0">
                <a:solidFill>
                  <a:srgbClr val="000099"/>
                </a:solidFill>
                <a:latin typeface="Times New Roman" pitchFamily="18" charset="0"/>
                <a:cs typeface="Times New Roman" pitchFamily="18" charset="0"/>
              </a:rPr>
              <a:t>Дайте відповідь на запитання:</a:t>
            </a:r>
            <a:r>
              <a:rPr lang="uk-UA" sz="2400" dirty="0" smtClean="0">
                <a:latin typeface="Times New Roman" pitchFamily="18" charset="0"/>
                <a:cs typeface="Times New Roman" pitchFamily="18" charset="0"/>
              </a:rPr>
              <a:t/>
            </a:r>
            <a:br>
              <a:rPr lang="uk-UA" sz="2400" dirty="0" smtClean="0">
                <a:latin typeface="Times New Roman" pitchFamily="18" charset="0"/>
                <a:cs typeface="Times New Roman" pitchFamily="18" charset="0"/>
              </a:rPr>
            </a:br>
            <a:r>
              <a:rPr lang="uk-UA" sz="2400" dirty="0" smtClean="0">
                <a:latin typeface="Times New Roman" pitchFamily="18" charset="0"/>
                <a:cs typeface="Times New Roman" pitchFamily="18" charset="0"/>
              </a:rPr>
              <a:t/>
            </a:r>
            <a:br>
              <a:rPr lang="uk-UA" sz="2400" dirty="0" smtClean="0">
                <a:latin typeface="Times New Roman" pitchFamily="18" charset="0"/>
                <a:cs typeface="Times New Roman" pitchFamily="18" charset="0"/>
              </a:rPr>
            </a:br>
            <a:r>
              <a:rPr lang="uk-UA" sz="2400" dirty="0" smtClean="0">
                <a:latin typeface="Times New Roman" pitchFamily="18" charset="0"/>
                <a:cs typeface="Times New Roman" pitchFamily="18" charset="0"/>
              </a:rPr>
              <a:t> </a:t>
            </a:r>
            <a:r>
              <a:rPr lang="uk-UA" sz="2400" dirty="0" smtClean="0">
                <a:solidFill>
                  <a:srgbClr val="C00000"/>
                </a:solidFill>
                <a:latin typeface="Times New Roman" pitchFamily="18" charset="0"/>
                <a:cs typeface="Times New Roman" pitchFamily="18" charset="0"/>
              </a:rPr>
              <a:t>1) Які питання ми розглядали на уроці?</a:t>
            </a:r>
            <a:br>
              <a:rPr lang="uk-UA" sz="2400" dirty="0" smtClean="0">
                <a:solidFill>
                  <a:srgbClr val="C00000"/>
                </a:solidFill>
                <a:latin typeface="Times New Roman" pitchFamily="18" charset="0"/>
                <a:cs typeface="Times New Roman" pitchFamily="18" charset="0"/>
              </a:rPr>
            </a:br>
            <a:r>
              <a:rPr lang="ru-RU" sz="2400" dirty="0" smtClean="0">
                <a:solidFill>
                  <a:srgbClr val="C00000"/>
                </a:solidFill>
                <a:latin typeface="Times New Roman" pitchFamily="18" charset="0"/>
                <a:cs typeface="Times New Roman" pitchFamily="18" charset="0"/>
              </a:rPr>
              <a:t>2) </a:t>
            </a:r>
            <a:r>
              <a:rPr lang="uk-UA" sz="2400" dirty="0" smtClean="0">
                <a:solidFill>
                  <a:srgbClr val="C00000"/>
                </a:solidFill>
                <a:latin typeface="Times New Roman" pitchFamily="18" charset="0"/>
                <a:cs typeface="Times New Roman" pitchFamily="18" charset="0"/>
              </a:rPr>
              <a:t>Що цікавого ви дізналися на уроці?</a:t>
            </a:r>
            <a:br>
              <a:rPr lang="uk-UA" sz="2400" dirty="0" smtClean="0">
                <a:solidFill>
                  <a:srgbClr val="C00000"/>
                </a:solidFill>
                <a:latin typeface="Times New Roman" pitchFamily="18" charset="0"/>
                <a:cs typeface="Times New Roman" pitchFamily="18" charset="0"/>
              </a:rPr>
            </a:br>
            <a:r>
              <a:rPr lang="ru-RU" sz="2400" dirty="0" smtClean="0">
                <a:solidFill>
                  <a:srgbClr val="C00000"/>
                </a:solidFill>
                <a:latin typeface="Times New Roman" pitchFamily="18" charset="0"/>
                <a:cs typeface="Times New Roman" pitchFamily="18" charset="0"/>
              </a:rPr>
              <a:t>3) </a:t>
            </a:r>
            <a:r>
              <a:rPr lang="uk-UA" sz="2400" dirty="0" smtClean="0">
                <a:solidFill>
                  <a:srgbClr val="C00000"/>
                </a:solidFill>
                <a:latin typeface="Times New Roman" pitchFamily="18" charset="0"/>
                <a:cs typeface="Times New Roman" pitchFamily="18" charset="0"/>
              </a:rPr>
              <a:t>Які дроби називаються правильними?</a:t>
            </a:r>
            <a:br>
              <a:rPr lang="uk-UA" sz="2400" dirty="0" smtClean="0">
                <a:solidFill>
                  <a:srgbClr val="C00000"/>
                </a:solidFill>
                <a:latin typeface="Times New Roman" pitchFamily="18" charset="0"/>
                <a:cs typeface="Times New Roman" pitchFamily="18" charset="0"/>
              </a:rPr>
            </a:br>
            <a:r>
              <a:rPr lang="uk-UA" sz="2400" dirty="0" smtClean="0">
                <a:solidFill>
                  <a:srgbClr val="C00000"/>
                </a:solidFill>
                <a:latin typeface="Times New Roman" pitchFamily="18" charset="0"/>
                <a:cs typeface="Times New Roman" pitchFamily="18" charset="0"/>
              </a:rPr>
              <a:t>4) Наведіть приклад трьох правильних дробів із чисельником 11. </a:t>
            </a:r>
            <a:br>
              <a:rPr lang="uk-UA" sz="2400" dirty="0" smtClean="0">
                <a:solidFill>
                  <a:srgbClr val="C00000"/>
                </a:solidFill>
                <a:latin typeface="Times New Roman" pitchFamily="18" charset="0"/>
                <a:cs typeface="Times New Roman" pitchFamily="18" charset="0"/>
              </a:rPr>
            </a:br>
            <a:r>
              <a:rPr lang="ru-RU" sz="2400" dirty="0" smtClean="0">
                <a:solidFill>
                  <a:srgbClr val="C00000"/>
                </a:solidFill>
                <a:latin typeface="Times New Roman" pitchFamily="18" charset="0"/>
                <a:cs typeface="Times New Roman" pitchFamily="18" charset="0"/>
              </a:rPr>
              <a:t>5) </a:t>
            </a:r>
            <a:r>
              <a:rPr lang="uk-UA" sz="2400" dirty="0" smtClean="0">
                <a:solidFill>
                  <a:srgbClr val="C00000"/>
                </a:solidFill>
                <a:latin typeface="Times New Roman" pitchFamily="18" charset="0"/>
                <a:cs typeface="Times New Roman" pitchFamily="18" charset="0"/>
              </a:rPr>
              <a:t>Які дроби називаються неправильними?</a:t>
            </a:r>
            <a:br>
              <a:rPr lang="uk-UA" sz="2400" dirty="0" smtClean="0">
                <a:solidFill>
                  <a:srgbClr val="C00000"/>
                </a:solidFill>
                <a:latin typeface="Times New Roman" pitchFamily="18" charset="0"/>
                <a:cs typeface="Times New Roman" pitchFamily="18" charset="0"/>
              </a:rPr>
            </a:br>
            <a:r>
              <a:rPr lang="uk-UA" sz="2400" dirty="0" smtClean="0">
                <a:solidFill>
                  <a:srgbClr val="C00000"/>
                </a:solidFill>
                <a:latin typeface="Times New Roman" pitchFamily="18" charset="0"/>
                <a:cs typeface="Times New Roman" pitchFamily="18" charset="0"/>
              </a:rPr>
              <a:t>6) Наведіть приклад трьох неправильних дробів із чисельником 11.</a:t>
            </a:r>
            <a:br>
              <a:rPr lang="uk-UA" sz="2400" dirty="0" smtClean="0">
                <a:solidFill>
                  <a:srgbClr val="C00000"/>
                </a:solidFill>
                <a:latin typeface="Times New Roman" pitchFamily="18" charset="0"/>
                <a:cs typeface="Times New Roman" pitchFamily="18" charset="0"/>
              </a:rPr>
            </a:br>
            <a:r>
              <a:rPr lang="uk-UA" sz="2400" dirty="0" smtClean="0">
                <a:solidFill>
                  <a:srgbClr val="C00000"/>
                </a:solidFill>
                <a:latin typeface="Times New Roman" pitchFamily="18" charset="0"/>
                <a:cs typeface="Times New Roman" pitchFamily="18" charset="0"/>
              </a:rPr>
              <a:t>7) Як на координатному промені розміщуються правильні і неправильні дроби?</a:t>
            </a:r>
            <a:r>
              <a:rPr lang="ru-RU" sz="2400" dirty="0" smtClean="0">
                <a:solidFill>
                  <a:srgbClr val="C00000"/>
                </a:solidFill>
                <a:latin typeface="Times New Roman" pitchFamily="18" charset="0"/>
                <a:cs typeface="Times New Roman" pitchFamily="18" charset="0"/>
              </a:rPr>
              <a:t/>
            </a:r>
            <a:br>
              <a:rPr lang="ru-RU" sz="2400" dirty="0" smtClean="0">
                <a:solidFill>
                  <a:srgbClr val="C00000"/>
                </a:solidFill>
                <a:latin typeface="Times New Roman" pitchFamily="18" charset="0"/>
                <a:cs typeface="Times New Roman" pitchFamily="18" charset="0"/>
              </a:rPr>
            </a:br>
            <a:endParaRPr lang="ru-RU" sz="2400" dirty="0">
              <a:solidFill>
                <a:srgbClr val="C0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500034" y="0"/>
            <a:ext cx="7772400" cy="1470025"/>
          </a:xfrm>
          <a:prstGeom prst="rect">
            <a:avLst/>
          </a:prstGeom>
        </p:spPr>
        <p:txBody>
          <a:bodyPr>
            <a:normAutofit/>
          </a:bodyPr>
          <a:lstStyle/>
          <a:p>
            <a:pPr marL="0" marR="0" lvl="0" indent="0" algn="just" defTabSz="914400" rtl="0" eaLnBrk="1" fontAlgn="auto" latinLnBrk="0" hangingPunct="1">
              <a:lnSpc>
                <a:spcPct val="150000"/>
              </a:lnSpc>
              <a:spcBef>
                <a:spcPct val="0"/>
              </a:spcBef>
              <a:spcAft>
                <a:spcPts val="0"/>
              </a:spcAft>
              <a:buClrTx/>
              <a:buSzTx/>
              <a:buFontTx/>
              <a:buNone/>
              <a:tabLst/>
              <a:defRPr/>
            </a:pPr>
            <a:r>
              <a:rPr kumimoji="0" lang="uk-UA" sz="2000" b="1" i="0" u="none" strike="noStrike" kern="1200" cap="none" spc="0" normalizeH="0" baseline="0" noProof="0" smtClean="0">
                <a:ln>
                  <a:noFill/>
                </a:ln>
                <a:solidFill>
                  <a:schemeClr val="accent2">
                    <a:lumMod val="50000"/>
                  </a:schemeClr>
                </a:solidFill>
                <a:effectLst/>
                <a:uLnTx/>
                <a:uFillTx/>
                <a:latin typeface="Times New Roman" pitchFamily="18" charset="0"/>
                <a:ea typeface="+mj-ea"/>
                <a:cs typeface="Times New Roman" pitchFamily="18" charset="0"/>
              </a:rPr>
              <a:t>Допоможіть їжачку вибрати їстівні грибочки, два з яких він уже зібрав.</a:t>
            </a:r>
            <a:endParaRPr kumimoji="0" lang="ru-RU" sz="2000" b="1" i="0" u="none" strike="noStrike" kern="1200" cap="none" spc="0" normalizeH="0" baseline="0" noProof="0" dirty="0">
              <a:ln>
                <a:noFill/>
              </a:ln>
              <a:solidFill>
                <a:schemeClr val="accent2">
                  <a:lumMod val="50000"/>
                </a:schemeClr>
              </a:solidFill>
              <a:effectLst/>
              <a:uLnTx/>
              <a:uFillTx/>
              <a:latin typeface="Times New Roman" pitchFamily="18" charset="0"/>
              <a:ea typeface="+mj-ea"/>
              <a:cs typeface="Times New Roman" pitchFamily="18" charset="0"/>
            </a:endParaRPr>
          </a:p>
        </p:txBody>
      </p:sp>
      <p:pic>
        <p:nvPicPr>
          <p:cNvPr id="3" name="Picture 2" descr="http://uchni.com.ua/pars_docs/refs/8/7056/7056_html_23af5cc6.jpg"/>
          <p:cNvPicPr>
            <a:picLocks noChangeAspect="1" noChangeArrowheads="1"/>
          </p:cNvPicPr>
          <p:nvPr/>
        </p:nvPicPr>
        <p:blipFill>
          <a:blip r:embed="rId3" cstate="print"/>
          <a:srcRect/>
          <a:stretch>
            <a:fillRect/>
          </a:stretch>
        </p:blipFill>
        <p:spPr bwMode="auto">
          <a:xfrm>
            <a:off x="214282" y="3000372"/>
            <a:ext cx="3495937" cy="3604059"/>
          </a:xfrm>
          <a:prstGeom prst="rect">
            <a:avLst/>
          </a:prstGeom>
          <a:noFill/>
        </p:spPr>
      </p:pic>
      <p:graphicFrame>
        <p:nvGraphicFramePr>
          <p:cNvPr id="37890" name="Object 2"/>
          <p:cNvGraphicFramePr>
            <a:graphicFrameLocks noChangeAspect="1"/>
          </p:cNvGraphicFramePr>
          <p:nvPr/>
        </p:nvGraphicFramePr>
        <p:xfrm>
          <a:off x="928662" y="4071942"/>
          <a:ext cx="374650" cy="642938"/>
        </p:xfrm>
        <a:graphic>
          <a:graphicData uri="http://schemas.openxmlformats.org/presentationml/2006/ole">
            <p:oleObj spid="_x0000_s37890" name="Формула" r:id="rId4" imgW="228600" imgH="393480" progId="Equation.3">
              <p:embed/>
            </p:oleObj>
          </a:graphicData>
        </a:graphic>
      </p:graphicFrame>
      <p:graphicFrame>
        <p:nvGraphicFramePr>
          <p:cNvPr id="37891" name="Object 3"/>
          <p:cNvGraphicFramePr>
            <a:graphicFrameLocks noChangeAspect="1"/>
          </p:cNvGraphicFramePr>
          <p:nvPr/>
        </p:nvGraphicFramePr>
        <p:xfrm>
          <a:off x="1785918" y="3286124"/>
          <a:ext cx="325437" cy="671512"/>
        </p:xfrm>
        <a:graphic>
          <a:graphicData uri="http://schemas.openxmlformats.org/presentationml/2006/ole">
            <p:oleObj spid="_x0000_s37891" name="Формула" r:id="rId5" imgW="190440" imgH="393480" progId="Equation.3">
              <p:embed/>
            </p:oleObj>
          </a:graphicData>
        </a:graphic>
      </p:graphicFrame>
      <p:pic>
        <p:nvPicPr>
          <p:cNvPr id="6" name="Рисунок 5" descr="http://2.bp.blogspot.com/-HmLFtX0C6Z8/UG1KB6Bb75I/AAAAAAAABDI/FTfJZimwy54/s640/%D0%B3%D1%80%D0%B8%D0%B1%D0%BE%D1%87%D0%BA%D0%B8,+%D0%BB%D0%B8%D1%81%D1%82%D0%BE%D1%87%D0%BA%D0%B8.png"/>
          <p:cNvPicPr/>
          <p:nvPr/>
        </p:nvPicPr>
        <p:blipFill>
          <a:blip r:embed="rId6" cstate="print"/>
          <a:srcRect l="13712" t="6995" r="63095" b="55959"/>
          <a:stretch>
            <a:fillRect/>
          </a:stretch>
        </p:blipFill>
        <p:spPr bwMode="auto">
          <a:xfrm>
            <a:off x="3571868" y="714356"/>
            <a:ext cx="1384171" cy="1655180"/>
          </a:xfrm>
          <a:prstGeom prst="rect">
            <a:avLst/>
          </a:prstGeom>
          <a:noFill/>
          <a:ln w="9525">
            <a:noFill/>
            <a:miter lim="800000"/>
            <a:headEnd/>
            <a:tailEnd/>
          </a:ln>
        </p:spPr>
      </p:pic>
      <p:pic>
        <p:nvPicPr>
          <p:cNvPr id="7" name="Рисунок 6" descr="http://2.bp.blogspot.com/-HmLFtX0C6Z8/UG1KB6Bb75I/AAAAAAAABDI/FTfJZimwy54/s640/%D0%B3%D1%80%D0%B8%D0%B1%D0%BE%D1%87%D0%BA%D0%B8,+%D0%BB%D0%B8%D1%81%D1%82%D0%BE%D1%87%D0%BA%D0%B8.png"/>
          <p:cNvPicPr/>
          <p:nvPr/>
        </p:nvPicPr>
        <p:blipFill>
          <a:blip r:embed="rId6" cstate="print"/>
          <a:srcRect l="13712" t="6995" r="63095" b="55959"/>
          <a:stretch>
            <a:fillRect/>
          </a:stretch>
        </p:blipFill>
        <p:spPr bwMode="auto">
          <a:xfrm>
            <a:off x="5357818" y="714356"/>
            <a:ext cx="1384171" cy="1655180"/>
          </a:xfrm>
          <a:prstGeom prst="rect">
            <a:avLst/>
          </a:prstGeom>
          <a:noFill/>
          <a:ln w="9525">
            <a:noFill/>
            <a:miter lim="800000"/>
            <a:headEnd/>
            <a:tailEnd/>
          </a:ln>
        </p:spPr>
      </p:pic>
      <p:pic>
        <p:nvPicPr>
          <p:cNvPr id="8" name="Рисунок 7" descr="http://2.bp.blogspot.com/-HmLFtX0C6Z8/UG1KB6Bb75I/AAAAAAAABDI/FTfJZimwy54/s640/%D0%B3%D1%80%D0%B8%D0%B1%D0%BE%D1%87%D0%BA%D0%B8,+%D0%BB%D0%B8%D1%81%D1%82%D0%BE%D1%87%D0%BA%D0%B8.png"/>
          <p:cNvPicPr/>
          <p:nvPr/>
        </p:nvPicPr>
        <p:blipFill>
          <a:blip r:embed="rId6" cstate="print"/>
          <a:srcRect l="13712" t="6995" r="63095" b="55959"/>
          <a:stretch>
            <a:fillRect/>
          </a:stretch>
        </p:blipFill>
        <p:spPr bwMode="auto">
          <a:xfrm>
            <a:off x="7000892" y="714356"/>
            <a:ext cx="1384171" cy="1655180"/>
          </a:xfrm>
          <a:prstGeom prst="rect">
            <a:avLst/>
          </a:prstGeom>
          <a:noFill/>
          <a:ln w="9525">
            <a:noFill/>
            <a:miter lim="800000"/>
            <a:headEnd/>
            <a:tailEnd/>
          </a:ln>
        </p:spPr>
      </p:pic>
      <p:pic>
        <p:nvPicPr>
          <p:cNvPr id="9" name="Рисунок 8" descr="http://2.bp.blogspot.com/-HmLFtX0C6Z8/UG1KB6Bb75I/AAAAAAAABDI/FTfJZimwy54/s640/%D0%B3%D1%80%D0%B8%D0%B1%D0%BE%D1%87%D0%BA%D0%B8,+%D0%BB%D0%B8%D1%81%D1%82%D0%BE%D1%87%D0%BA%D0%B8.png"/>
          <p:cNvPicPr/>
          <p:nvPr/>
        </p:nvPicPr>
        <p:blipFill>
          <a:blip r:embed="rId6" cstate="print"/>
          <a:srcRect l="13712" t="6995" r="63095" b="55959"/>
          <a:stretch>
            <a:fillRect/>
          </a:stretch>
        </p:blipFill>
        <p:spPr bwMode="auto">
          <a:xfrm>
            <a:off x="3643306" y="2643182"/>
            <a:ext cx="1384171" cy="1655180"/>
          </a:xfrm>
          <a:prstGeom prst="rect">
            <a:avLst/>
          </a:prstGeom>
          <a:noFill/>
          <a:ln w="9525">
            <a:noFill/>
            <a:miter lim="800000"/>
            <a:headEnd/>
            <a:tailEnd/>
          </a:ln>
        </p:spPr>
      </p:pic>
      <p:pic>
        <p:nvPicPr>
          <p:cNvPr id="10" name="Рисунок 9" descr="http://2.bp.blogspot.com/-HmLFtX0C6Z8/UG1KB6Bb75I/AAAAAAAABDI/FTfJZimwy54/s640/%D0%B3%D1%80%D0%B8%D0%B1%D0%BE%D1%87%D0%BA%D0%B8,+%D0%BB%D0%B8%D1%81%D1%82%D0%BE%D1%87%D0%BA%D0%B8.png"/>
          <p:cNvPicPr/>
          <p:nvPr/>
        </p:nvPicPr>
        <p:blipFill>
          <a:blip r:embed="rId6" cstate="print"/>
          <a:srcRect l="13712" t="6995" r="63095" b="55959"/>
          <a:stretch>
            <a:fillRect/>
          </a:stretch>
        </p:blipFill>
        <p:spPr bwMode="auto">
          <a:xfrm>
            <a:off x="5500694" y="2571744"/>
            <a:ext cx="1384171" cy="1655180"/>
          </a:xfrm>
          <a:prstGeom prst="rect">
            <a:avLst/>
          </a:prstGeom>
          <a:noFill/>
          <a:ln w="9525">
            <a:noFill/>
            <a:miter lim="800000"/>
            <a:headEnd/>
            <a:tailEnd/>
          </a:ln>
        </p:spPr>
      </p:pic>
      <p:pic>
        <p:nvPicPr>
          <p:cNvPr id="11" name="Рисунок 10" descr="http://2.bp.blogspot.com/-HmLFtX0C6Z8/UG1KB6Bb75I/AAAAAAAABDI/FTfJZimwy54/s640/%D0%B3%D1%80%D0%B8%D0%B1%D0%BE%D1%87%D0%BA%D0%B8,+%D0%BB%D0%B8%D1%81%D1%82%D0%BE%D1%87%D0%BA%D0%B8.png"/>
          <p:cNvPicPr/>
          <p:nvPr/>
        </p:nvPicPr>
        <p:blipFill>
          <a:blip r:embed="rId6" cstate="print"/>
          <a:srcRect l="13712" t="6995" r="63095" b="55959"/>
          <a:stretch>
            <a:fillRect/>
          </a:stretch>
        </p:blipFill>
        <p:spPr bwMode="auto">
          <a:xfrm>
            <a:off x="7072330" y="2571744"/>
            <a:ext cx="1384171" cy="1655180"/>
          </a:xfrm>
          <a:prstGeom prst="rect">
            <a:avLst/>
          </a:prstGeom>
          <a:noFill/>
          <a:ln w="9525">
            <a:noFill/>
            <a:miter lim="800000"/>
            <a:headEnd/>
            <a:tailEnd/>
          </a:ln>
        </p:spPr>
      </p:pic>
      <p:pic>
        <p:nvPicPr>
          <p:cNvPr id="12" name="Рисунок 11" descr="http://2.bp.blogspot.com/-HmLFtX0C6Z8/UG1KB6Bb75I/AAAAAAAABDI/FTfJZimwy54/s640/%D0%B3%D1%80%D0%B8%D0%B1%D0%BE%D1%87%D0%BA%D0%B8,+%D0%BB%D0%B8%D1%81%D1%82%D0%BE%D1%87%D0%BA%D0%B8.png"/>
          <p:cNvPicPr/>
          <p:nvPr/>
        </p:nvPicPr>
        <p:blipFill>
          <a:blip r:embed="rId6" cstate="print"/>
          <a:srcRect l="13712" t="6995" r="63095" b="55959"/>
          <a:stretch>
            <a:fillRect/>
          </a:stretch>
        </p:blipFill>
        <p:spPr bwMode="auto">
          <a:xfrm>
            <a:off x="3643306" y="4643446"/>
            <a:ext cx="1384171" cy="1655180"/>
          </a:xfrm>
          <a:prstGeom prst="rect">
            <a:avLst/>
          </a:prstGeom>
          <a:noFill/>
          <a:ln w="9525">
            <a:noFill/>
            <a:miter lim="800000"/>
            <a:headEnd/>
            <a:tailEnd/>
          </a:ln>
        </p:spPr>
      </p:pic>
      <p:pic>
        <p:nvPicPr>
          <p:cNvPr id="13" name="Рисунок 12" descr="http://2.bp.blogspot.com/-HmLFtX0C6Z8/UG1KB6Bb75I/AAAAAAAABDI/FTfJZimwy54/s640/%D0%B3%D1%80%D0%B8%D0%B1%D0%BE%D1%87%D0%BA%D0%B8,+%D0%BB%D0%B8%D1%81%D1%82%D0%BE%D1%87%D0%BA%D0%B8.png"/>
          <p:cNvPicPr/>
          <p:nvPr/>
        </p:nvPicPr>
        <p:blipFill>
          <a:blip r:embed="rId6" cstate="print"/>
          <a:srcRect l="13712" t="6995" r="63095" b="55959"/>
          <a:stretch>
            <a:fillRect/>
          </a:stretch>
        </p:blipFill>
        <p:spPr bwMode="auto">
          <a:xfrm>
            <a:off x="5357818" y="4643446"/>
            <a:ext cx="1384171" cy="1655180"/>
          </a:xfrm>
          <a:prstGeom prst="rect">
            <a:avLst/>
          </a:prstGeom>
          <a:noFill/>
          <a:ln w="9525">
            <a:noFill/>
            <a:miter lim="800000"/>
            <a:headEnd/>
            <a:tailEnd/>
          </a:ln>
        </p:spPr>
      </p:pic>
      <p:pic>
        <p:nvPicPr>
          <p:cNvPr id="14" name="Рисунок 13" descr="http://2.bp.blogspot.com/-HmLFtX0C6Z8/UG1KB6Bb75I/AAAAAAAABDI/FTfJZimwy54/s640/%D0%B3%D1%80%D0%B8%D0%B1%D0%BE%D1%87%D0%BA%D0%B8,+%D0%BB%D0%B8%D1%81%D1%82%D0%BE%D1%87%D0%BA%D0%B8.png"/>
          <p:cNvPicPr/>
          <p:nvPr/>
        </p:nvPicPr>
        <p:blipFill>
          <a:blip r:embed="rId6" cstate="print"/>
          <a:srcRect l="13712" t="6995" r="63095" b="55959"/>
          <a:stretch>
            <a:fillRect/>
          </a:stretch>
        </p:blipFill>
        <p:spPr bwMode="auto">
          <a:xfrm>
            <a:off x="7072330" y="4572008"/>
            <a:ext cx="1384171" cy="1655180"/>
          </a:xfrm>
          <a:prstGeom prst="rect">
            <a:avLst/>
          </a:prstGeom>
          <a:noFill/>
          <a:ln w="9525">
            <a:noFill/>
            <a:miter lim="800000"/>
            <a:headEnd/>
            <a:tailEnd/>
          </a:ln>
        </p:spPr>
      </p:pic>
      <p:pic>
        <p:nvPicPr>
          <p:cNvPr id="15" name="Рисунок 14" descr="http://2.bp.blogspot.com/-HmLFtX0C6Z8/UG1KB6Bb75I/AAAAAAAABDI/FTfJZimwy54/s640/%D0%B3%D1%80%D0%B8%D0%B1%D0%BE%D1%87%D0%BA%D0%B8,+%D0%BB%D0%B8%D1%81%D1%82%D0%BE%D1%87%D0%BA%D0%B8.png"/>
          <p:cNvPicPr/>
          <p:nvPr/>
        </p:nvPicPr>
        <p:blipFill>
          <a:blip r:embed="rId6" cstate="print"/>
          <a:srcRect l="13712" t="6995" r="63095" b="55959"/>
          <a:stretch>
            <a:fillRect/>
          </a:stretch>
        </p:blipFill>
        <p:spPr bwMode="auto">
          <a:xfrm>
            <a:off x="1785918" y="714356"/>
            <a:ext cx="1384171" cy="1655180"/>
          </a:xfrm>
          <a:prstGeom prst="rect">
            <a:avLst/>
          </a:prstGeom>
          <a:noFill/>
          <a:ln w="9525">
            <a:noFill/>
            <a:miter lim="800000"/>
            <a:headEnd/>
            <a:tailEnd/>
          </a:ln>
        </p:spPr>
      </p:pic>
      <p:graphicFrame>
        <p:nvGraphicFramePr>
          <p:cNvPr id="37892" name="Object 4"/>
          <p:cNvGraphicFramePr>
            <a:graphicFrameLocks noChangeAspect="1"/>
          </p:cNvGraphicFramePr>
          <p:nvPr/>
        </p:nvGraphicFramePr>
        <p:xfrm>
          <a:off x="2357422" y="1428736"/>
          <a:ext cx="249238" cy="642937"/>
        </p:xfrm>
        <a:graphic>
          <a:graphicData uri="http://schemas.openxmlformats.org/presentationml/2006/ole">
            <p:oleObj spid="_x0000_s37892" name="Формула" r:id="rId7" imgW="152280" imgH="393480" progId="Equation.3">
              <p:embed/>
            </p:oleObj>
          </a:graphicData>
        </a:graphic>
      </p:graphicFrame>
      <p:graphicFrame>
        <p:nvGraphicFramePr>
          <p:cNvPr id="37893" name="Object 5"/>
          <p:cNvGraphicFramePr>
            <a:graphicFrameLocks noChangeAspect="1"/>
          </p:cNvGraphicFramePr>
          <p:nvPr/>
        </p:nvGraphicFramePr>
        <p:xfrm>
          <a:off x="4143372" y="1428736"/>
          <a:ext cx="331787" cy="642938"/>
        </p:xfrm>
        <a:graphic>
          <a:graphicData uri="http://schemas.openxmlformats.org/presentationml/2006/ole">
            <p:oleObj spid="_x0000_s37893" name="Формула" r:id="rId8" imgW="203040" imgH="393480" progId="Equation.3">
              <p:embed/>
            </p:oleObj>
          </a:graphicData>
        </a:graphic>
      </p:graphicFrame>
      <p:graphicFrame>
        <p:nvGraphicFramePr>
          <p:cNvPr id="37894" name="Object 6"/>
          <p:cNvGraphicFramePr>
            <a:graphicFrameLocks noChangeAspect="1"/>
          </p:cNvGraphicFramePr>
          <p:nvPr/>
        </p:nvGraphicFramePr>
        <p:xfrm>
          <a:off x="5929322" y="1428736"/>
          <a:ext cx="331787" cy="642938"/>
        </p:xfrm>
        <a:graphic>
          <a:graphicData uri="http://schemas.openxmlformats.org/presentationml/2006/ole">
            <p:oleObj spid="_x0000_s37894" name="Формула" r:id="rId9" imgW="203040" imgH="393480" progId="Equation.3">
              <p:embed/>
            </p:oleObj>
          </a:graphicData>
        </a:graphic>
      </p:graphicFrame>
      <p:graphicFrame>
        <p:nvGraphicFramePr>
          <p:cNvPr id="37895" name="Object 7"/>
          <p:cNvGraphicFramePr>
            <a:graphicFrameLocks noChangeAspect="1"/>
          </p:cNvGraphicFramePr>
          <p:nvPr/>
        </p:nvGraphicFramePr>
        <p:xfrm>
          <a:off x="7500958" y="1428736"/>
          <a:ext cx="374650" cy="642937"/>
        </p:xfrm>
        <a:graphic>
          <a:graphicData uri="http://schemas.openxmlformats.org/presentationml/2006/ole">
            <p:oleObj spid="_x0000_s37895" name="Формула" r:id="rId10" imgW="228600" imgH="393480" progId="Equation.3">
              <p:embed/>
            </p:oleObj>
          </a:graphicData>
        </a:graphic>
      </p:graphicFrame>
      <p:graphicFrame>
        <p:nvGraphicFramePr>
          <p:cNvPr id="37896" name="Object 8"/>
          <p:cNvGraphicFramePr>
            <a:graphicFrameLocks noChangeAspect="1"/>
          </p:cNvGraphicFramePr>
          <p:nvPr/>
        </p:nvGraphicFramePr>
        <p:xfrm>
          <a:off x="4214810" y="3357562"/>
          <a:ext cx="249238" cy="642937"/>
        </p:xfrm>
        <a:graphic>
          <a:graphicData uri="http://schemas.openxmlformats.org/presentationml/2006/ole">
            <p:oleObj spid="_x0000_s37896" name="Формула" r:id="rId11" imgW="152280" imgH="393480" progId="Equation.3">
              <p:embed/>
            </p:oleObj>
          </a:graphicData>
        </a:graphic>
      </p:graphicFrame>
      <p:graphicFrame>
        <p:nvGraphicFramePr>
          <p:cNvPr id="37897" name="Object 9"/>
          <p:cNvGraphicFramePr>
            <a:graphicFrameLocks noChangeAspect="1"/>
          </p:cNvGraphicFramePr>
          <p:nvPr/>
        </p:nvGraphicFramePr>
        <p:xfrm>
          <a:off x="6000760" y="3286124"/>
          <a:ext cx="374650" cy="642937"/>
        </p:xfrm>
        <a:graphic>
          <a:graphicData uri="http://schemas.openxmlformats.org/presentationml/2006/ole">
            <p:oleObj spid="_x0000_s37897" name="Формула" r:id="rId12" imgW="228600" imgH="393480" progId="Equation.3">
              <p:embed/>
            </p:oleObj>
          </a:graphicData>
        </a:graphic>
      </p:graphicFrame>
      <p:graphicFrame>
        <p:nvGraphicFramePr>
          <p:cNvPr id="37898" name="Object 10"/>
          <p:cNvGraphicFramePr>
            <a:graphicFrameLocks noChangeAspect="1"/>
          </p:cNvGraphicFramePr>
          <p:nvPr/>
        </p:nvGraphicFramePr>
        <p:xfrm>
          <a:off x="7643834" y="3286124"/>
          <a:ext cx="331787" cy="642938"/>
        </p:xfrm>
        <a:graphic>
          <a:graphicData uri="http://schemas.openxmlformats.org/presentationml/2006/ole">
            <p:oleObj spid="_x0000_s37898" name="Формула" r:id="rId13" imgW="203040" imgH="393480" progId="Equation.3">
              <p:embed/>
            </p:oleObj>
          </a:graphicData>
        </a:graphic>
      </p:graphicFrame>
      <p:graphicFrame>
        <p:nvGraphicFramePr>
          <p:cNvPr id="37899" name="Object 11"/>
          <p:cNvGraphicFramePr>
            <a:graphicFrameLocks noChangeAspect="1"/>
          </p:cNvGraphicFramePr>
          <p:nvPr/>
        </p:nvGraphicFramePr>
        <p:xfrm>
          <a:off x="4143372" y="5357826"/>
          <a:ext cx="373063" cy="642937"/>
        </p:xfrm>
        <a:graphic>
          <a:graphicData uri="http://schemas.openxmlformats.org/presentationml/2006/ole">
            <p:oleObj spid="_x0000_s37899" name="Формула" r:id="rId14" imgW="228600" imgH="393480" progId="Equation.3">
              <p:embed/>
            </p:oleObj>
          </a:graphicData>
        </a:graphic>
      </p:graphicFrame>
      <p:graphicFrame>
        <p:nvGraphicFramePr>
          <p:cNvPr id="37900" name="Object 12"/>
          <p:cNvGraphicFramePr>
            <a:graphicFrameLocks noChangeAspect="1"/>
          </p:cNvGraphicFramePr>
          <p:nvPr/>
        </p:nvGraphicFramePr>
        <p:xfrm>
          <a:off x="5929322" y="5357826"/>
          <a:ext cx="249237" cy="642937"/>
        </p:xfrm>
        <a:graphic>
          <a:graphicData uri="http://schemas.openxmlformats.org/presentationml/2006/ole">
            <p:oleObj spid="_x0000_s37900" name="Формула" r:id="rId15" imgW="152280" imgH="393480" progId="Equation.3">
              <p:embed/>
            </p:oleObj>
          </a:graphicData>
        </a:graphic>
      </p:graphicFrame>
      <p:graphicFrame>
        <p:nvGraphicFramePr>
          <p:cNvPr id="37901" name="Object 13"/>
          <p:cNvGraphicFramePr>
            <a:graphicFrameLocks noChangeAspect="1"/>
          </p:cNvGraphicFramePr>
          <p:nvPr/>
        </p:nvGraphicFramePr>
        <p:xfrm>
          <a:off x="7643834" y="5357826"/>
          <a:ext cx="331787" cy="642937"/>
        </p:xfrm>
        <a:graphic>
          <a:graphicData uri="http://schemas.openxmlformats.org/presentationml/2006/ole">
            <p:oleObj spid="_x0000_s37901" name="Формула" r:id="rId16" imgW="203040" imgH="393480" progId="Equation.3">
              <p:embed/>
            </p:oleObj>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ChangeArrowheads="1"/>
          </p:cNvSpPr>
          <p:nvPr/>
        </p:nvSpPr>
        <p:spPr bwMode="auto">
          <a:xfrm>
            <a:off x="642910" y="2258496"/>
            <a:ext cx="8001056" cy="230832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24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Домашнє завдання.</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uk-UA"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Вивчити: §23 (ст.194). </a:t>
            </a:r>
          </a:p>
          <a:p>
            <a:pPr marL="0" marR="0" lvl="0" indent="0" algn="ctr" defTabSz="914400" rtl="0" eaLnBrk="0" fontAlgn="base" latinLnBrk="0" hangingPunct="0">
              <a:lnSpc>
                <a:spcPct val="100000"/>
              </a:lnSpc>
              <a:spcBef>
                <a:spcPct val="0"/>
              </a:spcBef>
              <a:spcAft>
                <a:spcPct val="0"/>
              </a:spcAft>
              <a:buClrTx/>
              <a:buSzTx/>
              <a:buFontTx/>
              <a:buNone/>
              <a:tabLst/>
            </a:pPr>
            <a:r>
              <a:rPr kumimoji="0" lang="uk-UA"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Запитання: 1-5, ст.197.</a:t>
            </a:r>
            <a:endParaRPr kumimoji="0" lang="ru-RU" sz="24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uk-UA"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№865, №880, №902. </a:t>
            </a:r>
          </a:p>
          <a:p>
            <a:pPr marL="0" marR="0" lvl="0" indent="0" algn="ctr" defTabSz="914400" rtl="0" eaLnBrk="0" fontAlgn="base" latinLnBrk="0" hangingPunct="0">
              <a:lnSpc>
                <a:spcPct val="100000"/>
              </a:lnSpc>
              <a:spcBef>
                <a:spcPct val="0"/>
              </a:spcBef>
              <a:spcAft>
                <a:spcPct val="0"/>
              </a:spcAft>
              <a:buClrTx/>
              <a:buSzTx/>
              <a:buFontTx/>
              <a:buNone/>
              <a:tabLst/>
            </a:pPr>
            <a:r>
              <a:rPr kumimoji="0" lang="uk-UA"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(до підручника авт. Н.А.</a:t>
            </a:r>
            <a:r>
              <a:rPr kumimoji="0" lang="uk-UA" sz="2400"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Тарасенкова</a:t>
            </a:r>
            <a:r>
              <a:rPr kumimoji="0" lang="uk-UA" sz="24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uk-UA" sz="2400" b="0"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1"/>
          <p:cNvSpPr>
            <a:spLocks noChangeArrowheads="1"/>
          </p:cNvSpPr>
          <p:nvPr/>
        </p:nvSpPr>
        <p:spPr bwMode="auto">
          <a:xfrm>
            <a:off x="571472" y="777040"/>
            <a:ext cx="8001056"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Література:</a:t>
            </a:r>
            <a:endParaRPr kumimoji="0" lang="ru-RU"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tabLst/>
            </a:pPr>
            <a:r>
              <a:rPr kumimoji="0" lang="en-US"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k-U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Тарасенкова</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Н.А., Богатирьова І.М., Бочко О.П., Коломієць О.М., Сердюк З.О. Математика: підручник для 5 класу загальноосвітніх навчальних закладів. – К.:</a:t>
            </a:r>
            <a:r>
              <a:rPr kumimoji="0" lang="en-US"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 </a:t>
            </a:r>
            <a:r>
              <a:rPr kumimoji="0" lang="uk-UA" b="0" i="0" u="none" strike="noStrike" cap="none" normalizeH="0" baseline="0" smtClean="0">
                <a:ln>
                  <a:noFill/>
                </a:ln>
                <a:solidFill>
                  <a:schemeClr val="tx1"/>
                </a:solidFill>
                <a:effectLst/>
                <a:latin typeface="Times New Roman" pitchFamily="18" charset="0"/>
                <a:ea typeface="Calibri" pitchFamily="34" charset="0"/>
                <a:cs typeface="Times New Roman" pitchFamily="18" charset="0"/>
              </a:rPr>
              <a:t>Освіта</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2013. – 2013. – 211 – 221 с. </a:t>
            </a: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k-U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Тарасенкова</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Н.А., Богатирьова І.М., Бочко О.П., Коломієць О.М., Сердюк З.О. Експрес-контроль з математики для 5 класу: У 2</a:t>
            </a:r>
            <a:r>
              <a:rPr kumimoji="0" lang="uk-UA"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х</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частинах:  </a:t>
            </a:r>
            <a:r>
              <a:rPr kumimoji="0" lang="uk-U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Навч.-</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k-U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метод.посібник</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 Частина 2. – К.: Видавничий дім «Освіта», 2013. – 96 с.</a:t>
            </a: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k-U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Гальперіна</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А.Р. Математика 5 клас: тестовий контроль знань..- К. : Літера ЛТД, 2013. –128 с.</a:t>
            </a: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uk-UA"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Гаук</a:t>
            </a:r>
            <a:r>
              <a:rPr kumimoji="0" lang="uk-UA"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М.М. математичні диктанти. 5 – 6 класи. - Тернопіль: «Навчальна книга – Богдан», 1998. – 96 с.</a:t>
            </a: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uk-UA" b="1"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rPr>
              <a:t>Інтернет-ресурси</a:t>
            </a:r>
            <a:r>
              <a:rPr kumimoji="0" lang="uk-UA"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a:t>
            </a: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2"/>
              </a:rPr>
              <a:t>http</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2"/>
              </a:rPr>
              <a:t>www</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2"/>
              </a:rPr>
              <a:t>autocentre</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2"/>
              </a:rPr>
              <a:t>ua</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2"/>
              </a:rPr>
              <a:t>ac</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2"/>
              </a:rPr>
              <a:t>leisure</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2"/>
              </a:rPr>
              <a:t>auto</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2"/>
              </a:rPr>
              <a:t>tourism</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2"/>
              </a:rPr>
              <a:t>sadok</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2"/>
              </a:rPr>
              <a:t>vishneviy</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2"/>
              </a:rPr>
              <a:t>kolo</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2"/>
              </a:rPr>
              <a:t>khati</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2"/>
              </a:rPr>
              <a:t>-10002.</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2"/>
              </a:rPr>
              <a:t>html</a:t>
            </a:r>
            <a:endPar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tabLst/>
            </a:pPr>
            <a:r>
              <a:rPr lang="en-US" dirty="0" smtClean="0">
                <a:latin typeface="Times New Roman" pitchFamily="18" charset="0"/>
                <a:ea typeface="Times New Roman" pitchFamily="18" charset="0"/>
                <a:cs typeface="Times New Roman" pitchFamily="18" charset="0"/>
                <a:hlinkClick r:id="rId3"/>
              </a:rPr>
              <a:t>- </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3"/>
              </a:rPr>
              <a:t>http</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3"/>
              </a:rPr>
              <a:t>blog</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3"/>
              </a:rPr>
              <a:t>i</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3"/>
              </a:rPr>
              <a:t>ua</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3"/>
              </a:rPr>
              <a:t>user</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3"/>
              </a:rPr>
              <a:t>/587508/643986/</a:t>
            </a:r>
            <a:endParaRPr kumimoji="0" lang="en-US"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tabLst/>
            </a:pPr>
            <a:r>
              <a:rPr lang="en-US" dirty="0" smtClean="0">
                <a:latin typeface="Times New Roman" pitchFamily="18" charset="0"/>
                <a:ea typeface="Times New Roman" pitchFamily="18" charset="0"/>
                <a:cs typeface="Times New Roman" pitchFamily="18" charset="0"/>
                <a:hlinkClick r:id="rId4"/>
              </a:rPr>
              <a:t>- </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4"/>
              </a:rPr>
              <a:t>http</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4"/>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4"/>
              </a:rPr>
              <a:t>collectionbooks</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4"/>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4"/>
              </a:rPr>
              <a:t>com</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4"/>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4"/>
              </a:rPr>
              <a:t>ua</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4"/>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4"/>
              </a:rPr>
              <a:t>product</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4"/>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4"/>
              </a:rPr>
              <a:t>kobzar</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4"/>
              </a:rPr>
              <a:t>-</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4"/>
              </a:rPr>
              <a:t>v</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4"/>
              </a:rPr>
              <a:t>-2-</a:t>
            </a:r>
            <a:r>
              <a:rPr kumimoji="0" lang="ru-RU" b="0" i="0" u="none" strike="noStrike" cap="none" normalizeH="0" baseline="0" dirty="0" err="1" smtClean="0">
                <a:ln>
                  <a:noFill/>
                </a:ln>
                <a:solidFill>
                  <a:schemeClr val="tx1"/>
                </a:solidFill>
                <a:effectLst/>
                <a:latin typeface="Times New Roman" pitchFamily="18" charset="0"/>
                <a:ea typeface="Times New Roman" pitchFamily="18" charset="0"/>
                <a:cs typeface="Times New Roman" pitchFamily="18" charset="0"/>
                <a:hlinkClick r:id="rId4"/>
              </a:rPr>
              <a:t>tomah</a:t>
            </a:r>
            <a:r>
              <a:rPr kumimoji="0" lang="uk-UA"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hlinkClick r:id="rId4"/>
              </a:rPr>
              <a:t>/</a:t>
            </a:r>
            <a:endParaRPr kumimoji="0" lang="ru-RU"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Старая бумага, пергамент, винтажный баннер в форме свитка, чернильница, перо - векторный клипарт"/>
          <p:cNvPicPr/>
          <p:nvPr/>
        </p:nvPicPr>
        <p:blipFill>
          <a:blip r:embed="rId2" cstate="print"/>
          <a:srcRect t="71656" b="2942"/>
          <a:stretch>
            <a:fillRect/>
          </a:stretch>
        </p:blipFill>
        <p:spPr bwMode="auto">
          <a:xfrm>
            <a:off x="285720" y="2500306"/>
            <a:ext cx="8429684" cy="4071966"/>
          </a:xfrm>
          <a:prstGeom prst="rect">
            <a:avLst/>
          </a:prstGeom>
          <a:noFill/>
          <a:ln w="9525">
            <a:noFill/>
            <a:miter lim="800000"/>
            <a:headEnd/>
            <a:tailEnd/>
          </a:ln>
        </p:spPr>
      </p:pic>
      <p:sp>
        <p:nvSpPr>
          <p:cNvPr id="2" name="Заголовок 1"/>
          <p:cNvSpPr>
            <a:spLocks noGrp="1"/>
          </p:cNvSpPr>
          <p:nvPr>
            <p:ph type="ctrTitle"/>
          </p:nvPr>
        </p:nvSpPr>
        <p:spPr>
          <a:xfrm>
            <a:off x="1357290" y="571480"/>
            <a:ext cx="6000792" cy="4929221"/>
          </a:xfrm>
        </p:spPr>
        <p:txBody>
          <a:bodyPr>
            <a:noAutofit/>
          </a:bodyPr>
          <a:lstStyle/>
          <a:p>
            <a:r>
              <a:rPr lang="uk-UA" sz="2000" b="1" dirty="0" smtClean="0">
                <a:solidFill>
                  <a:srgbClr val="FF0000"/>
                </a:solidFill>
                <a:latin typeface="Times New Roman" pitchFamily="18" charset="0"/>
                <a:cs typeface="Times New Roman" pitchFamily="18" charset="0"/>
              </a:rPr>
              <a:t>На уроці ми:</a:t>
            </a:r>
            <a:br>
              <a:rPr lang="uk-UA" sz="2000" b="1" dirty="0" smtClean="0">
                <a:solidFill>
                  <a:srgbClr val="FF0000"/>
                </a:solidFill>
                <a:latin typeface="Times New Roman" pitchFamily="18" charset="0"/>
                <a:cs typeface="Times New Roman" pitchFamily="18" charset="0"/>
              </a:rPr>
            </a:br>
            <a:r>
              <a:rPr lang="uk-UA" sz="2000" dirty="0" smtClean="0">
                <a:solidFill>
                  <a:srgbClr val="993300"/>
                </a:solidFill>
                <a:latin typeface="Times New Roman" pitchFamily="18" charset="0"/>
                <a:cs typeface="Times New Roman" pitchFamily="18" charset="0"/>
              </a:rPr>
              <a:t/>
            </a:r>
            <a:br>
              <a:rPr lang="uk-UA" sz="2000" dirty="0" smtClean="0">
                <a:solidFill>
                  <a:srgbClr val="993300"/>
                </a:solidFill>
                <a:latin typeface="Times New Roman" pitchFamily="18" charset="0"/>
                <a:cs typeface="Times New Roman" pitchFamily="18" charset="0"/>
              </a:rPr>
            </a:br>
            <a:r>
              <a:rPr lang="uk-UA" sz="2000" dirty="0" smtClean="0">
                <a:solidFill>
                  <a:srgbClr val="993300"/>
                </a:solidFill>
                <a:latin typeface="Times New Roman" pitchFamily="18" charset="0"/>
                <a:cs typeface="Times New Roman" pitchFamily="18" charset="0"/>
              </a:rPr>
              <a:t>- повторимо  поняття звичайного дробу;</a:t>
            </a:r>
            <a:br>
              <a:rPr lang="uk-UA" sz="2000" dirty="0" smtClean="0">
                <a:solidFill>
                  <a:srgbClr val="993300"/>
                </a:solidFill>
                <a:latin typeface="Times New Roman" pitchFamily="18" charset="0"/>
                <a:cs typeface="Times New Roman" pitchFamily="18" charset="0"/>
              </a:rPr>
            </a:br>
            <a:r>
              <a:rPr lang="uk-UA" sz="2000" dirty="0" smtClean="0">
                <a:solidFill>
                  <a:srgbClr val="993300"/>
                </a:solidFill>
                <a:latin typeface="Times New Roman" pitchFamily="18" charset="0"/>
                <a:cs typeface="Times New Roman" pitchFamily="18" charset="0"/>
              </a:rPr>
              <a:t>- познайомимося з поняттям правильного та неправильного дробу; </a:t>
            </a:r>
            <a:br>
              <a:rPr lang="uk-UA" sz="2000" dirty="0" smtClean="0">
                <a:solidFill>
                  <a:srgbClr val="993300"/>
                </a:solidFill>
                <a:latin typeface="Times New Roman" pitchFamily="18" charset="0"/>
                <a:cs typeface="Times New Roman" pitchFamily="18" charset="0"/>
              </a:rPr>
            </a:br>
            <a:r>
              <a:rPr lang="uk-UA" sz="2000" dirty="0" smtClean="0">
                <a:solidFill>
                  <a:srgbClr val="993300"/>
                </a:solidFill>
                <a:latin typeface="Times New Roman" pitchFamily="18" charset="0"/>
                <a:cs typeface="Times New Roman" pitchFamily="18" charset="0"/>
              </a:rPr>
              <a:t>- навчимося розпізнавати правильні та неправильні дроби, зображувати їх на координатному промені, розв'язувати задачі на використання поняття правильних та неправильних дробів</a:t>
            </a:r>
            <a:br>
              <a:rPr lang="uk-UA" sz="2000" dirty="0" smtClean="0">
                <a:solidFill>
                  <a:srgbClr val="993300"/>
                </a:solidFill>
                <a:latin typeface="Times New Roman" pitchFamily="18" charset="0"/>
                <a:cs typeface="Times New Roman" pitchFamily="18" charset="0"/>
              </a:rPr>
            </a:br>
            <a:r>
              <a:rPr lang="uk-UA" sz="2000" dirty="0" smtClean="0">
                <a:solidFill>
                  <a:srgbClr val="993300"/>
                </a:solidFill>
                <a:latin typeface="Times New Roman" pitchFamily="18" charset="0"/>
                <a:cs typeface="Times New Roman" pitchFamily="18" charset="0"/>
              </a:rPr>
              <a:t> </a:t>
            </a:r>
            <a:r>
              <a:rPr lang="ru-RU" sz="2000" dirty="0" smtClean="0">
                <a:solidFill>
                  <a:srgbClr val="993300"/>
                </a:solidFill>
                <a:latin typeface="Times New Roman" pitchFamily="18" charset="0"/>
                <a:cs typeface="Times New Roman" pitchFamily="18" charset="0"/>
              </a:rPr>
              <a:t/>
            </a:r>
            <a:br>
              <a:rPr lang="ru-RU" sz="2000" dirty="0" smtClean="0">
                <a:solidFill>
                  <a:srgbClr val="993300"/>
                </a:solidFill>
                <a:latin typeface="Times New Roman" pitchFamily="18" charset="0"/>
                <a:cs typeface="Times New Roman" pitchFamily="18" charset="0"/>
              </a:rPr>
            </a:br>
            <a:endParaRPr lang="ru-RU" sz="2000" dirty="0">
              <a:solidFill>
                <a:srgbClr val="9933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000" fill="hold"/>
                                        <p:tgtEl>
                                          <p:spTgt spid="2"/>
                                        </p:tgtEl>
                                        <p:attrNameLst>
                                          <p:attrName>ppt_w</p:attrName>
                                        </p:attrNameLst>
                                      </p:cBhvr>
                                      <p:tavLst>
                                        <p:tav tm="0">
                                          <p:val>
                                            <p:fltVal val="0"/>
                                          </p:val>
                                        </p:tav>
                                        <p:tav tm="100000">
                                          <p:val>
                                            <p:strVal val="#ppt_w"/>
                                          </p:val>
                                        </p:tav>
                                      </p:tavLst>
                                    </p:anim>
                                    <p:anim calcmode="lin" valueType="num">
                                      <p:cBhvr>
                                        <p:cTn id="8" dur="2000" fill="hold"/>
                                        <p:tgtEl>
                                          <p:spTgt spid="2"/>
                                        </p:tgtEl>
                                        <p:attrNameLst>
                                          <p:attrName>ppt_h</p:attrName>
                                        </p:attrNameLst>
                                      </p:cBhvr>
                                      <p:tavLst>
                                        <p:tav tm="0">
                                          <p:val>
                                            <p:fltVal val="0"/>
                                          </p:val>
                                        </p:tav>
                                        <p:tav tm="100000">
                                          <p:val>
                                            <p:strVal val="#ppt_h"/>
                                          </p:val>
                                        </p:tav>
                                      </p:tavLst>
                                    </p:anim>
                                    <p:animEffect transition="in" filter="fade">
                                      <p:cBhvr>
                                        <p:cTn id="9"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143108" y="857232"/>
            <a:ext cx="4357718" cy="571504"/>
          </a:xfrm>
        </p:spPr>
        <p:txBody>
          <a:bodyPr>
            <a:normAutofit fontScale="90000"/>
          </a:bodyPr>
          <a:lstStyle/>
          <a:p>
            <a:r>
              <a:rPr lang="uk-UA" sz="2000" dirty="0" smtClean="0">
                <a:latin typeface="Times New Roman" pitchFamily="18" charset="0"/>
                <a:ea typeface="Calibri"/>
                <a:cs typeface="Times New Roman" pitchFamily="18" charset="0"/>
              </a:rPr>
              <a:t/>
            </a:r>
            <a:br>
              <a:rPr lang="uk-UA" sz="2000" dirty="0" smtClean="0">
                <a:latin typeface="Times New Roman" pitchFamily="18" charset="0"/>
                <a:ea typeface="Calibri"/>
                <a:cs typeface="Times New Roman" pitchFamily="18" charset="0"/>
              </a:rPr>
            </a:br>
            <a:r>
              <a:rPr lang="uk-UA" sz="2000" dirty="0" smtClean="0">
                <a:latin typeface="Times New Roman" pitchFamily="18" charset="0"/>
                <a:ea typeface="Calibri"/>
                <a:cs typeface="Times New Roman" pitchFamily="18" charset="0"/>
              </a:rPr>
              <a:t>1.Прочитайте дроби. Назвіть чисельник та знаменник дробів.</a:t>
            </a:r>
            <a:r>
              <a:rPr lang="uk-UA" sz="1800" dirty="0" smtClean="0">
                <a:latin typeface="Times New Roman" pitchFamily="18" charset="0"/>
                <a:ea typeface="Calibri"/>
                <a:cs typeface="Times New Roman" pitchFamily="18" charset="0"/>
              </a:rPr>
              <a:t/>
            </a:r>
            <a:br>
              <a:rPr lang="uk-UA" sz="1800" dirty="0" smtClean="0">
                <a:latin typeface="Times New Roman" pitchFamily="18" charset="0"/>
                <a:ea typeface="Calibri"/>
                <a:cs typeface="Times New Roman" pitchFamily="18" charset="0"/>
              </a:rPr>
            </a:br>
            <a:endParaRPr lang="uk-UA" sz="1800" dirty="0">
              <a:latin typeface="Times New Roman" pitchFamily="18" charset="0"/>
              <a:cs typeface="Times New Roman" pitchFamily="18" charset="0"/>
            </a:endParaRPr>
          </a:p>
        </p:txBody>
      </p:sp>
      <p:sp>
        <p:nvSpPr>
          <p:cNvPr id="3" name="Підзаголовок 2"/>
          <p:cNvSpPr>
            <a:spLocks noGrp="1"/>
          </p:cNvSpPr>
          <p:nvPr>
            <p:ph type="subTitle" idx="1"/>
          </p:nvPr>
        </p:nvSpPr>
        <p:spPr>
          <a:xfrm>
            <a:off x="1000100" y="142852"/>
            <a:ext cx="6400800" cy="542932"/>
          </a:xfrm>
        </p:spPr>
        <p:txBody>
          <a:bodyPr>
            <a:normAutofit/>
          </a:bodyPr>
          <a:lstStyle/>
          <a:p>
            <a:r>
              <a:rPr lang="uk-UA" sz="2400" dirty="0" smtClean="0">
                <a:solidFill>
                  <a:srgbClr val="990099"/>
                </a:solidFill>
                <a:latin typeface="Times New Roman" pitchFamily="18" charset="0"/>
                <a:cs typeface="Times New Roman" pitchFamily="18" charset="0"/>
              </a:rPr>
              <a:t>Математичний диктант</a:t>
            </a:r>
          </a:p>
          <a:p>
            <a:endParaRPr lang="uk-UA" sz="2400" dirty="0">
              <a:solidFill>
                <a:srgbClr val="990099"/>
              </a:solidFill>
              <a:latin typeface="Times New Roman" pitchFamily="18" charset="0"/>
              <a:cs typeface="Times New Roman" pitchFamily="18" charset="0"/>
            </a:endParaRPr>
          </a:p>
        </p:txBody>
      </p:sp>
      <p:pic>
        <p:nvPicPr>
          <p:cNvPr id="4" name="Picture 14"/>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71472" y="1500174"/>
            <a:ext cx="1600200" cy="438150"/>
          </a:xfrm>
          <a:prstGeom prst="rect">
            <a:avLst/>
          </a:prstGeom>
          <a:noFill/>
        </p:spPr>
      </p:pic>
      <p:sp>
        <p:nvSpPr>
          <p:cNvPr id="5" name="Заголовок 1"/>
          <p:cNvSpPr txBox="1">
            <a:spLocks/>
          </p:cNvSpPr>
          <p:nvPr/>
        </p:nvSpPr>
        <p:spPr>
          <a:xfrm>
            <a:off x="3214678" y="3143248"/>
            <a:ext cx="4357718" cy="571504"/>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endParaRPr kumimoji="0" lang="uk-UA" b="0" i="0" u="none" strike="noStrike" kern="1200" cap="none" spc="0" normalizeH="0" baseline="0" noProof="0" dirty="0">
              <a:ln>
                <a:noFill/>
              </a:ln>
              <a:solidFill>
                <a:schemeClr val="tx1"/>
              </a:solidFill>
              <a:effectLst/>
              <a:uLnTx/>
              <a:uFillTx/>
              <a:latin typeface="Times New Roman" pitchFamily="18" charset="0"/>
              <a:ea typeface="+mj-ea"/>
              <a:cs typeface="Times New Roman" pitchFamily="18" charset="0"/>
            </a:endParaRPr>
          </a:p>
        </p:txBody>
      </p:sp>
      <p:sp>
        <p:nvSpPr>
          <p:cNvPr id="6" name="Прямокутник 5"/>
          <p:cNvSpPr/>
          <p:nvPr/>
        </p:nvSpPr>
        <p:spPr>
          <a:xfrm>
            <a:off x="785786" y="357166"/>
            <a:ext cx="1285884" cy="4286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latin typeface="Times New Roman" pitchFamily="18" charset="0"/>
                <a:cs typeface="Times New Roman" pitchFamily="18" charset="0"/>
              </a:rPr>
              <a:t>Варіант 1</a:t>
            </a:r>
            <a:endParaRPr lang="uk-UA" dirty="0">
              <a:solidFill>
                <a:schemeClr val="tx1"/>
              </a:solidFill>
              <a:latin typeface="Times New Roman" pitchFamily="18" charset="0"/>
              <a:cs typeface="Times New Roman" pitchFamily="18" charset="0"/>
            </a:endParaRPr>
          </a:p>
        </p:txBody>
      </p:sp>
      <p:sp>
        <p:nvSpPr>
          <p:cNvPr id="7" name="Прямокутник 6"/>
          <p:cNvSpPr/>
          <p:nvPr/>
        </p:nvSpPr>
        <p:spPr>
          <a:xfrm>
            <a:off x="6929454" y="357166"/>
            <a:ext cx="1285884" cy="4286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latin typeface="Times New Roman" pitchFamily="18" charset="0"/>
                <a:cs typeface="Times New Roman" pitchFamily="18" charset="0"/>
              </a:rPr>
              <a:t>Варіант 2</a:t>
            </a:r>
            <a:endParaRPr lang="uk-UA" dirty="0">
              <a:solidFill>
                <a:schemeClr val="tx1"/>
              </a:solidFill>
              <a:latin typeface="Times New Roman" pitchFamily="18" charset="0"/>
              <a:cs typeface="Times New Roman" pitchFamily="18" charset="0"/>
            </a:endParaRPr>
          </a:p>
        </p:txBody>
      </p:sp>
      <p:pic>
        <p:nvPicPr>
          <p:cNvPr id="8" name="Picture 1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572264" y="1500174"/>
            <a:ext cx="1600200" cy="428625"/>
          </a:xfrm>
          <a:prstGeom prst="rect">
            <a:avLst/>
          </a:prstGeom>
          <a:noFill/>
        </p:spPr>
      </p:pic>
      <p:sp>
        <p:nvSpPr>
          <p:cNvPr id="10" name="Підзаголовок 2"/>
          <p:cNvSpPr txBox="1">
            <a:spLocks/>
          </p:cNvSpPr>
          <p:nvPr/>
        </p:nvSpPr>
        <p:spPr>
          <a:xfrm>
            <a:off x="1214414" y="2571744"/>
            <a:ext cx="6400800" cy="542932"/>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uk-UA" sz="2400" b="0" i="0" u="none" strike="noStrike" kern="1200" cap="none" spc="0" normalizeH="0" baseline="0" noProof="0" dirty="0">
              <a:ln>
                <a:noFill/>
              </a:ln>
              <a:solidFill>
                <a:srgbClr val="990099"/>
              </a:solidFill>
              <a:effectLst/>
              <a:uLnTx/>
              <a:uFillTx/>
              <a:latin typeface="Times New Roman" pitchFamily="18" charset="0"/>
              <a:ea typeface="+mn-ea"/>
              <a:cs typeface="Times New Roman" pitchFamily="18" charset="0"/>
            </a:endParaRPr>
          </a:p>
        </p:txBody>
      </p:sp>
      <p:sp>
        <p:nvSpPr>
          <p:cNvPr id="11" name="Підзаголовок 2"/>
          <p:cNvSpPr txBox="1">
            <a:spLocks/>
          </p:cNvSpPr>
          <p:nvPr/>
        </p:nvSpPr>
        <p:spPr>
          <a:xfrm>
            <a:off x="1643042" y="3571876"/>
            <a:ext cx="6400800" cy="542932"/>
          </a:xfrm>
          <a:prstGeom prst="rect">
            <a:avLst/>
          </a:prstGeom>
        </p:spPr>
        <p:txBody>
          <a:bodyPr vert="horz" lIns="91440" tIns="45720" rIns="91440" bIns="45720" rtlCol="0">
            <a:normAutofit/>
          </a:body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uk-UA" sz="2400" b="0" i="0" u="none" strike="noStrike" kern="1200" cap="none" spc="0" normalizeH="0" baseline="0" noProof="0" dirty="0">
              <a:ln>
                <a:noFill/>
              </a:ln>
              <a:solidFill>
                <a:srgbClr val="990099"/>
              </a:solidFill>
              <a:effectLst/>
              <a:uLnTx/>
              <a:uFillTx/>
              <a:latin typeface="Times New Roman" pitchFamily="18" charset="0"/>
              <a:ea typeface="+mn-ea"/>
              <a:cs typeface="Times New Roman" pitchFamily="18" charset="0"/>
            </a:endParaRPr>
          </a:p>
        </p:txBody>
      </p:sp>
      <p:sp>
        <p:nvSpPr>
          <p:cNvPr id="12" name="Прямокутник 11"/>
          <p:cNvSpPr/>
          <p:nvPr/>
        </p:nvSpPr>
        <p:spPr>
          <a:xfrm>
            <a:off x="214282" y="2214554"/>
            <a:ext cx="4110100" cy="369332"/>
          </a:xfrm>
          <a:prstGeom prst="rect">
            <a:avLst/>
          </a:prstGeom>
        </p:spPr>
        <p:txBody>
          <a:bodyPr wrap="none">
            <a:spAutoFit/>
          </a:bodyPr>
          <a:lstStyle/>
          <a:p>
            <a:r>
              <a:rPr lang="uk-UA" dirty="0" smtClean="0">
                <a:latin typeface="Times New Roman" pitchFamily="18" charset="0"/>
                <a:ea typeface="Calibri"/>
                <a:cs typeface="Times New Roman" pitchFamily="18" charset="0"/>
              </a:rPr>
              <a:t>2.Запишіть три дроби із знаменником 6.</a:t>
            </a:r>
            <a:endParaRPr lang="uk-UA" dirty="0"/>
          </a:p>
        </p:txBody>
      </p:sp>
      <p:sp>
        <p:nvSpPr>
          <p:cNvPr id="13" name="Прямокутник 12"/>
          <p:cNvSpPr/>
          <p:nvPr/>
        </p:nvSpPr>
        <p:spPr>
          <a:xfrm>
            <a:off x="4786314" y="2214554"/>
            <a:ext cx="4225516" cy="369332"/>
          </a:xfrm>
          <a:prstGeom prst="rect">
            <a:avLst/>
          </a:prstGeom>
        </p:spPr>
        <p:txBody>
          <a:bodyPr wrap="none">
            <a:spAutoFit/>
          </a:bodyPr>
          <a:lstStyle/>
          <a:p>
            <a:r>
              <a:rPr lang="uk-UA" dirty="0" smtClean="0">
                <a:latin typeface="Times New Roman" pitchFamily="18" charset="0"/>
                <a:ea typeface="Calibri"/>
                <a:cs typeface="Times New Roman" pitchFamily="18" charset="0"/>
              </a:rPr>
              <a:t>2.Запишіть три дроби із знаменником 13.</a:t>
            </a:r>
            <a:endParaRPr lang="uk-UA" dirty="0"/>
          </a:p>
        </p:txBody>
      </p:sp>
      <p:sp>
        <p:nvSpPr>
          <p:cNvPr id="14" name="Прямокутник 13"/>
          <p:cNvSpPr/>
          <p:nvPr/>
        </p:nvSpPr>
        <p:spPr>
          <a:xfrm>
            <a:off x="214282" y="2786058"/>
            <a:ext cx="4146584" cy="369332"/>
          </a:xfrm>
          <a:prstGeom prst="rect">
            <a:avLst/>
          </a:prstGeom>
        </p:spPr>
        <p:txBody>
          <a:bodyPr wrap="none">
            <a:spAutoFit/>
          </a:bodyPr>
          <a:lstStyle/>
          <a:p>
            <a:r>
              <a:rPr lang="uk-UA" dirty="0" smtClean="0">
                <a:latin typeface="Times New Roman" pitchFamily="18" charset="0"/>
                <a:ea typeface="Calibri"/>
                <a:cs typeface="Times New Roman" pitchFamily="18" charset="0"/>
              </a:rPr>
              <a:t>3.Запишіть три дроби із чисельником  5.</a:t>
            </a:r>
            <a:endParaRPr lang="uk-UA" dirty="0"/>
          </a:p>
        </p:txBody>
      </p:sp>
      <p:sp>
        <p:nvSpPr>
          <p:cNvPr id="15" name="Прямокутник 14"/>
          <p:cNvSpPr/>
          <p:nvPr/>
        </p:nvSpPr>
        <p:spPr>
          <a:xfrm>
            <a:off x="4786314" y="2786058"/>
            <a:ext cx="4146584" cy="369332"/>
          </a:xfrm>
          <a:prstGeom prst="rect">
            <a:avLst/>
          </a:prstGeom>
        </p:spPr>
        <p:txBody>
          <a:bodyPr wrap="none">
            <a:spAutoFit/>
          </a:bodyPr>
          <a:lstStyle/>
          <a:p>
            <a:r>
              <a:rPr lang="uk-UA" dirty="0" smtClean="0">
                <a:latin typeface="Times New Roman" pitchFamily="18" charset="0"/>
                <a:ea typeface="Calibri"/>
                <a:cs typeface="Times New Roman" pitchFamily="18" charset="0"/>
              </a:rPr>
              <a:t>3.Запишіть три дроби із чисельником  4.</a:t>
            </a:r>
            <a:endParaRPr lang="uk-UA" dirty="0"/>
          </a:p>
        </p:txBody>
      </p:sp>
      <p:sp>
        <p:nvSpPr>
          <p:cNvPr id="16" name="Прямокутник 15"/>
          <p:cNvSpPr/>
          <p:nvPr/>
        </p:nvSpPr>
        <p:spPr>
          <a:xfrm>
            <a:off x="214282" y="3214686"/>
            <a:ext cx="3581365" cy="646331"/>
          </a:xfrm>
          <a:prstGeom prst="rect">
            <a:avLst/>
          </a:prstGeom>
        </p:spPr>
        <p:txBody>
          <a:bodyPr wrap="none">
            <a:spAutoFit/>
          </a:bodyPr>
          <a:lstStyle/>
          <a:p>
            <a:r>
              <a:rPr lang="uk-UA" dirty="0" smtClean="0">
                <a:latin typeface="Times New Roman" pitchFamily="18" charset="0"/>
                <a:ea typeface="Calibri"/>
                <a:cs typeface="Times New Roman" pitchFamily="18" charset="0"/>
              </a:rPr>
              <a:t>4.Запишіть дріб у якого чисельник</a:t>
            </a:r>
          </a:p>
          <a:p>
            <a:r>
              <a:rPr lang="uk-UA" dirty="0" smtClean="0">
                <a:latin typeface="Times New Roman" pitchFamily="18" charset="0"/>
                <a:ea typeface="Calibri"/>
                <a:cs typeface="Times New Roman" pitchFamily="18" charset="0"/>
              </a:rPr>
              <a:t> менший за знаменник на 4.</a:t>
            </a:r>
            <a:endParaRPr lang="uk-UA" dirty="0"/>
          </a:p>
        </p:txBody>
      </p:sp>
      <p:sp>
        <p:nvSpPr>
          <p:cNvPr id="17" name="Прямокутник 16"/>
          <p:cNvSpPr/>
          <p:nvPr/>
        </p:nvSpPr>
        <p:spPr>
          <a:xfrm>
            <a:off x="4786314" y="3214686"/>
            <a:ext cx="3581365" cy="646331"/>
          </a:xfrm>
          <a:prstGeom prst="rect">
            <a:avLst/>
          </a:prstGeom>
        </p:spPr>
        <p:txBody>
          <a:bodyPr wrap="none">
            <a:spAutoFit/>
          </a:bodyPr>
          <a:lstStyle/>
          <a:p>
            <a:r>
              <a:rPr lang="uk-UA" dirty="0" smtClean="0">
                <a:latin typeface="Times New Roman" pitchFamily="18" charset="0"/>
                <a:ea typeface="Calibri"/>
                <a:cs typeface="Times New Roman" pitchFamily="18" charset="0"/>
              </a:rPr>
              <a:t>4.Запишіть дріб у якого чисельник</a:t>
            </a:r>
          </a:p>
          <a:p>
            <a:r>
              <a:rPr lang="uk-UA" dirty="0" smtClean="0">
                <a:latin typeface="Times New Roman" pitchFamily="18" charset="0"/>
                <a:ea typeface="Calibri"/>
                <a:cs typeface="Times New Roman" pitchFamily="18" charset="0"/>
              </a:rPr>
              <a:t> менший за знаменник на 3.</a:t>
            </a:r>
            <a:endParaRPr lang="uk-UA" dirty="0"/>
          </a:p>
        </p:txBody>
      </p:sp>
      <p:sp>
        <p:nvSpPr>
          <p:cNvPr id="18" name="Прямокутник 17"/>
          <p:cNvSpPr/>
          <p:nvPr/>
        </p:nvSpPr>
        <p:spPr>
          <a:xfrm>
            <a:off x="214282" y="3929066"/>
            <a:ext cx="3429024" cy="923330"/>
          </a:xfrm>
          <a:prstGeom prst="rect">
            <a:avLst/>
          </a:prstGeom>
        </p:spPr>
        <p:txBody>
          <a:bodyPr wrap="square">
            <a:spAutoFit/>
          </a:bodyPr>
          <a:lstStyle/>
          <a:p>
            <a:r>
              <a:rPr lang="uk-UA" dirty="0" smtClean="0">
                <a:latin typeface="Times New Roman" pitchFamily="18" charset="0"/>
                <a:ea typeface="Calibri"/>
                <a:cs typeface="Times New Roman" pitchFamily="18" charset="0"/>
              </a:rPr>
              <a:t>5.Запишіть дріб у якого </a:t>
            </a:r>
          </a:p>
          <a:p>
            <a:r>
              <a:rPr lang="uk-UA" dirty="0" smtClean="0">
                <a:latin typeface="Times New Roman" pitchFamily="18" charset="0"/>
                <a:ea typeface="Calibri"/>
                <a:cs typeface="Times New Roman" pitchFamily="18" charset="0"/>
              </a:rPr>
              <a:t>чисельник у 3 рази більший </a:t>
            </a:r>
          </a:p>
          <a:p>
            <a:r>
              <a:rPr lang="uk-UA" dirty="0" smtClean="0">
                <a:latin typeface="Times New Roman" pitchFamily="18" charset="0"/>
                <a:ea typeface="Calibri"/>
                <a:cs typeface="Times New Roman" pitchFamily="18" charset="0"/>
              </a:rPr>
              <a:t>за знаменник</a:t>
            </a:r>
            <a:endParaRPr lang="uk-UA" dirty="0"/>
          </a:p>
        </p:txBody>
      </p:sp>
      <p:sp>
        <p:nvSpPr>
          <p:cNvPr id="19" name="Прямокутник 18"/>
          <p:cNvSpPr/>
          <p:nvPr/>
        </p:nvSpPr>
        <p:spPr>
          <a:xfrm>
            <a:off x="4786314" y="3929066"/>
            <a:ext cx="3429024" cy="923330"/>
          </a:xfrm>
          <a:prstGeom prst="rect">
            <a:avLst/>
          </a:prstGeom>
        </p:spPr>
        <p:txBody>
          <a:bodyPr wrap="square">
            <a:spAutoFit/>
          </a:bodyPr>
          <a:lstStyle/>
          <a:p>
            <a:r>
              <a:rPr lang="uk-UA" dirty="0" smtClean="0">
                <a:latin typeface="Times New Roman" pitchFamily="18" charset="0"/>
                <a:ea typeface="Calibri"/>
                <a:cs typeface="Times New Roman" pitchFamily="18" charset="0"/>
              </a:rPr>
              <a:t>5.Запишіть дріб у якого </a:t>
            </a:r>
          </a:p>
          <a:p>
            <a:r>
              <a:rPr lang="uk-UA" dirty="0" smtClean="0">
                <a:latin typeface="Times New Roman" pitchFamily="18" charset="0"/>
                <a:ea typeface="Calibri"/>
                <a:cs typeface="Times New Roman" pitchFamily="18" charset="0"/>
              </a:rPr>
              <a:t>знаменник у 2 рази більший </a:t>
            </a:r>
          </a:p>
          <a:p>
            <a:r>
              <a:rPr lang="uk-UA" dirty="0" smtClean="0">
                <a:latin typeface="Times New Roman" pitchFamily="18" charset="0"/>
                <a:ea typeface="Calibri"/>
                <a:cs typeface="Times New Roman" pitchFamily="18" charset="0"/>
              </a:rPr>
              <a:t>за чисельник</a:t>
            </a:r>
            <a:endParaRPr lang="uk-UA" dirty="0"/>
          </a:p>
        </p:txBody>
      </p:sp>
      <p:sp>
        <p:nvSpPr>
          <p:cNvPr id="20" name="Прямокутник 19"/>
          <p:cNvSpPr/>
          <p:nvPr/>
        </p:nvSpPr>
        <p:spPr>
          <a:xfrm>
            <a:off x="214282" y="4857760"/>
            <a:ext cx="3114507" cy="507831"/>
          </a:xfrm>
          <a:prstGeom prst="rect">
            <a:avLst/>
          </a:prstGeom>
        </p:spPr>
        <p:txBody>
          <a:bodyPr wrap="none">
            <a:spAutoFit/>
          </a:bodyPr>
          <a:lstStyle/>
          <a:p>
            <a:pPr>
              <a:lnSpc>
                <a:spcPct val="150000"/>
              </a:lnSpc>
              <a:spcAft>
                <a:spcPts val="0"/>
              </a:spcAft>
            </a:pPr>
            <a:r>
              <a:rPr lang="uk-UA" dirty="0" smtClean="0">
                <a:latin typeface="Times New Roman" pitchFamily="18" charset="0"/>
                <a:cs typeface="Times New Roman" pitchFamily="18" charset="0"/>
              </a:rPr>
              <a:t>6.Визначте координати точок</a:t>
            </a:r>
            <a:r>
              <a:rPr lang="ru-RU" dirty="0" smtClean="0">
                <a:latin typeface="Times New Roman" pitchFamily="18" charset="0"/>
                <a:cs typeface="Times New Roman" pitchFamily="18" charset="0"/>
              </a:rPr>
              <a:t> </a:t>
            </a:r>
            <a:endParaRPr lang="ru-RU" dirty="0">
              <a:latin typeface="Times New Roman" pitchFamily="18" charset="0"/>
              <a:ea typeface="Calibri"/>
              <a:cs typeface="Times New Roman" pitchFamily="18" charset="0"/>
            </a:endParaRPr>
          </a:p>
        </p:txBody>
      </p:sp>
      <p:sp>
        <p:nvSpPr>
          <p:cNvPr id="21" name="Прямокутник 20"/>
          <p:cNvSpPr/>
          <p:nvPr/>
        </p:nvSpPr>
        <p:spPr>
          <a:xfrm>
            <a:off x="4786314" y="4857760"/>
            <a:ext cx="3114507" cy="507831"/>
          </a:xfrm>
          <a:prstGeom prst="rect">
            <a:avLst/>
          </a:prstGeom>
        </p:spPr>
        <p:txBody>
          <a:bodyPr wrap="none">
            <a:spAutoFit/>
          </a:bodyPr>
          <a:lstStyle/>
          <a:p>
            <a:pPr>
              <a:lnSpc>
                <a:spcPct val="150000"/>
              </a:lnSpc>
              <a:spcAft>
                <a:spcPts val="0"/>
              </a:spcAft>
            </a:pPr>
            <a:r>
              <a:rPr lang="uk-UA" dirty="0" smtClean="0">
                <a:latin typeface="Times New Roman" pitchFamily="18" charset="0"/>
                <a:cs typeface="Times New Roman" pitchFamily="18" charset="0"/>
              </a:rPr>
              <a:t>6.Визначте координати точок</a:t>
            </a:r>
            <a:r>
              <a:rPr lang="ru-RU" dirty="0" smtClean="0">
                <a:latin typeface="Times New Roman" pitchFamily="18" charset="0"/>
                <a:cs typeface="Times New Roman" pitchFamily="18" charset="0"/>
              </a:rPr>
              <a:t> </a:t>
            </a:r>
            <a:endParaRPr lang="ru-RU" dirty="0">
              <a:latin typeface="Times New Roman" pitchFamily="18" charset="0"/>
              <a:ea typeface="Calibri"/>
              <a:cs typeface="Times New Roman" pitchFamily="18" charset="0"/>
            </a:endParaRPr>
          </a:p>
        </p:txBody>
      </p:sp>
      <p:sp>
        <p:nvSpPr>
          <p:cNvPr id="24" name="Прямокутник 23"/>
          <p:cNvSpPr/>
          <p:nvPr/>
        </p:nvSpPr>
        <p:spPr>
          <a:xfrm>
            <a:off x="214282" y="5429264"/>
            <a:ext cx="2857520" cy="571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cxnSp>
        <p:nvCxnSpPr>
          <p:cNvPr id="26" name="Пряма зі стрілкою 25"/>
          <p:cNvCxnSpPr/>
          <p:nvPr/>
        </p:nvCxnSpPr>
        <p:spPr>
          <a:xfrm rot="10800000" flipH="1">
            <a:off x="357158" y="5643578"/>
            <a:ext cx="2714644"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8" name="Пряма сполучна лінія 27"/>
          <p:cNvCxnSpPr>
            <a:stCxn id="24" idx="1"/>
            <a:endCxn id="24" idx="1"/>
          </p:cNvCxnSpPr>
          <p:nvPr/>
        </p:nvCxnSpPr>
        <p:spPr>
          <a:xfrm rot="10800000">
            <a:off x="214282" y="5715016"/>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0" name="Пряма сполучна лінія 29"/>
          <p:cNvCxnSpPr>
            <a:stCxn id="24" idx="1"/>
            <a:endCxn id="24" idx="1"/>
          </p:cNvCxnSpPr>
          <p:nvPr/>
        </p:nvCxnSpPr>
        <p:spPr>
          <a:xfrm rot="10800000">
            <a:off x="214282" y="5715016"/>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6" name="Пряма сполучна лінія 35"/>
          <p:cNvCxnSpPr/>
          <p:nvPr/>
        </p:nvCxnSpPr>
        <p:spPr>
          <a:xfrm rot="5400000">
            <a:off x="285720" y="5643578"/>
            <a:ext cx="1428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Пряма сполучна лінія 36"/>
          <p:cNvCxnSpPr/>
          <p:nvPr/>
        </p:nvCxnSpPr>
        <p:spPr>
          <a:xfrm rot="5400000">
            <a:off x="571472" y="5643578"/>
            <a:ext cx="1428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8" name="Пряма сполучна лінія 37"/>
          <p:cNvCxnSpPr/>
          <p:nvPr/>
        </p:nvCxnSpPr>
        <p:spPr>
          <a:xfrm rot="5400000">
            <a:off x="857224" y="5643578"/>
            <a:ext cx="1428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Пряма сполучна лінія 38"/>
          <p:cNvCxnSpPr/>
          <p:nvPr/>
        </p:nvCxnSpPr>
        <p:spPr>
          <a:xfrm rot="5400000">
            <a:off x="1142976" y="5643578"/>
            <a:ext cx="1428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0" name="Пряма сполучна лінія 39"/>
          <p:cNvCxnSpPr/>
          <p:nvPr/>
        </p:nvCxnSpPr>
        <p:spPr>
          <a:xfrm rot="5400000">
            <a:off x="1428728" y="5643578"/>
            <a:ext cx="1428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Пряма сполучна лінія 45"/>
          <p:cNvCxnSpPr/>
          <p:nvPr/>
        </p:nvCxnSpPr>
        <p:spPr>
          <a:xfrm rot="5400000">
            <a:off x="2000232" y="5643578"/>
            <a:ext cx="1428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Пряма сполучна лінія 46"/>
          <p:cNvCxnSpPr/>
          <p:nvPr/>
        </p:nvCxnSpPr>
        <p:spPr>
          <a:xfrm rot="5400000">
            <a:off x="1714480" y="5643578"/>
            <a:ext cx="1428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Пряма сполучна лінія 47"/>
          <p:cNvCxnSpPr/>
          <p:nvPr/>
        </p:nvCxnSpPr>
        <p:spPr>
          <a:xfrm rot="5400000">
            <a:off x="2285984" y="5643578"/>
            <a:ext cx="142876" cy="0"/>
          </a:xfrm>
          <a:prstGeom prst="line">
            <a:avLst/>
          </a:prstGeom>
        </p:spPr>
        <p:style>
          <a:lnRef idx="1">
            <a:schemeClr val="accent1"/>
          </a:lnRef>
          <a:fillRef idx="0">
            <a:schemeClr val="accent1"/>
          </a:fillRef>
          <a:effectRef idx="0">
            <a:schemeClr val="accent1"/>
          </a:effectRef>
          <a:fontRef idx="minor">
            <a:schemeClr val="tx1"/>
          </a:fontRef>
        </p:style>
      </p:cxnSp>
      <p:sp>
        <p:nvSpPr>
          <p:cNvPr id="51" name="Прямокутник 50"/>
          <p:cNvSpPr/>
          <p:nvPr/>
        </p:nvSpPr>
        <p:spPr>
          <a:xfrm>
            <a:off x="285720" y="5786454"/>
            <a:ext cx="214314" cy="1428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0</a:t>
            </a:r>
            <a:endParaRPr lang="uk-UA" dirty="0">
              <a:solidFill>
                <a:schemeClr val="tx1"/>
              </a:solidFill>
            </a:endParaRPr>
          </a:p>
        </p:txBody>
      </p:sp>
      <p:sp>
        <p:nvSpPr>
          <p:cNvPr id="56" name="Прямокутник 55"/>
          <p:cNvSpPr/>
          <p:nvPr/>
        </p:nvSpPr>
        <p:spPr>
          <a:xfrm>
            <a:off x="1928794" y="5786454"/>
            <a:ext cx="214314" cy="1428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1</a:t>
            </a:r>
            <a:endParaRPr lang="uk-UA" dirty="0">
              <a:solidFill>
                <a:schemeClr val="tx1"/>
              </a:solidFill>
            </a:endParaRPr>
          </a:p>
        </p:txBody>
      </p:sp>
      <p:sp>
        <p:nvSpPr>
          <p:cNvPr id="57" name="Прямокутник 56"/>
          <p:cNvSpPr/>
          <p:nvPr/>
        </p:nvSpPr>
        <p:spPr>
          <a:xfrm>
            <a:off x="857224" y="5357826"/>
            <a:ext cx="214314" cy="1428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А</a:t>
            </a:r>
            <a:endParaRPr lang="uk-UA" dirty="0">
              <a:solidFill>
                <a:schemeClr val="tx1"/>
              </a:solidFill>
            </a:endParaRPr>
          </a:p>
        </p:txBody>
      </p:sp>
      <p:sp>
        <p:nvSpPr>
          <p:cNvPr id="58" name="Прямокутник 57"/>
          <p:cNvSpPr/>
          <p:nvPr/>
        </p:nvSpPr>
        <p:spPr>
          <a:xfrm>
            <a:off x="1714480" y="5357826"/>
            <a:ext cx="214314" cy="1428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В</a:t>
            </a:r>
            <a:endParaRPr lang="uk-UA" dirty="0">
              <a:solidFill>
                <a:schemeClr val="tx1"/>
              </a:solidFill>
            </a:endParaRPr>
          </a:p>
        </p:txBody>
      </p:sp>
      <p:sp>
        <p:nvSpPr>
          <p:cNvPr id="41" name="Прямокутник 40"/>
          <p:cNvSpPr/>
          <p:nvPr/>
        </p:nvSpPr>
        <p:spPr>
          <a:xfrm>
            <a:off x="4714876" y="5429264"/>
            <a:ext cx="2857520" cy="571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uk-UA" dirty="0"/>
          </a:p>
        </p:txBody>
      </p:sp>
      <p:cxnSp>
        <p:nvCxnSpPr>
          <p:cNvPr id="42" name="Пряма зі стрілкою 41"/>
          <p:cNvCxnSpPr/>
          <p:nvPr/>
        </p:nvCxnSpPr>
        <p:spPr>
          <a:xfrm rot="10800000" flipH="1">
            <a:off x="4857752" y="5715016"/>
            <a:ext cx="2714644" cy="1588"/>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44" name="Пряма сполучна лінія 43"/>
          <p:cNvCxnSpPr/>
          <p:nvPr/>
        </p:nvCxnSpPr>
        <p:spPr>
          <a:xfrm rot="5400000">
            <a:off x="4786314" y="5715016"/>
            <a:ext cx="1428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Пряма сполучна лінія 44"/>
          <p:cNvCxnSpPr/>
          <p:nvPr/>
        </p:nvCxnSpPr>
        <p:spPr>
          <a:xfrm rot="5400000">
            <a:off x="5072066" y="5715016"/>
            <a:ext cx="1428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Пряма сполучна лінія 48"/>
          <p:cNvCxnSpPr/>
          <p:nvPr/>
        </p:nvCxnSpPr>
        <p:spPr>
          <a:xfrm rot="5400000">
            <a:off x="5357818" y="5715016"/>
            <a:ext cx="1428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Пряма сполучна лінія 49"/>
          <p:cNvCxnSpPr/>
          <p:nvPr/>
        </p:nvCxnSpPr>
        <p:spPr>
          <a:xfrm rot="5400000">
            <a:off x="5643570" y="5715016"/>
            <a:ext cx="1428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Пряма сполучна лінія 51"/>
          <p:cNvCxnSpPr/>
          <p:nvPr/>
        </p:nvCxnSpPr>
        <p:spPr>
          <a:xfrm rot="5400000">
            <a:off x="5929322" y="5715016"/>
            <a:ext cx="1428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Пряма сполучна лінія 52"/>
          <p:cNvCxnSpPr/>
          <p:nvPr/>
        </p:nvCxnSpPr>
        <p:spPr>
          <a:xfrm rot="5400000">
            <a:off x="6215074" y="5715016"/>
            <a:ext cx="142876"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4" name="Пряма сполучна лінія 53"/>
          <p:cNvCxnSpPr/>
          <p:nvPr/>
        </p:nvCxnSpPr>
        <p:spPr>
          <a:xfrm rot="5400000">
            <a:off x="6429388" y="5715016"/>
            <a:ext cx="142876" cy="0"/>
          </a:xfrm>
          <a:prstGeom prst="line">
            <a:avLst/>
          </a:prstGeom>
        </p:spPr>
        <p:style>
          <a:lnRef idx="1">
            <a:schemeClr val="accent1"/>
          </a:lnRef>
          <a:fillRef idx="0">
            <a:schemeClr val="accent1"/>
          </a:fillRef>
          <a:effectRef idx="0">
            <a:schemeClr val="accent1"/>
          </a:effectRef>
          <a:fontRef idx="minor">
            <a:schemeClr val="tx1"/>
          </a:fontRef>
        </p:style>
      </p:cxnSp>
      <p:sp>
        <p:nvSpPr>
          <p:cNvPr id="55" name="Прямокутник 54"/>
          <p:cNvSpPr/>
          <p:nvPr/>
        </p:nvSpPr>
        <p:spPr>
          <a:xfrm>
            <a:off x="4714876" y="5857892"/>
            <a:ext cx="214314" cy="1428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0</a:t>
            </a:r>
            <a:endParaRPr lang="uk-UA" dirty="0">
              <a:solidFill>
                <a:schemeClr val="tx1"/>
              </a:solidFill>
            </a:endParaRPr>
          </a:p>
        </p:txBody>
      </p:sp>
      <p:sp>
        <p:nvSpPr>
          <p:cNvPr id="59" name="Прямокутник 58"/>
          <p:cNvSpPr/>
          <p:nvPr/>
        </p:nvSpPr>
        <p:spPr>
          <a:xfrm>
            <a:off x="6143636" y="5857892"/>
            <a:ext cx="214314" cy="1428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1</a:t>
            </a:r>
            <a:endParaRPr lang="uk-UA" dirty="0">
              <a:solidFill>
                <a:schemeClr val="tx1"/>
              </a:solidFill>
            </a:endParaRPr>
          </a:p>
        </p:txBody>
      </p:sp>
      <p:sp>
        <p:nvSpPr>
          <p:cNvPr id="60" name="Прямокутник 59"/>
          <p:cNvSpPr/>
          <p:nvPr/>
        </p:nvSpPr>
        <p:spPr>
          <a:xfrm>
            <a:off x="5072066" y="5357826"/>
            <a:ext cx="214314" cy="1428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А</a:t>
            </a:r>
            <a:endParaRPr lang="uk-UA" dirty="0">
              <a:solidFill>
                <a:schemeClr val="tx1"/>
              </a:solidFill>
            </a:endParaRPr>
          </a:p>
        </p:txBody>
      </p:sp>
      <p:sp>
        <p:nvSpPr>
          <p:cNvPr id="61" name="Прямокутник 60"/>
          <p:cNvSpPr/>
          <p:nvPr/>
        </p:nvSpPr>
        <p:spPr>
          <a:xfrm>
            <a:off x="5929322" y="5357826"/>
            <a:ext cx="214314" cy="14287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dirty="0" smtClean="0">
                <a:solidFill>
                  <a:schemeClr val="tx1"/>
                </a:solidFill>
              </a:rPr>
              <a:t>В</a:t>
            </a:r>
            <a:endParaRPr lang="uk-UA" dirty="0">
              <a:solidFill>
                <a:schemeClr val="tx1"/>
              </a:solidFill>
            </a:endParaRPr>
          </a:p>
        </p:txBody>
      </p:sp>
      <p:sp>
        <p:nvSpPr>
          <p:cNvPr id="17409" name="Rectangle 1"/>
          <p:cNvSpPr>
            <a:spLocks noChangeArrowheads="1"/>
          </p:cNvSpPr>
          <p:nvPr/>
        </p:nvSpPr>
        <p:spPr bwMode="auto">
          <a:xfrm>
            <a:off x="2928926" y="5715016"/>
            <a:ext cx="238125" cy="327025"/>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uk-UA" sz="1400" b="0" i="0" u="none" strike="noStrike" cap="none" normalizeH="0" baseline="0" dirty="0" smtClean="0">
                <a:ln>
                  <a:noFill/>
                </a:ln>
                <a:solidFill>
                  <a:schemeClr val="tx1"/>
                </a:solidFill>
                <a:effectLst/>
                <a:latin typeface="Times New Roman" pitchFamily="18" charset="0"/>
              </a:rPr>
              <a:t>Х</a:t>
            </a:r>
            <a:endParaRPr kumimoji="0" lang="uk-UA" sz="1800" b="0" i="0" u="none" strike="noStrike" cap="none" normalizeH="0" baseline="0" dirty="0" smtClean="0">
              <a:ln>
                <a:noFill/>
              </a:ln>
              <a:solidFill>
                <a:schemeClr val="tx1"/>
              </a:solidFill>
              <a:effectLst/>
              <a:latin typeface="Arial" pitchFamily="34" charset="0"/>
            </a:endParaRPr>
          </a:p>
        </p:txBody>
      </p:sp>
      <p:sp>
        <p:nvSpPr>
          <p:cNvPr id="17410" name="Rectangle 2"/>
          <p:cNvSpPr>
            <a:spLocks noChangeArrowheads="1"/>
          </p:cNvSpPr>
          <p:nvPr/>
        </p:nvSpPr>
        <p:spPr bwMode="auto">
          <a:xfrm>
            <a:off x="7286644" y="5786454"/>
            <a:ext cx="309563" cy="327025"/>
          </a:xfrm>
          <a:prstGeom prst="rect">
            <a:avLst/>
          </a:prstGeom>
          <a:solidFill>
            <a:srgbClr val="FFFFFF"/>
          </a:solidFill>
          <a:ln w="9525">
            <a:solidFill>
              <a:srgbClr val="FFFFFF"/>
            </a:solid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1" fontAlgn="base" latinLnBrk="0" hangingPunct="1">
              <a:lnSpc>
                <a:spcPct val="100000"/>
              </a:lnSpc>
              <a:spcBef>
                <a:spcPct val="0"/>
              </a:spcBef>
              <a:spcAft>
                <a:spcPts val="1000"/>
              </a:spcAft>
              <a:buClrTx/>
              <a:buSzTx/>
              <a:buFontTx/>
              <a:buNone/>
              <a:tabLst/>
            </a:pPr>
            <a:r>
              <a:rPr kumimoji="0" lang="uk-UA" sz="1400" b="0" i="0" u="none" strike="noStrike" cap="none" normalizeH="0" baseline="0" smtClean="0">
                <a:ln>
                  <a:noFill/>
                </a:ln>
                <a:solidFill>
                  <a:schemeClr val="tx1"/>
                </a:solidFill>
                <a:effectLst/>
                <a:latin typeface="Times New Roman" pitchFamily="18" charset="0"/>
              </a:rPr>
              <a:t>Х</a:t>
            </a:r>
            <a:endParaRPr kumimoji="0" lang="uk-UA"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2000"/>
                                        <p:tgtEl>
                                          <p:spTgt spid="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2000"/>
                                        <p:tgtEl>
                                          <p:spTgt spid="7"/>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2000"/>
                                        <p:tgtEl>
                                          <p:spTgt spid="2"/>
                                        </p:tgtEl>
                                      </p:cBhvr>
                                    </p:animEffect>
                                  </p:childTnLst>
                                </p:cTn>
                              </p:par>
                              <p:par>
                                <p:cTn id="19" presetID="10" presetClass="entr" presetSubtype="0" fill="hold"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2000"/>
                                        <p:tgtEl>
                                          <p:spTgt spid="4"/>
                                        </p:tgtEl>
                                      </p:cBhvr>
                                    </p:animEffect>
                                  </p:childTnLst>
                                </p:cTn>
                              </p:par>
                              <p:par>
                                <p:cTn id="22" presetID="10"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20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2000"/>
                                        <p:tgtEl>
                                          <p:spTgt spid="1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20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2000"/>
                                        <p:tgtEl>
                                          <p:spTgt spid="1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20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2000"/>
                                        <p:tgtEl>
                                          <p:spTgt spid="16"/>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2000"/>
                                        <p:tgtEl>
                                          <p:spTgt spid="17"/>
                                        </p:tgtEl>
                                      </p:cBhvr>
                                    </p:animEffect>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2000"/>
                                        <p:tgtEl>
                                          <p:spTgt spid="1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2000"/>
                                        <p:tgtEl>
                                          <p:spTgt spid="19"/>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grpId="0" nodeType="click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2000"/>
                                        <p:tgtEl>
                                          <p:spTgt spid="20"/>
                                        </p:tgtEl>
                                      </p:cBhvr>
                                    </p:animEffect>
                                  </p:childTnLst>
                                </p:cTn>
                              </p:par>
                              <p:par>
                                <p:cTn id="62" presetID="10" presetClass="entr" presetSubtype="0" fill="hold" nodeType="withEffect">
                                  <p:stCondLst>
                                    <p:cond delay="0"/>
                                  </p:stCondLst>
                                  <p:childTnLst>
                                    <p:set>
                                      <p:cBhvr>
                                        <p:cTn id="63" dur="1" fill="hold">
                                          <p:stCondLst>
                                            <p:cond delay="0"/>
                                          </p:stCondLst>
                                        </p:cTn>
                                        <p:tgtEl>
                                          <p:spTgt spid="37"/>
                                        </p:tgtEl>
                                        <p:attrNameLst>
                                          <p:attrName>style.visibility</p:attrName>
                                        </p:attrNameLst>
                                      </p:cBhvr>
                                      <p:to>
                                        <p:strVal val="visible"/>
                                      </p:to>
                                    </p:set>
                                    <p:animEffect transition="in" filter="fade">
                                      <p:cBhvr>
                                        <p:cTn id="64" dur="2000"/>
                                        <p:tgtEl>
                                          <p:spTgt spid="37"/>
                                        </p:tgtEl>
                                      </p:cBhvr>
                                    </p:animEffect>
                                  </p:childTnLst>
                                </p:cTn>
                              </p:par>
                              <p:par>
                                <p:cTn id="65" presetID="10" presetClass="entr" presetSubtype="0" fill="hold" nodeType="with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fade">
                                      <p:cBhvr>
                                        <p:cTn id="67" dur="2000"/>
                                        <p:tgtEl>
                                          <p:spTgt spid="38"/>
                                        </p:tgtEl>
                                      </p:cBhvr>
                                    </p:animEffect>
                                  </p:childTnLst>
                                </p:cTn>
                              </p:par>
                              <p:par>
                                <p:cTn id="68" presetID="10" presetClass="entr" presetSubtype="0" fill="hold" nodeType="with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fade">
                                      <p:cBhvr>
                                        <p:cTn id="70" dur="2000"/>
                                        <p:tgtEl>
                                          <p:spTgt spid="39"/>
                                        </p:tgtEl>
                                      </p:cBhvr>
                                    </p:animEffect>
                                  </p:childTnLst>
                                </p:cTn>
                              </p:par>
                              <p:par>
                                <p:cTn id="71" presetID="10" presetClass="entr" presetSubtype="0" fill="hold" nodeType="with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fade">
                                      <p:cBhvr>
                                        <p:cTn id="73" dur="2000"/>
                                        <p:tgtEl>
                                          <p:spTgt spid="40"/>
                                        </p:tgtEl>
                                      </p:cBhvr>
                                    </p:animEffect>
                                  </p:childTnLst>
                                </p:cTn>
                              </p:par>
                              <p:par>
                                <p:cTn id="74" presetID="10" presetClass="entr" presetSubtype="0" fill="hold" nodeType="withEffect">
                                  <p:stCondLst>
                                    <p:cond delay="0"/>
                                  </p:stCondLst>
                                  <p:childTnLst>
                                    <p:set>
                                      <p:cBhvr>
                                        <p:cTn id="75" dur="1" fill="hold">
                                          <p:stCondLst>
                                            <p:cond delay="0"/>
                                          </p:stCondLst>
                                        </p:cTn>
                                        <p:tgtEl>
                                          <p:spTgt spid="47"/>
                                        </p:tgtEl>
                                        <p:attrNameLst>
                                          <p:attrName>style.visibility</p:attrName>
                                        </p:attrNameLst>
                                      </p:cBhvr>
                                      <p:to>
                                        <p:strVal val="visible"/>
                                      </p:to>
                                    </p:set>
                                    <p:animEffect transition="in" filter="fade">
                                      <p:cBhvr>
                                        <p:cTn id="76" dur="2000"/>
                                        <p:tgtEl>
                                          <p:spTgt spid="47"/>
                                        </p:tgtEl>
                                      </p:cBhvr>
                                    </p:animEffect>
                                  </p:childTnLst>
                                </p:cTn>
                              </p:par>
                              <p:par>
                                <p:cTn id="77" presetID="10" presetClass="entr" presetSubtype="0" fill="hold" nodeType="withEffect">
                                  <p:stCondLst>
                                    <p:cond delay="0"/>
                                  </p:stCondLst>
                                  <p:childTnLst>
                                    <p:set>
                                      <p:cBhvr>
                                        <p:cTn id="78" dur="1" fill="hold">
                                          <p:stCondLst>
                                            <p:cond delay="0"/>
                                          </p:stCondLst>
                                        </p:cTn>
                                        <p:tgtEl>
                                          <p:spTgt spid="46"/>
                                        </p:tgtEl>
                                        <p:attrNameLst>
                                          <p:attrName>style.visibility</p:attrName>
                                        </p:attrNameLst>
                                      </p:cBhvr>
                                      <p:to>
                                        <p:strVal val="visible"/>
                                      </p:to>
                                    </p:set>
                                    <p:animEffect transition="in" filter="fade">
                                      <p:cBhvr>
                                        <p:cTn id="79" dur="2000"/>
                                        <p:tgtEl>
                                          <p:spTgt spid="46"/>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51"/>
                                        </p:tgtEl>
                                        <p:attrNameLst>
                                          <p:attrName>style.visibility</p:attrName>
                                        </p:attrNameLst>
                                      </p:cBhvr>
                                      <p:to>
                                        <p:strVal val="visible"/>
                                      </p:to>
                                    </p:set>
                                    <p:animEffect transition="in" filter="fade">
                                      <p:cBhvr>
                                        <p:cTn id="82" dur="2000"/>
                                        <p:tgtEl>
                                          <p:spTgt spid="51"/>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56"/>
                                        </p:tgtEl>
                                        <p:attrNameLst>
                                          <p:attrName>style.visibility</p:attrName>
                                        </p:attrNameLst>
                                      </p:cBhvr>
                                      <p:to>
                                        <p:strVal val="visible"/>
                                      </p:to>
                                    </p:set>
                                    <p:animEffect transition="in" filter="fade">
                                      <p:cBhvr>
                                        <p:cTn id="85" dur="2000"/>
                                        <p:tgtEl>
                                          <p:spTgt spid="56"/>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57"/>
                                        </p:tgtEl>
                                        <p:attrNameLst>
                                          <p:attrName>style.visibility</p:attrName>
                                        </p:attrNameLst>
                                      </p:cBhvr>
                                      <p:to>
                                        <p:strVal val="visible"/>
                                      </p:to>
                                    </p:set>
                                    <p:animEffect transition="in" filter="fade">
                                      <p:cBhvr>
                                        <p:cTn id="88" dur="2000"/>
                                        <p:tgtEl>
                                          <p:spTgt spid="57"/>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58"/>
                                        </p:tgtEl>
                                        <p:attrNameLst>
                                          <p:attrName>style.visibility</p:attrName>
                                        </p:attrNameLst>
                                      </p:cBhvr>
                                      <p:to>
                                        <p:strVal val="visible"/>
                                      </p:to>
                                    </p:set>
                                    <p:animEffect transition="in" filter="fade">
                                      <p:cBhvr>
                                        <p:cTn id="91" dur="2000"/>
                                        <p:tgtEl>
                                          <p:spTgt spid="58"/>
                                        </p:tgtEl>
                                      </p:cBhvr>
                                    </p:animEffect>
                                  </p:childTnLst>
                                </p:cTn>
                              </p:par>
                              <p:par>
                                <p:cTn id="92" presetID="10" presetClass="entr" presetSubtype="0" fill="hold" nodeType="withEffect">
                                  <p:stCondLst>
                                    <p:cond delay="0"/>
                                  </p:stCondLst>
                                  <p:childTnLst>
                                    <p:set>
                                      <p:cBhvr>
                                        <p:cTn id="93" dur="1" fill="hold">
                                          <p:stCondLst>
                                            <p:cond delay="0"/>
                                          </p:stCondLst>
                                        </p:cTn>
                                        <p:tgtEl>
                                          <p:spTgt spid="48"/>
                                        </p:tgtEl>
                                        <p:attrNameLst>
                                          <p:attrName>style.visibility</p:attrName>
                                        </p:attrNameLst>
                                      </p:cBhvr>
                                      <p:to>
                                        <p:strVal val="visible"/>
                                      </p:to>
                                    </p:set>
                                    <p:animEffect transition="in" filter="fade">
                                      <p:cBhvr>
                                        <p:cTn id="94" dur="2000"/>
                                        <p:tgtEl>
                                          <p:spTgt spid="48"/>
                                        </p:tgtEl>
                                      </p:cBhvr>
                                    </p:animEffect>
                                  </p:childTnLst>
                                </p:cTn>
                              </p:par>
                              <p:par>
                                <p:cTn id="95" presetID="10" presetClass="entr" presetSubtype="0" fill="hold" nodeType="withEffect">
                                  <p:stCondLst>
                                    <p:cond delay="0"/>
                                  </p:stCondLst>
                                  <p:childTnLst>
                                    <p:set>
                                      <p:cBhvr>
                                        <p:cTn id="96" dur="1" fill="hold">
                                          <p:stCondLst>
                                            <p:cond delay="0"/>
                                          </p:stCondLst>
                                        </p:cTn>
                                        <p:tgtEl>
                                          <p:spTgt spid="36"/>
                                        </p:tgtEl>
                                        <p:attrNameLst>
                                          <p:attrName>style.visibility</p:attrName>
                                        </p:attrNameLst>
                                      </p:cBhvr>
                                      <p:to>
                                        <p:strVal val="visible"/>
                                      </p:to>
                                    </p:set>
                                    <p:animEffect transition="in" filter="fade">
                                      <p:cBhvr>
                                        <p:cTn id="97" dur="2000"/>
                                        <p:tgtEl>
                                          <p:spTgt spid="36"/>
                                        </p:tgtEl>
                                      </p:cBhvr>
                                    </p:animEffect>
                                  </p:childTnLst>
                                </p:cTn>
                              </p:par>
                              <p:par>
                                <p:cTn id="98" presetID="10" presetClass="entr" presetSubtype="0" fill="hold" nodeType="withEffect">
                                  <p:stCondLst>
                                    <p:cond delay="0"/>
                                  </p:stCondLst>
                                  <p:childTnLst>
                                    <p:set>
                                      <p:cBhvr>
                                        <p:cTn id="99" dur="1" fill="hold">
                                          <p:stCondLst>
                                            <p:cond delay="0"/>
                                          </p:stCondLst>
                                        </p:cTn>
                                        <p:tgtEl>
                                          <p:spTgt spid="26"/>
                                        </p:tgtEl>
                                        <p:attrNameLst>
                                          <p:attrName>style.visibility</p:attrName>
                                        </p:attrNameLst>
                                      </p:cBhvr>
                                      <p:to>
                                        <p:strVal val="visible"/>
                                      </p:to>
                                    </p:set>
                                    <p:animEffect transition="in" filter="fade">
                                      <p:cBhvr>
                                        <p:cTn id="100" dur="2000"/>
                                        <p:tgtEl>
                                          <p:spTgt spid="26"/>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fade">
                                      <p:cBhvr>
                                        <p:cTn id="103" dur="2000"/>
                                        <p:tgtEl>
                                          <p:spTgt spid="21"/>
                                        </p:tgtEl>
                                      </p:cBhvr>
                                    </p:animEffect>
                                  </p:childTnLst>
                                </p:cTn>
                              </p:par>
                              <p:par>
                                <p:cTn id="104" presetID="10" presetClass="entr" presetSubtype="0" fill="hold" nodeType="withEffect">
                                  <p:stCondLst>
                                    <p:cond delay="0"/>
                                  </p:stCondLst>
                                  <p:childTnLst>
                                    <p:set>
                                      <p:cBhvr>
                                        <p:cTn id="105" dur="1" fill="hold">
                                          <p:stCondLst>
                                            <p:cond delay="0"/>
                                          </p:stCondLst>
                                        </p:cTn>
                                        <p:tgtEl>
                                          <p:spTgt spid="42"/>
                                        </p:tgtEl>
                                        <p:attrNameLst>
                                          <p:attrName>style.visibility</p:attrName>
                                        </p:attrNameLst>
                                      </p:cBhvr>
                                      <p:to>
                                        <p:strVal val="visible"/>
                                      </p:to>
                                    </p:set>
                                    <p:animEffect transition="in" filter="fade">
                                      <p:cBhvr>
                                        <p:cTn id="106" dur="2000"/>
                                        <p:tgtEl>
                                          <p:spTgt spid="42"/>
                                        </p:tgtEl>
                                      </p:cBhvr>
                                    </p:animEffect>
                                  </p:childTnLst>
                                </p:cTn>
                              </p:par>
                              <p:par>
                                <p:cTn id="107" presetID="10" presetClass="entr" presetSubtype="0" fill="hold" nodeType="withEffect">
                                  <p:stCondLst>
                                    <p:cond delay="0"/>
                                  </p:stCondLst>
                                  <p:childTnLst>
                                    <p:set>
                                      <p:cBhvr>
                                        <p:cTn id="108" dur="1" fill="hold">
                                          <p:stCondLst>
                                            <p:cond delay="0"/>
                                          </p:stCondLst>
                                        </p:cTn>
                                        <p:tgtEl>
                                          <p:spTgt spid="44"/>
                                        </p:tgtEl>
                                        <p:attrNameLst>
                                          <p:attrName>style.visibility</p:attrName>
                                        </p:attrNameLst>
                                      </p:cBhvr>
                                      <p:to>
                                        <p:strVal val="visible"/>
                                      </p:to>
                                    </p:set>
                                    <p:animEffect transition="in" filter="fade">
                                      <p:cBhvr>
                                        <p:cTn id="109" dur="2000"/>
                                        <p:tgtEl>
                                          <p:spTgt spid="44"/>
                                        </p:tgtEl>
                                      </p:cBhvr>
                                    </p:animEffect>
                                  </p:childTnLst>
                                </p:cTn>
                              </p:par>
                              <p:par>
                                <p:cTn id="110" presetID="10" presetClass="entr" presetSubtype="0" fill="hold" nodeType="withEffect">
                                  <p:stCondLst>
                                    <p:cond delay="0"/>
                                  </p:stCondLst>
                                  <p:childTnLst>
                                    <p:set>
                                      <p:cBhvr>
                                        <p:cTn id="111" dur="1" fill="hold">
                                          <p:stCondLst>
                                            <p:cond delay="0"/>
                                          </p:stCondLst>
                                        </p:cTn>
                                        <p:tgtEl>
                                          <p:spTgt spid="45"/>
                                        </p:tgtEl>
                                        <p:attrNameLst>
                                          <p:attrName>style.visibility</p:attrName>
                                        </p:attrNameLst>
                                      </p:cBhvr>
                                      <p:to>
                                        <p:strVal val="visible"/>
                                      </p:to>
                                    </p:set>
                                    <p:animEffect transition="in" filter="fade">
                                      <p:cBhvr>
                                        <p:cTn id="112" dur="2000"/>
                                        <p:tgtEl>
                                          <p:spTgt spid="45"/>
                                        </p:tgtEl>
                                      </p:cBhvr>
                                    </p:animEffect>
                                  </p:childTnLst>
                                </p:cTn>
                              </p:par>
                              <p:par>
                                <p:cTn id="113" presetID="10" presetClass="entr" presetSubtype="0" fill="hold" nodeType="withEffect">
                                  <p:stCondLst>
                                    <p:cond delay="0"/>
                                  </p:stCondLst>
                                  <p:childTnLst>
                                    <p:set>
                                      <p:cBhvr>
                                        <p:cTn id="114" dur="1" fill="hold">
                                          <p:stCondLst>
                                            <p:cond delay="0"/>
                                          </p:stCondLst>
                                        </p:cTn>
                                        <p:tgtEl>
                                          <p:spTgt spid="49"/>
                                        </p:tgtEl>
                                        <p:attrNameLst>
                                          <p:attrName>style.visibility</p:attrName>
                                        </p:attrNameLst>
                                      </p:cBhvr>
                                      <p:to>
                                        <p:strVal val="visible"/>
                                      </p:to>
                                    </p:set>
                                    <p:animEffect transition="in" filter="fade">
                                      <p:cBhvr>
                                        <p:cTn id="115" dur="2000"/>
                                        <p:tgtEl>
                                          <p:spTgt spid="49"/>
                                        </p:tgtEl>
                                      </p:cBhvr>
                                    </p:animEffect>
                                  </p:childTnLst>
                                </p:cTn>
                              </p:par>
                              <p:par>
                                <p:cTn id="116" presetID="10" presetClass="entr" presetSubtype="0" fill="hold" nodeType="withEffect">
                                  <p:stCondLst>
                                    <p:cond delay="0"/>
                                  </p:stCondLst>
                                  <p:childTnLst>
                                    <p:set>
                                      <p:cBhvr>
                                        <p:cTn id="117" dur="1" fill="hold">
                                          <p:stCondLst>
                                            <p:cond delay="0"/>
                                          </p:stCondLst>
                                        </p:cTn>
                                        <p:tgtEl>
                                          <p:spTgt spid="50"/>
                                        </p:tgtEl>
                                        <p:attrNameLst>
                                          <p:attrName>style.visibility</p:attrName>
                                        </p:attrNameLst>
                                      </p:cBhvr>
                                      <p:to>
                                        <p:strVal val="visible"/>
                                      </p:to>
                                    </p:set>
                                    <p:animEffect transition="in" filter="fade">
                                      <p:cBhvr>
                                        <p:cTn id="118" dur="2000"/>
                                        <p:tgtEl>
                                          <p:spTgt spid="50"/>
                                        </p:tgtEl>
                                      </p:cBhvr>
                                    </p:animEffect>
                                  </p:childTnLst>
                                </p:cTn>
                              </p:par>
                              <p:par>
                                <p:cTn id="119" presetID="10" presetClass="entr" presetSubtype="0" fill="hold" nodeType="withEffect">
                                  <p:stCondLst>
                                    <p:cond delay="0"/>
                                  </p:stCondLst>
                                  <p:childTnLst>
                                    <p:set>
                                      <p:cBhvr>
                                        <p:cTn id="120" dur="1" fill="hold">
                                          <p:stCondLst>
                                            <p:cond delay="0"/>
                                          </p:stCondLst>
                                        </p:cTn>
                                        <p:tgtEl>
                                          <p:spTgt spid="52"/>
                                        </p:tgtEl>
                                        <p:attrNameLst>
                                          <p:attrName>style.visibility</p:attrName>
                                        </p:attrNameLst>
                                      </p:cBhvr>
                                      <p:to>
                                        <p:strVal val="visible"/>
                                      </p:to>
                                    </p:set>
                                    <p:animEffect transition="in" filter="fade">
                                      <p:cBhvr>
                                        <p:cTn id="121" dur="2000"/>
                                        <p:tgtEl>
                                          <p:spTgt spid="52"/>
                                        </p:tgtEl>
                                      </p:cBhvr>
                                    </p:animEffect>
                                  </p:childTnLst>
                                </p:cTn>
                              </p:par>
                              <p:par>
                                <p:cTn id="122" presetID="10" presetClass="entr" presetSubtype="0" fill="hold" nodeType="withEffect">
                                  <p:stCondLst>
                                    <p:cond delay="0"/>
                                  </p:stCondLst>
                                  <p:childTnLst>
                                    <p:set>
                                      <p:cBhvr>
                                        <p:cTn id="123" dur="1" fill="hold">
                                          <p:stCondLst>
                                            <p:cond delay="0"/>
                                          </p:stCondLst>
                                        </p:cTn>
                                        <p:tgtEl>
                                          <p:spTgt spid="53"/>
                                        </p:tgtEl>
                                        <p:attrNameLst>
                                          <p:attrName>style.visibility</p:attrName>
                                        </p:attrNameLst>
                                      </p:cBhvr>
                                      <p:to>
                                        <p:strVal val="visible"/>
                                      </p:to>
                                    </p:set>
                                    <p:animEffect transition="in" filter="fade">
                                      <p:cBhvr>
                                        <p:cTn id="124" dur="2000"/>
                                        <p:tgtEl>
                                          <p:spTgt spid="53"/>
                                        </p:tgtEl>
                                      </p:cBhvr>
                                    </p:animEffect>
                                  </p:childTnLst>
                                </p:cTn>
                              </p:par>
                              <p:par>
                                <p:cTn id="125" presetID="10" presetClass="entr" presetSubtype="0" fill="hold" nodeType="withEffect">
                                  <p:stCondLst>
                                    <p:cond delay="0"/>
                                  </p:stCondLst>
                                  <p:childTnLst>
                                    <p:set>
                                      <p:cBhvr>
                                        <p:cTn id="126" dur="1" fill="hold">
                                          <p:stCondLst>
                                            <p:cond delay="0"/>
                                          </p:stCondLst>
                                        </p:cTn>
                                        <p:tgtEl>
                                          <p:spTgt spid="54"/>
                                        </p:tgtEl>
                                        <p:attrNameLst>
                                          <p:attrName>style.visibility</p:attrName>
                                        </p:attrNameLst>
                                      </p:cBhvr>
                                      <p:to>
                                        <p:strVal val="visible"/>
                                      </p:to>
                                    </p:set>
                                    <p:animEffect transition="in" filter="fade">
                                      <p:cBhvr>
                                        <p:cTn id="127" dur="2000"/>
                                        <p:tgtEl>
                                          <p:spTgt spid="54"/>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55"/>
                                        </p:tgtEl>
                                        <p:attrNameLst>
                                          <p:attrName>style.visibility</p:attrName>
                                        </p:attrNameLst>
                                      </p:cBhvr>
                                      <p:to>
                                        <p:strVal val="visible"/>
                                      </p:to>
                                    </p:set>
                                    <p:animEffect transition="in" filter="fade">
                                      <p:cBhvr>
                                        <p:cTn id="130" dur="2000"/>
                                        <p:tgtEl>
                                          <p:spTgt spid="55"/>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59"/>
                                        </p:tgtEl>
                                        <p:attrNameLst>
                                          <p:attrName>style.visibility</p:attrName>
                                        </p:attrNameLst>
                                      </p:cBhvr>
                                      <p:to>
                                        <p:strVal val="visible"/>
                                      </p:to>
                                    </p:set>
                                    <p:animEffect transition="in" filter="fade">
                                      <p:cBhvr>
                                        <p:cTn id="133" dur="2000"/>
                                        <p:tgtEl>
                                          <p:spTgt spid="59"/>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60"/>
                                        </p:tgtEl>
                                        <p:attrNameLst>
                                          <p:attrName>style.visibility</p:attrName>
                                        </p:attrNameLst>
                                      </p:cBhvr>
                                      <p:to>
                                        <p:strVal val="visible"/>
                                      </p:to>
                                    </p:set>
                                    <p:animEffect transition="in" filter="fade">
                                      <p:cBhvr>
                                        <p:cTn id="136" dur="2000"/>
                                        <p:tgtEl>
                                          <p:spTgt spid="60"/>
                                        </p:tgtEl>
                                      </p:cBhvr>
                                    </p:animEffect>
                                  </p:childTnLst>
                                </p:cTn>
                              </p:par>
                              <p:par>
                                <p:cTn id="137" presetID="10" presetClass="entr" presetSubtype="0" fill="hold" nodeType="withEffect">
                                  <p:stCondLst>
                                    <p:cond delay="0"/>
                                  </p:stCondLst>
                                  <p:childTnLst>
                                    <p:set>
                                      <p:cBhvr>
                                        <p:cTn id="138" dur="1" fill="hold">
                                          <p:stCondLst>
                                            <p:cond delay="0"/>
                                          </p:stCondLst>
                                        </p:cTn>
                                        <p:tgtEl>
                                          <p:spTgt spid="61">
                                            <p:txEl>
                                              <p:pRg st="0" end="0"/>
                                            </p:txEl>
                                          </p:spTgt>
                                        </p:tgtEl>
                                        <p:attrNameLst>
                                          <p:attrName>style.visibility</p:attrName>
                                        </p:attrNameLst>
                                      </p:cBhvr>
                                      <p:to>
                                        <p:strVal val="visible"/>
                                      </p:to>
                                    </p:set>
                                    <p:animEffect transition="in" filter="fade">
                                      <p:cBhvr>
                                        <p:cTn id="139" dur="2000"/>
                                        <p:tgtEl>
                                          <p:spTgt spid="61">
                                            <p:txEl>
                                              <p:pRg st="0" end="0"/>
                                            </p:txEl>
                                          </p:spTgt>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17409"/>
                                        </p:tgtEl>
                                        <p:attrNameLst>
                                          <p:attrName>style.visibility</p:attrName>
                                        </p:attrNameLst>
                                      </p:cBhvr>
                                      <p:to>
                                        <p:strVal val="visible"/>
                                      </p:to>
                                    </p:set>
                                    <p:animEffect transition="in" filter="fade">
                                      <p:cBhvr>
                                        <p:cTn id="142" dur="2000"/>
                                        <p:tgtEl>
                                          <p:spTgt spid="17409"/>
                                        </p:tgtEl>
                                      </p:cBhvr>
                                    </p:animEffect>
                                  </p:childTnLst>
                                </p:cTn>
                              </p:par>
                              <p:par>
                                <p:cTn id="143" presetID="10" presetClass="entr" presetSubtype="0" fill="hold" grpId="0" nodeType="withEffect">
                                  <p:stCondLst>
                                    <p:cond delay="0"/>
                                  </p:stCondLst>
                                  <p:childTnLst>
                                    <p:set>
                                      <p:cBhvr>
                                        <p:cTn id="144" dur="1" fill="hold">
                                          <p:stCondLst>
                                            <p:cond delay="0"/>
                                          </p:stCondLst>
                                        </p:cTn>
                                        <p:tgtEl>
                                          <p:spTgt spid="17410"/>
                                        </p:tgtEl>
                                        <p:attrNameLst>
                                          <p:attrName>style.visibility</p:attrName>
                                        </p:attrNameLst>
                                      </p:cBhvr>
                                      <p:to>
                                        <p:strVal val="visible"/>
                                      </p:to>
                                    </p:set>
                                    <p:animEffect transition="in" filter="fade">
                                      <p:cBhvr>
                                        <p:cTn id="145" dur="2000"/>
                                        <p:tgtEl>
                                          <p:spTgt spid="17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build="p"/>
      <p:bldP spid="6" grpId="0" animBg="1"/>
      <p:bldP spid="7" grpId="0" animBg="1"/>
      <p:bldP spid="12" grpId="0"/>
      <p:bldP spid="13" grpId="0"/>
      <p:bldP spid="14" grpId="0"/>
      <p:bldP spid="15" grpId="0"/>
      <p:bldP spid="16" grpId="0"/>
      <p:bldP spid="17" grpId="0"/>
      <p:bldP spid="18" grpId="0"/>
      <p:bldP spid="19" grpId="0"/>
      <p:bldP spid="20" grpId="0"/>
      <p:bldP spid="21" grpId="0"/>
      <p:bldP spid="51" grpId="0" animBg="1"/>
      <p:bldP spid="56" grpId="0" animBg="1"/>
      <p:bldP spid="57" grpId="0" animBg="1"/>
      <p:bldP spid="58" grpId="0" animBg="1"/>
      <p:bldP spid="55" grpId="0" animBg="1"/>
      <p:bldP spid="59" grpId="0" animBg="1"/>
      <p:bldP spid="60" grpId="0" animBg="1"/>
      <p:bldP spid="17409" grpId="0" animBg="1"/>
      <p:bldP spid="17410" grpId="0" animBg="1"/>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5" name="Объект 4"/>
          <p:cNvGraphicFramePr>
            <a:graphicFrameLocks noChangeAspect="1"/>
          </p:cNvGraphicFramePr>
          <p:nvPr/>
        </p:nvGraphicFramePr>
        <p:xfrm>
          <a:off x="1679575" y="1357313"/>
          <a:ext cx="5713413" cy="873125"/>
        </p:xfrm>
        <a:graphic>
          <a:graphicData uri="http://schemas.openxmlformats.org/presentationml/2006/ole">
            <p:oleObj spid="_x0000_s16385" name="Формула" r:id="rId3" imgW="2425680" imgH="393480" progId="Equation.3">
              <p:embed/>
            </p:oleObj>
          </a:graphicData>
        </a:graphic>
      </p:graphicFrame>
      <p:sp>
        <p:nvSpPr>
          <p:cNvPr id="2" name="Заголовок 1"/>
          <p:cNvSpPr>
            <a:spLocks noGrp="1"/>
          </p:cNvSpPr>
          <p:nvPr>
            <p:ph type="ctrTitle"/>
          </p:nvPr>
        </p:nvSpPr>
        <p:spPr>
          <a:xfrm>
            <a:off x="714348" y="0"/>
            <a:ext cx="7772400" cy="1214446"/>
          </a:xfrm>
        </p:spPr>
        <p:txBody>
          <a:bodyPr>
            <a:normAutofit/>
          </a:bodyPr>
          <a:lstStyle/>
          <a:p>
            <a:r>
              <a:rPr lang="uk-UA" sz="2400" dirty="0" smtClean="0">
                <a:solidFill>
                  <a:srgbClr val="C00000"/>
                </a:solidFill>
                <a:latin typeface="Times New Roman" pitchFamily="18" charset="0"/>
                <a:cs typeface="Times New Roman" pitchFamily="18" charset="0"/>
              </a:rPr>
              <a:t>Виберіть з переліку  дробові числа</a:t>
            </a:r>
            <a:endParaRPr lang="ru-RU" sz="2400" dirty="0">
              <a:solidFill>
                <a:srgbClr val="C00000"/>
              </a:solidFill>
              <a:latin typeface="Times New Roman" pitchFamily="18" charset="0"/>
              <a:cs typeface="Times New Roman" pitchFamily="18" charset="0"/>
            </a:endParaRPr>
          </a:p>
        </p:txBody>
      </p:sp>
      <p:graphicFrame>
        <p:nvGraphicFramePr>
          <p:cNvPr id="6" name="Объект 5"/>
          <p:cNvGraphicFramePr>
            <a:graphicFrameLocks noChangeAspect="1"/>
          </p:cNvGraphicFramePr>
          <p:nvPr/>
        </p:nvGraphicFramePr>
        <p:xfrm>
          <a:off x="3071802" y="2643182"/>
          <a:ext cx="331841" cy="857256"/>
        </p:xfrm>
        <a:graphic>
          <a:graphicData uri="http://schemas.openxmlformats.org/presentationml/2006/ole">
            <p:oleObj spid="_x0000_s16386" name="Формула" r:id="rId4" imgW="152280" imgH="393480" progId="Equation.3">
              <p:embed/>
            </p:oleObj>
          </a:graphicData>
        </a:graphic>
      </p:graphicFrame>
      <p:graphicFrame>
        <p:nvGraphicFramePr>
          <p:cNvPr id="16387" name="Object 3"/>
          <p:cNvGraphicFramePr>
            <a:graphicFrameLocks noChangeAspect="1"/>
          </p:cNvGraphicFramePr>
          <p:nvPr/>
        </p:nvGraphicFramePr>
        <p:xfrm>
          <a:off x="3857620" y="2643182"/>
          <a:ext cx="331788" cy="857250"/>
        </p:xfrm>
        <a:graphic>
          <a:graphicData uri="http://schemas.openxmlformats.org/presentationml/2006/ole">
            <p:oleObj spid="_x0000_s16387" name="Формула" r:id="rId5" imgW="152280" imgH="393480" progId="Equation.3">
              <p:embed/>
            </p:oleObj>
          </a:graphicData>
        </a:graphic>
      </p:graphicFrame>
      <p:graphicFrame>
        <p:nvGraphicFramePr>
          <p:cNvPr id="16388" name="Object 4"/>
          <p:cNvGraphicFramePr>
            <a:graphicFrameLocks noChangeAspect="1"/>
          </p:cNvGraphicFramePr>
          <p:nvPr/>
        </p:nvGraphicFramePr>
        <p:xfrm>
          <a:off x="5143504" y="2643182"/>
          <a:ext cx="414338" cy="857250"/>
        </p:xfrm>
        <a:graphic>
          <a:graphicData uri="http://schemas.openxmlformats.org/presentationml/2006/ole">
            <p:oleObj spid="_x0000_s16388" name="Формула" r:id="rId6" imgW="190440" imgH="393480" progId="Equation.3">
              <p:embed/>
            </p:oleObj>
          </a:graphicData>
        </a:graphic>
      </p:graphicFrame>
      <p:graphicFrame>
        <p:nvGraphicFramePr>
          <p:cNvPr id="16389" name="Object 5"/>
          <p:cNvGraphicFramePr>
            <a:graphicFrameLocks noChangeAspect="1"/>
          </p:cNvGraphicFramePr>
          <p:nvPr/>
        </p:nvGraphicFramePr>
        <p:xfrm>
          <a:off x="5929322" y="2643182"/>
          <a:ext cx="442912" cy="857250"/>
        </p:xfrm>
        <a:graphic>
          <a:graphicData uri="http://schemas.openxmlformats.org/presentationml/2006/ole">
            <p:oleObj spid="_x0000_s16389" name="Формула" r:id="rId7" imgW="203040" imgH="393480" progId="Equation.3">
              <p:embed/>
            </p:oleObj>
          </a:graphicData>
        </a:graphic>
      </p:graphicFrame>
      <p:graphicFrame>
        <p:nvGraphicFramePr>
          <p:cNvPr id="16390" name="Object 6"/>
          <p:cNvGraphicFramePr>
            <a:graphicFrameLocks noChangeAspect="1"/>
          </p:cNvGraphicFramePr>
          <p:nvPr/>
        </p:nvGraphicFramePr>
        <p:xfrm>
          <a:off x="6715140" y="2643182"/>
          <a:ext cx="331788" cy="857250"/>
        </p:xfrm>
        <a:graphic>
          <a:graphicData uri="http://schemas.openxmlformats.org/presentationml/2006/ole">
            <p:oleObj spid="_x0000_s16390" name="Формула" r:id="rId8" imgW="152280" imgH="393480" progId="Equation.3">
              <p:embed/>
            </p:oleObj>
          </a:graphicData>
        </a:graphic>
      </p:graphicFrame>
      <p:graphicFrame>
        <p:nvGraphicFramePr>
          <p:cNvPr id="16391" name="Object 7"/>
          <p:cNvGraphicFramePr>
            <a:graphicFrameLocks noChangeAspect="1"/>
          </p:cNvGraphicFramePr>
          <p:nvPr/>
        </p:nvGraphicFramePr>
        <p:xfrm>
          <a:off x="1571604" y="2643182"/>
          <a:ext cx="331788" cy="857250"/>
        </p:xfrm>
        <a:graphic>
          <a:graphicData uri="http://schemas.openxmlformats.org/presentationml/2006/ole">
            <p:oleObj spid="_x0000_s16391" name="Формула" r:id="rId9" imgW="152280" imgH="393480" progId="Equation.3">
              <p:embed/>
            </p:oleObj>
          </a:graphicData>
        </a:graphic>
      </p:graphicFrame>
      <p:sp>
        <p:nvSpPr>
          <p:cNvPr id="12" name="Прямоугольник 11"/>
          <p:cNvSpPr/>
          <p:nvPr/>
        </p:nvSpPr>
        <p:spPr>
          <a:xfrm>
            <a:off x="2000232" y="3786190"/>
            <a:ext cx="571504" cy="8572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3200" b="1" dirty="0" smtClean="0">
                <a:solidFill>
                  <a:srgbClr val="990099"/>
                </a:solidFill>
                <a:latin typeface="Times New Roman" pitchFamily="18" charset="0"/>
                <a:cs typeface="Times New Roman" pitchFamily="18" charset="0"/>
              </a:rPr>
              <a:t>К</a:t>
            </a:r>
            <a:endParaRPr lang="ru-RU" sz="3200" b="1" dirty="0">
              <a:solidFill>
                <a:srgbClr val="990099"/>
              </a:solidFill>
              <a:latin typeface="Times New Roman" pitchFamily="18" charset="0"/>
              <a:cs typeface="Times New Roman" pitchFamily="18" charset="0"/>
            </a:endParaRPr>
          </a:p>
        </p:txBody>
      </p:sp>
      <p:sp>
        <p:nvSpPr>
          <p:cNvPr id="13" name="Прямоугольник 12"/>
          <p:cNvSpPr/>
          <p:nvPr/>
        </p:nvSpPr>
        <p:spPr>
          <a:xfrm>
            <a:off x="2928926" y="3786190"/>
            <a:ext cx="571504" cy="8572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3200" b="1" dirty="0" smtClean="0">
                <a:solidFill>
                  <a:srgbClr val="990099"/>
                </a:solidFill>
                <a:latin typeface="Times New Roman" pitchFamily="18" charset="0"/>
                <a:cs typeface="Times New Roman" pitchFamily="18" charset="0"/>
              </a:rPr>
              <a:t>О</a:t>
            </a:r>
            <a:endParaRPr lang="ru-RU" sz="3200" b="1" dirty="0">
              <a:solidFill>
                <a:srgbClr val="990099"/>
              </a:solidFill>
              <a:latin typeface="Times New Roman" pitchFamily="18" charset="0"/>
              <a:cs typeface="Times New Roman" pitchFamily="18" charset="0"/>
            </a:endParaRPr>
          </a:p>
        </p:txBody>
      </p:sp>
      <p:sp>
        <p:nvSpPr>
          <p:cNvPr id="14" name="Прямоугольник 13"/>
          <p:cNvSpPr/>
          <p:nvPr/>
        </p:nvSpPr>
        <p:spPr>
          <a:xfrm>
            <a:off x="3857620" y="3786190"/>
            <a:ext cx="571504" cy="8572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3200" b="1" dirty="0" smtClean="0">
                <a:solidFill>
                  <a:srgbClr val="990099"/>
                </a:solidFill>
                <a:latin typeface="Times New Roman" pitchFamily="18" charset="0"/>
                <a:cs typeface="Times New Roman" pitchFamily="18" charset="0"/>
              </a:rPr>
              <a:t>Б</a:t>
            </a:r>
            <a:endParaRPr lang="ru-RU" sz="3200" b="1" dirty="0">
              <a:solidFill>
                <a:srgbClr val="990099"/>
              </a:solidFill>
              <a:latin typeface="Times New Roman" pitchFamily="18" charset="0"/>
              <a:cs typeface="Times New Roman" pitchFamily="18" charset="0"/>
            </a:endParaRPr>
          </a:p>
        </p:txBody>
      </p:sp>
      <p:sp>
        <p:nvSpPr>
          <p:cNvPr id="15" name="Прямоугольник 14"/>
          <p:cNvSpPr/>
          <p:nvPr/>
        </p:nvSpPr>
        <p:spPr>
          <a:xfrm>
            <a:off x="4786314" y="3786190"/>
            <a:ext cx="571504" cy="8572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3200" b="1" dirty="0" smtClean="0">
                <a:solidFill>
                  <a:srgbClr val="990099"/>
                </a:solidFill>
                <a:latin typeface="Times New Roman" pitchFamily="18" charset="0"/>
                <a:cs typeface="Times New Roman" pitchFamily="18" charset="0"/>
              </a:rPr>
              <a:t>З</a:t>
            </a:r>
            <a:endParaRPr lang="ru-RU" sz="3200" b="1" dirty="0">
              <a:solidFill>
                <a:srgbClr val="990099"/>
              </a:solidFill>
              <a:latin typeface="Times New Roman" pitchFamily="18" charset="0"/>
              <a:cs typeface="Times New Roman" pitchFamily="18" charset="0"/>
            </a:endParaRPr>
          </a:p>
        </p:txBody>
      </p:sp>
      <p:sp>
        <p:nvSpPr>
          <p:cNvPr id="16" name="Прямоугольник 15"/>
          <p:cNvSpPr/>
          <p:nvPr/>
        </p:nvSpPr>
        <p:spPr>
          <a:xfrm>
            <a:off x="5715008" y="3786190"/>
            <a:ext cx="571504" cy="8572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3200" b="1" dirty="0" smtClean="0">
                <a:solidFill>
                  <a:srgbClr val="990099"/>
                </a:solidFill>
                <a:latin typeface="Times New Roman" pitchFamily="18" charset="0"/>
                <a:cs typeface="Times New Roman" pitchFamily="18" charset="0"/>
              </a:rPr>
              <a:t>А</a:t>
            </a:r>
            <a:endParaRPr lang="ru-RU" sz="3200" b="1" dirty="0">
              <a:solidFill>
                <a:srgbClr val="990099"/>
              </a:solidFill>
              <a:latin typeface="Times New Roman" pitchFamily="18" charset="0"/>
              <a:cs typeface="Times New Roman" pitchFamily="18" charset="0"/>
            </a:endParaRPr>
          </a:p>
        </p:txBody>
      </p:sp>
      <p:sp>
        <p:nvSpPr>
          <p:cNvPr id="17" name="Прямоугольник 16"/>
          <p:cNvSpPr/>
          <p:nvPr/>
        </p:nvSpPr>
        <p:spPr>
          <a:xfrm>
            <a:off x="6500826" y="3786190"/>
            <a:ext cx="571504" cy="85725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3200" b="1" dirty="0" smtClean="0">
                <a:solidFill>
                  <a:srgbClr val="990099"/>
                </a:solidFill>
                <a:latin typeface="Times New Roman" pitchFamily="18" charset="0"/>
                <a:cs typeface="Times New Roman" pitchFamily="18" charset="0"/>
              </a:rPr>
              <a:t>Р</a:t>
            </a:r>
            <a:endParaRPr lang="ru-RU" sz="3200" b="1" dirty="0">
              <a:solidFill>
                <a:srgbClr val="990099"/>
              </a:solidFill>
              <a:latin typeface="Times New Roman" pitchFamily="18" charset="0"/>
              <a:cs typeface="Times New Roman" pitchFamily="18" charset="0"/>
            </a:endParaRPr>
          </a:p>
        </p:txBody>
      </p:sp>
      <p:pic>
        <p:nvPicPr>
          <p:cNvPr id="21" name="Рисунок 20" descr="http://elitpodarok.com.ua/published/publicdata/OKSANALELITPODAROK/attachments/SC/products_pictures/%D0%BA%D0%BE%D0%B1%D0%B7%D0%B0%D1%802_enl.jpg"/>
          <p:cNvPicPr/>
          <p:nvPr/>
        </p:nvPicPr>
        <p:blipFill>
          <a:blip r:embed="rId10" cstate="print"/>
          <a:srcRect/>
          <a:stretch>
            <a:fillRect/>
          </a:stretch>
        </p:blipFill>
        <p:spPr bwMode="auto">
          <a:xfrm>
            <a:off x="2786050" y="3929066"/>
            <a:ext cx="3299884" cy="2585155"/>
          </a:xfrm>
          <a:prstGeom prst="rect">
            <a:avLst/>
          </a:prstGeom>
          <a:noFill/>
          <a:ln w="9525">
            <a:noFill/>
            <a:miter lim="800000"/>
            <a:headEnd/>
            <a:tailEnd/>
          </a:ln>
        </p:spPr>
      </p:pic>
      <p:sp>
        <p:nvSpPr>
          <p:cNvPr id="22" name="Прямоугольник 21"/>
          <p:cNvSpPr/>
          <p:nvPr/>
        </p:nvSpPr>
        <p:spPr>
          <a:xfrm>
            <a:off x="571472" y="3500438"/>
            <a:ext cx="8143932" cy="300039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uk-UA" sz="2400" dirty="0" smtClean="0">
                <a:solidFill>
                  <a:srgbClr val="990099"/>
                </a:solidFill>
                <a:latin typeface="Times New Roman" pitchFamily="18" charset="0"/>
                <a:cs typeface="Times New Roman" pitchFamily="18" charset="0"/>
              </a:rPr>
              <a:t>1) Прочитайте вибрані дроби.</a:t>
            </a:r>
          </a:p>
          <a:p>
            <a:endParaRPr lang="uk-UA" sz="2400" dirty="0" smtClean="0">
              <a:solidFill>
                <a:srgbClr val="990099"/>
              </a:solidFill>
              <a:latin typeface="Times New Roman" pitchFamily="18" charset="0"/>
              <a:cs typeface="Times New Roman" pitchFamily="18" charset="0"/>
            </a:endParaRPr>
          </a:p>
          <a:p>
            <a:r>
              <a:rPr lang="uk-UA" sz="2400" dirty="0" smtClean="0">
                <a:solidFill>
                  <a:srgbClr val="990099"/>
                </a:solidFill>
                <a:latin typeface="Times New Roman" pitchFamily="18" charset="0"/>
                <a:cs typeface="Times New Roman" pitchFamily="18" charset="0"/>
              </a:rPr>
              <a:t>2) Назвіть чисельник та знаменник дробів.</a:t>
            </a:r>
          </a:p>
          <a:p>
            <a:endParaRPr lang="uk-UA" sz="2400" dirty="0" smtClean="0">
              <a:solidFill>
                <a:srgbClr val="990099"/>
              </a:solidFill>
              <a:latin typeface="Times New Roman" pitchFamily="18" charset="0"/>
              <a:cs typeface="Times New Roman" pitchFamily="18" charset="0"/>
            </a:endParaRPr>
          </a:p>
          <a:p>
            <a:r>
              <a:rPr lang="uk-UA" sz="2400" dirty="0" smtClean="0">
                <a:solidFill>
                  <a:srgbClr val="990099"/>
                </a:solidFill>
                <a:latin typeface="Times New Roman" pitchFamily="18" charset="0"/>
                <a:cs typeface="Times New Roman" pitchFamily="18" charset="0"/>
              </a:rPr>
              <a:t>3) Виберіть дроби, у яких чисельник менший за знаменник.</a:t>
            </a:r>
          </a:p>
          <a:p>
            <a:endParaRPr lang="uk-UA" sz="2400" dirty="0" smtClean="0">
              <a:solidFill>
                <a:srgbClr val="990099"/>
              </a:solidFill>
              <a:latin typeface="Times New Roman" pitchFamily="18" charset="0"/>
              <a:cs typeface="Times New Roman" pitchFamily="18" charset="0"/>
            </a:endParaRPr>
          </a:p>
          <a:p>
            <a:r>
              <a:rPr lang="uk-UA" sz="2400" dirty="0" smtClean="0">
                <a:solidFill>
                  <a:srgbClr val="990099"/>
                </a:solidFill>
                <a:latin typeface="Times New Roman" pitchFamily="18" charset="0"/>
                <a:cs typeface="Times New Roman" pitchFamily="18" charset="0"/>
              </a:rPr>
              <a:t>4) Виберіть дроби, у яких чисельник більший за знаменник.</a:t>
            </a:r>
            <a:endParaRPr lang="ru-RU" sz="2400" dirty="0">
              <a:solidFill>
                <a:srgbClr val="990099"/>
              </a:solidFill>
              <a:latin typeface="Times New Roman" pitchFamily="18" charset="0"/>
              <a:cs typeface="Times New Roman" pitchFamily="18" charset="0"/>
            </a:endParaRPr>
          </a:p>
        </p:txBody>
      </p:sp>
      <p:graphicFrame>
        <p:nvGraphicFramePr>
          <p:cNvPr id="23" name="Объект 22"/>
          <p:cNvGraphicFramePr>
            <a:graphicFrameLocks noChangeAspect="1"/>
          </p:cNvGraphicFramePr>
          <p:nvPr/>
        </p:nvGraphicFramePr>
        <p:xfrm>
          <a:off x="2214546" y="2643182"/>
          <a:ext cx="424224" cy="821934"/>
        </p:xfrm>
        <a:graphic>
          <a:graphicData uri="http://schemas.openxmlformats.org/presentationml/2006/ole">
            <p:oleObj spid="_x0000_s16394" name="Формула" r:id="rId11" imgW="203040" imgH="393480" progId="Equation.3">
              <p:embed/>
            </p:oleObj>
          </a:graphicData>
        </a:graphic>
      </p:graphicFrame>
      <p:graphicFrame>
        <p:nvGraphicFramePr>
          <p:cNvPr id="16395" name="Object 11"/>
          <p:cNvGraphicFramePr>
            <a:graphicFrameLocks noChangeAspect="1"/>
          </p:cNvGraphicFramePr>
          <p:nvPr/>
        </p:nvGraphicFramePr>
        <p:xfrm>
          <a:off x="4500563" y="2643182"/>
          <a:ext cx="304480" cy="857256"/>
        </p:xfrm>
        <a:graphic>
          <a:graphicData uri="http://schemas.openxmlformats.org/presentationml/2006/ole">
            <p:oleObj spid="_x0000_s16395" name="Формула" r:id="rId12" imgW="139680" imgH="39348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499"/>
                                          </p:stCondLst>
                                        </p:cTn>
                                        <p:tgtEl>
                                          <p:spTgt spid="16391">
                                            <p:subSp spid="_x0000_s16391"/>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0"/>
                                          </p:stCondLst>
                                        </p:cTn>
                                        <p:tgtEl>
                                          <p:spTgt spid="23"/>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0"/>
                                  </p:stCondLst>
                                  <p:childTnLst>
                                    <p:set>
                                      <p:cBhvr>
                                        <p:cTn id="12" dur="1" fill="hold">
                                          <p:stCondLst>
                                            <p:cond delay="499"/>
                                          </p:stCondLst>
                                        </p:cTn>
                                        <p:tgtEl>
                                          <p:spTgt spid="6">
                                            <p:subSp spid="_x0000_s16386"/>
                                          </p:spTgt>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nodeType="afterEffect">
                                  <p:stCondLst>
                                    <p:cond delay="0"/>
                                  </p:stCondLst>
                                  <p:childTnLst>
                                    <p:set>
                                      <p:cBhvr>
                                        <p:cTn id="15" dur="1" fill="hold">
                                          <p:stCondLst>
                                            <p:cond delay="499"/>
                                          </p:stCondLst>
                                        </p:cTn>
                                        <p:tgtEl>
                                          <p:spTgt spid="16387">
                                            <p:subSp spid="_x0000_s16387"/>
                                          </p:spTgt>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0"/>
                                  </p:stCondLst>
                                  <p:childTnLst>
                                    <p:set>
                                      <p:cBhvr>
                                        <p:cTn id="18" dur="1" fill="hold">
                                          <p:stCondLst>
                                            <p:cond delay="0"/>
                                          </p:stCondLst>
                                        </p:cTn>
                                        <p:tgtEl>
                                          <p:spTgt spid="16395"/>
                                        </p:tgtEl>
                                        <p:attrNameLst>
                                          <p:attrName>style.visibility</p:attrName>
                                        </p:attrNameLst>
                                      </p:cBhvr>
                                      <p:to>
                                        <p:strVal val="visible"/>
                                      </p:to>
                                    </p:set>
                                  </p:childTnLst>
                                </p:cTn>
                              </p:par>
                            </p:childTnLst>
                          </p:cTn>
                        </p:par>
                        <p:par>
                          <p:cTn id="19" fill="hold">
                            <p:stCondLst>
                              <p:cond delay="1500"/>
                            </p:stCondLst>
                            <p:childTnLst>
                              <p:par>
                                <p:cTn id="20" presetID="1" presetClass="entr" presetSubtype="0" fill="hold" nodeType="afterEffect">
                                  <p:stCondLst>
                                    <p:cond delay="0"/>
                                  </p:stCondLst>
                                  <p:childTnLst>
                                    <p:set>
                                      <p:cBhvr>
                                        <p:cTn id="21" dur="1" fill="hold">
                                          <p:stCondLst>
                                            <p:cond delay="499"/>
                                          </p:stCondLst>
                                        </p:cTn>
                                        <p:tgtEl>
                                          <p:spTgt spid="16388">
                                            <p:subSp spid="_x0000_s16388"/>
                                          </p:spTgt>
                                        </p:tgtEl>
                                        <p:attrNameLst>
                                          <p:attrName>style.visibility</p:attrName>
                                        </p:attrNameLst>
                                      </p:cBhvr>
                                      <p:to>
                                        <p:strVal val="visible"/>
                                      </p:to>
                                    </p:set>
                                  </p:childTnLst>
                                </p:cTn>
                              </p:par>
                            </p:childTnLst>
                          </p:cTn>
                        </p:par>
                        <p:par>
                          <p:cTn id="22" fill="hold">
                            <p:stCondLst>
                              <p:cond delay="2000"/>
                            </p:stCondLst>
                            <p:childTnLst>
                              <p:par>
                                <p:cTn id="23" presetID="1" presetClass="entr" presetSubtype="0" fill="hold" nodeType="afterEffect">
                                  <p:stCondLst>
                                    <p:cond delay="0"/>
                                  </p:stCondLst>
                                  <p:childTnLst>
                                    <p:set>
                                      <p:cBhvr>
                                        <p:cTn id="24" dur="1" fill="hold">
                                          <p:stCondLst>
                                            <p:cond delay="499"/>
                                          </p:stCondLst>
                                        </p:cTn>
                                        <p:tgtEl>
                                          <p:spTgt spid="16389">
                                            <p:subSp spid="_x0000_s16389"/>
                                          </p:spTgt>
                                        </p:tgtEl>
                                        <p:attrNameLst>
                                          <p:attrName>style.visibility</p:attrName>
                                        </p:attrNameLst>
                                      </p:cBhvr>
                                      <p:to>
                                        <p:strVal val="visible"/>
                                      </p:to>
                                    </p:set>
                                  </p:childTnLst>
                                </p:cTn>
                              </p:par>
                            </p:childTnLst>
                          </p:cTn>
                        </p:par>
                        <p:par>
                          <p:cTn id="25" fill="hold">
                            <p:stCondLst>
                              <p:cond delay="2500"/>
                            </p:stCondLst>
                            <p:childTnLst>
                              <p:par>
                                <p:cTn id="26" presetID="1" presetClass="entr" presetSubtype="0" fill="hold" nodeType="afterEffect">
                                  <p:stCondLst>
                                    <p:cond delay="0"/>
                                  </p:stCondLst>
                                  <p:childTnLst>
                                    <p:set>
                                      <p:cBhvr>
                                        <p:cTn id="27" dur="1" fill="hold">
                                          <p:stCondLst>
                                            <p:cond delay="499"/>
                                          </p:stCondLst>
                                        </p:cTn>
                                        <p:tgtEl>
                                          <p:spTgt spid="16390">
                                            <p:subSp spid="_x0000_s16390"/>
                                          </p:spTgt>
                                        </p:tgtEl>
                                        <p:attrNameLst>
                                          <p:attrName>style.visibility</p:attrName>
                                        </p:attrNameLst>
                                      </p:cBhvr>
                                      <p:to>
                                        <p:strVal val="visible"/>
                                      </p:to>
                                    </p:set>
                                  </p:childTnLst>
                                </p:cTn>
                              </p:par>
                            </p:childTnLst>
                          </p:cTn>
                        </p:par>
                        <p:par>
                          <p:cTn id="28" fill="hold">
                            <p:stCondLst>
                              <p:cond delay="3000"/>
                            </p:stCondLst>
                            <p:childTnLst>
                              <p:par>
                                <p:cTn id="29" presetID="9"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dissolve">
                                      <p:cBhvr>
                                        <p:cTn id="31" dur="500"/>
                                        <p:tgtEl>
                                          <p:spTgt spid="12"/>
                                        </p:tgtEl>
                                      </p:cBhvr>
                                    </p:animEffect>
                                  </p:childTnLst>
                                </p:cTn>
                              </p:par>
                            </p:childTnLst>
                          </p:cTn>
                        </p:par>
                        <p:par>
                          <p:cTn id="32" fill="hold">
                            <p:stCondLst>
                              <p:cond delay="3500"/>
                            </p:stCondLst>
                            <p:childTnLst>
                              <p:par>
                                <p:cTn id="33" presetID="9" presetClass="entr" presetSubtype="0" fill="hold" grpId="0" nodeType="after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dissolve">
                                      <p:cBhvr>
                                        <p:cTn id="35" dur="500"/>
                                        <p:tgtEl>
                                          <p:spTgt spid="13"/>
                                        </p:tgtEl>
                                      </p:cBhvr>
                                    </p:animEffect>
                                  </p:childTnLst>
                                </p:cTn>
                              </p:par>
                            </p:childTnLst>
                          </p:cTn>
                        </p:par>
                        <p:par>
                          <p:cTn id="36" fill="hold">
                            <p:stCondLst>
                              <p:cond delay="4000"/>
                            </p:stCondLst>
                            <p:childTnLst>
                              <p:par>
                                <p:cTn id="37" presetID="9"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dissolve">
                                      <p:cBhvr>
                                        <p:cTn id="39" dur="500"/>
                                        <p:tgtEl>
                                          <p:spTgt spid="14"/>
                                        </p:tgtEl>
                                      </p:cBhvr>
                                    </p:animEffect>
                                  </p:childTnLst>
                                </p:cTn>
                              </p:par>
                            </p:childTnLst>
                          </p:cTn>
                        </p:par>
                        <p:par>
                          <p:cTn id="40" fill="hold">
                            <p:stCondLst>
                              <p:cond delay="4500"/>
                            </p:stCondLst>
                            <p:childTnLst>
                              <p:par>
                                <p:cTn id="41" presetID="9"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dissolve">
                                      <p:cBhvr>
                                        <p:cTn id="43" dur="500"/>
                                        <p:tgtEl>
                                          <p:spTgt spid="15"/>
                                        </p:tgtEl>
                                      </p:cBhvr>
                                    </p:animEffect>
                                  </p:childTnLst>
                                </p:cTn>
                              </p:par>
                            </p:childTnLst>
                          </p:cTn>
                        </p:par>
                        <p:par>
                          <p:cTn id="44" fill="hold">
                            <p:stCondLst>
                              <p:cond delay="5000"/>
                            </p:stCondLst>
                            <p:childTnLst>
                              <p:par>
                                <p:cTn id="45" presetID="9" presetClass="entr" presetSubtype="0" fill="hold" grpId="0"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dissolve">
                                      <p:cBhvr>
                                        <p:cTn id="47" dur="500"/>
                                        <p:tgtEl>
                                          <p:spTgt spid="16"/>
                                        </p:tgtEl>
                                      </p:cBhvr>
                                    </p:animEffect>
                                  </p:childTnLst>
                                </p:cTn>
                              </p:par>
                              <p:par>
                                <p:cTn id="48" presetID="9" presetClass="entr" presetSubtype="0" fill="hold" grpId="0" nodeType="with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dissolve">
                                      <p:cBhvr>
                                        <p:cTn id="50" dur="2000"/>
                                        <p:tgtEl>
                                          <p:spTgt spid="17"/>
                                        </p:tgtEl>
                                      </p:cBhvr>
                                    </p:animEffect>
                                  </p:childTnLst>
                                </p:cTn>
                              </p:par>
                            </p:childTnLst>
                          </p:cTn>
                        </p:par>
                        <p:par>
                          <p:cTn id="51" fill="hold">
                            <p:stCondLst>
                              <p:cond delay="7000"/>
                            </p:stCondLst>
                            <p:childTnLst>
                              <p:par>
                                <p:cTn id="52" presetID="53" presetClass="entr" presetSubtype="0" fill="hold" nodeType="after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p:cTn id="54" dur="2000" fill="hold"/>
                                        <p:tgtEl>
                                          <p:spTgt spid="21"/>
                                        </p:tgtEl>
                                        <p:attrNameLst>
                                          <p:attrName>ppt_w</p:attrName>
                                        </p:attrNameLst>
                                      </p:cBhvr>
                                      <p:tavLst>
                                        <p:tav tm="0">
                                          <p:val>
                                            <p:fltVal val="0"/>
                                          </p:val>
                                        </p:tav>
                                        <p:tav tm="100000">
                                          <p:val>
                                            <p:strVal val="#ppt_w"/>
                                          </p:val>
                                        </p:tav>
                                      </p:tavLst>
                                    </p:anim>
                                    <p:anim calcmode="lin" valueType="num">
                                      <p:cBhvr>
                                        <p:cTn id="55" dur="2000" fill="hold"/>
                                        <p:tgtEl>
                                          <p:spTgt spid="21"/>
                                        </p:tgtEl>
                                        <p:attrNameLst>
                                          <p:attrName>ppt_h</p:attrName>
                                        </p:attrNameLst>
                                      </p:cBhvr>
                                      <p:tavLst>
                                        <p:tav tm="0">
                                          <p:val>
                                            <p:fltVal val="0"/>
                                          </p:val>
                                        </p:tav>
                                        <p:tav tm="100000">
                                          <p:val>
                                            <p:strVal val="#ppt_h"/>
                                          </p:val>
                                        </p:tav>
                                      </p:tavLst>
                                    </p:anim>
                                    <p:animEffect transition="in" filter="fade">
                                      <p:cBhvr>
                                        <p:cTn id="56" dur="2000"/>
                                        <p:tgtEl>
                                          <p:spTgt spid="21"/>
                                        </p:tgtEl>
                                      </p:cBhvr>
                                    </p:animEffect>
                                  </p:childTnLst>
                                </p:cTn>
                              </p:par>
                            </p:childTnLst>
                          </p:cTn>
                        </p:par>
                        <p:par>
                          <p:cTn id="57" fill="hold">
                            <p:stCondLst>
                              <p:cond delay="9000"/>
                            </p:stCondLst>
                            <p:childTnLst>
                              <p:par>
                                <p:cTn id="58" presetID="1" presetClass="exit" presetSubtype="0" fill="hold" grpId="0" nodeType="afterEffect">
                                  <p:stCondLst>
                                    <p:cond delay="0"/>
                                  </p:stCondLst>
                                  <p:childTnLst>
                                    <p:set>
                                      <p:cBhvr>
                                        <p:cTn id="59" dur="1" fill="hold">
                                          <p:stCondLst>
                                            <p:cond delay="0"/>
                                          </p:stCondLst>
                                        </p:cTn>
                                        <p:tgtEl>
                                          <p:spTgt spid="2"/>
                                        </p:tgtEl>
                                        <p:attrNameLst>
                                          <p:attrName>style.visibility</p:attrName>
                                        </p:attrNameLst>
                                      </p:cBhvr>
                                      <p:to>
                                        <p:strVal val="hidden"/>
                                      </p:to>
                                    </p:set>
                                  </p:childTnLst>
                                </p:cTn>
                              </p:par>
                            </p:childTnLst>
                          </p:cTn>
                        </p:par>
                        <p:par>
                          <p:cTn id="60" fill="hold">
                            <p:stCondLst>
                              <p:cond delay="9000"/>
                            </p:stCondLst>
                            <p:childTnLst>
                              <p:par>
                                <p:cTn id="61" presetID="1" presetClass="exit" presetSubtype="0" fill="hold" grpId="1" nodeType="afterEffect">
                                  <p:stCondLst>
                                    <p:cond delay="0"/>
                                  </p:stCondLst>
                                  <p:childTnLst>
                                    <p:set>
                                      <p:cBhvr>
                                        <p:cTn id="62" dur="1" fill="hold">
                                          <p:stCondLst>
                                            <p:cond delay="0"/>
                                          </p:stCondLst>
                                        </p:cTn>
                                        <p:tgtEl>
                                          <p:spTgt spid="12"/>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13"/>
                                        </p:tgtEl>
                                        <p:attrNameLst>
                                          <p:attrName>style.visibility</p:attrName>
                                        </p:attrNameLst>
                                      </p:cBhvr>
                                      <p:to>
                                        <p:strVal val="hidden"/>
                                      </p:to>
                                    </p:set>
                                  </p:childTnLst>
                                </p:cTn>
                              </p:par>
                              <p:par>
                                <p:cTn id="65" presetID="1" presetClass="exit" presetSubtype="0" fill="hold" grpId="1" nodeType="withEffect">
                                  <p:stCondLst>
                                    <p:cond delay="0"/>
                                  </p:stCondLst>
                                  <p:childTnLst>
                                    <p:set>
                                      <p:cBhvr>
                                        <p:cTn id="66" dur="1" fill="hold">
                                          <p:stCondLst>
                                            <p:cond delay="0"/>
                                          </p:stCondLst>
                                        </p:cTn>
                                        <p:tgtEl>
                                          <p:spTgt spid="14"/>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15"/>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16"/>
                                        </p:tgtEl>
                                        <p:attrNameLst>
                                          <p:attrName>style.visibility</p:attrName>
                                        </p:attrNameLst>
                                      </p:cBhvr>
                                      <p:to>
                                        <p:strVal val="hidden"/>
                                      </p:to>
                                    </p:set>
                                  </p:childTnLst>
                                </p:cTn>
                              </p:par>
                            </p:childTnLst>
                          </p:cTn>
                        </p:par>
                        <p:par>
                          <p:cTn id="71" fill="hold">
                            <p:stCondLst>
                              <p:cond delay="9000"/>
                            </p:stCondLst>
                            <p:childTnLst>
                              <p:par>
                                <p:cTn id="72" presetID="1" presetClass="exit" presetSubtype="0" fill="hold" grpId="1" nodeType="afterEffect">
                                  <p:stCondLst>
                                    <p:cond delay="0"/>
                                  </p:stCondLst>
                                  <p:childTnLst>
                                    <p:set>
                                      <p:cBhvr>
                                        <p:cTn id="73" dur="1" fill="hold">
                                          <p:stCondLst>
                                            <p:cond delay="0"/>
                                          </p:stCondLst>
                                        </p:cTn>
                                        <p:tgtEl>
                                          <p:spTgt spid="17"/>
                                        </p:tgtEl>
                                        <p:attrNameLst>
                                          <p:attrName>style.visibility</p:attrName>
                                        </p:attrNameLst>
                                      </p:cBhvr>
                                      <p:to>
                                        <p:strVal val="hidden"/>
                                      </p:to>
                                    </p:set>
                                  </p:childTnLst>
                                </p:cTn>
                              </p:par>
                            </p:childTnLst>
                          </p:cTn>
                        </p:par>
                      </p:childTnLst>
                    </p:cTn>
                  </p:par>
                  <p:par>
                    <p:cTn id="74" fill="hold">
                      <p:stCondLst>
                        <p:cond delay="indefinite"/>
                      </p:stCondLst>
                      <p:childTnLst>
                        <p:par>
                          <p:cTn id="75" fill="hold">
                            <p:stCondLst>
                              <p:cond delay="0"/>
                            </p:stCondLst>
                            <p:childTnLst>
                              <p:par>
                                <p:cTn id="76" presetID="17" presetClass="exit" presetSubtype="10" fill="hold" nodeType="clickEffect">
                                  <p:stCondLst>
                                    <p:cond delay="0"/>
                                  </p:stCondLst>
                                  <p:childTnLst>
                                    <p:anim calcmode="lin" valueType="num">
                                      <p:cBhvr>
                                        <p:cTn id="77" dur="2000"/>
                                        <p:tgtEl>
                                          <p:spTgt spid="21"/>
                                        </p:tgtEl>
                                        <p:attrNameLst>
                                          <p:attrName>ppt_w</p:attrName>
                                        </p:attrNameLst>
                                      </p:cBhvr>
                                      <p:tavLst>
                                        <p:tav tm="0">
                                          <p:val>
                                            <p:strVal val="ppt_w"/>
                                          </p:val>
                                        </p:tav>
                                        <p:tav tm="100000">
                                          <p:val>
                                            <p:fltVal val="0"/>
                                          </p:val>
                                        </p:tav>
                                      </p:tavLst>
                                    </p:anim>
                                    <p:anim calcmode="lin" valueType="num">
                                      <p:cBhvr>
                                        <p:cTn id="78" dur="2000"/>
                                        <p:tgtEl>
                                          <p:spTgt spid="21"/>
                                        </p:tgtEl>
                                        <p:attrNameLst>
                                          <p:attrName>ppt_h</p:attrName>
                                        </p:attrNameLst>
                                      </p:cBhvr>
                                      <p:tavLst>
                                        <p:tav tm="0">
                                          <p:val>
                                            <p:strVal val="ppt_h"/>
                                          </p:val>
                                        </p:tav>
                                        <p:tav tm="100000">
                                          <p:val>
                                            <p:strVal val="ppt_h"/>
                                          </p:val>
                                        </p:tav>
                                      </p:tavLst>
                                    </p:anim>
                                    <p:set>
                                      <p:cBhvr>
                                        <p:cTn id="79" dur="1" fill="hold">
                                          <p:stCondLst>
                                            <p:cond delay="1999"/>
                                          </p:stCondLst>
                                        </p:cTn>
                                        <p:tgtEl>
                                          <p:spTgt spid="21"/>
                                        </p:tgtEl>
                                        <p:attrNameLst>
                                          <p:attrName>style.visibility</p:attrName>
                                        </p:attrNameLst>
                                      </p:cBhvr>
                                      <p:to>
                                        <p:strVal val="hidden"/>
                                      </p:to>
                                    </p:set>
                                  </p:childTnLst>
                                </p:cTn>
                              </p:par>
                            </p:childTnLst>
                          </p:cTn>
                        </p:par>
                        <p:par>
                          <p:cTn id="80" fill="hold">
                            <p:stCondLst>
                              <p:cond delay="2000"/>
                            </p:stCondLst>
                            <p:childTnLst>
                              <p:par>
                                <p:cTn id="81" presetID="14" presetClass="entr" presetSubtype="10"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randombar(horizontal)">
                                      <p:cBhvr>
                                        <p:cTn id="83"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utoUpdateAnimBg="0"/>
      <p:bldP spid="12" grpId="0" animBg="1" autoUpdateAnimBg="0"/>
      <p:bldP spid="12" grpId="1" animBg="1"/>
      <p:bldP spid="13" grpId="0" animBg="1" autoUpdateAnimBg="0"/>
      <p:bldP spid="13" grpId="1" animBg="1"/>
      <p:bldP spid="14" grpId="0" animBg="1" autoUpdateAnimBg="0"/>
      <p:bldP spid="14" grpId="1" animBg="1"/>
      <p:bldP spid="15" grpId="0" animBg="1" autoUpdateAnimBg="0"/>
      <p:bldP spid="15" grpId="1" animBg="1"/>
      <p:bldP spid="16" grpId="0" animBg="1" autoUpdateAnimBg="0"/>
      <p:bldP spid="16" grpId="1" animBg="1"/>
      <p:bldP spid="17" grpId="0" animBg="1" autoUpdateAnimBg="0"/>
      <p:bldP spid="17" grpId="1" animBg="1"/>
      <p:bldP spid="2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uk-UA" sz="2400" dirty="0" smtClean="0">
                <a:solidFill>
                  <a:srgbClr val="006600"/>
                </a:solidFill>
                <a:latin typeface="Times New Roman" pitchFamily="18" charset="0"/>
                <a:cs typeface="Times New Roman" pitchFamily="18" charset="0"/>
              </a:rPr>
              <a:t>Дроби, у яких чисельник менший за знаменник, називаються правильними.</a:t>
            </a:r>
            <a:endParaRPr lang="ru-RU" sz="2400" dirty="0">
              <a:solidFill>
                <a:srgbClr val="006600"/>
              </a:solidFill>
              <a:latin typeface="Times New Roman" pitchFamily="18" charset="0"/>
              <a:cs typeface="Times New Roman" pitchFamily="18" charset="0"/>
            </a:endParaRPr>
          </a:p>
        </p:txBody>
      </p:sp>
      <p:graphicFrame>
        <p:nvGraphicFramePr>
          <p:cNvPr id="4" name="Объект 3"/>
          <p:cNvGraphicFramePr>
            <a:graphicFrameLocks noChangeAspect="1"/>
          </p:cNvGraphicFramePr>
          <p:nvPr/>
        </p:nvGraphicFramePr>
        <p:xfrm>
          <a:off x="2857488" y="1428736"/>
          <a:ext cx="1214446" cy="965329"/>
        </p:xfrm>
        <a:graphic>
          <a:graphicData uri="http://schemas.openxmlformats.org/presentationml/2006/ole">
            <p:oleObj spid="_x0000_s15361" name="Формула" r:id="rId3" imgW="495000" imgH="393480" progId="Equation.3">
              <p:embed/>
            </p:oleObj>
          </a:graphicData>
        </a:graphic>
      </p:graphicFrame>
      <p:sp>
        <p:nvSpPr>
          <p:cNvPr id="5" name="Заголовок 1"/>
          <p:cNvSpPr txBox="1">
            <a:spLocks/>
          </p:cNvSpPr>
          <p:nvPr/>
        </p:nvSpPr>
        <p:spPr>
          <a:xfrm>
            <a:off x="3857620" y="1428736"/>
            <a:ext cx="3500462" cy="857256"/>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rPr>
              <a:t>-  </a:t>
            </a:r>
            <a:r>
              <a:rPr lang="uk-UA" sz="2400" noProof="0" dirty="0">
                <a:solidFill>
                  <a:srgbClr val="FF0000"/>
                </a:solidFill>
                <a:latin typeface="Times New Roman" pitchFamily="18" charset="0"/>
                <a:ea typeface="+mj-ea"/>
                <a:cs typeface="Times New Roman" pitchFamily="18" charset="0"/>
              </a:rPr>
              <a:t>п</a:t>
            </a:r>
            <a:r>
              <a:rPr kumimoji="0" lang="uk-UA" sz="2400" b="0"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rPr>
              <a:t>равильні  дроби</a:t>
            </a:r>
            <a:endParaRPr kumimoji="0" lang="ru-RU" sz="2400" b="0"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endParaRPr>
          </a:p>
        </p:txBody>
      </p:sp>
      <p:sp>
        <p:nvSpPr>
          <p:cNvPr id="6" name="Заголовок 1"/>
          <p:cNvSpPr txBox="1">
            <a:spLocks/>
          </p:cNvSpPr>
          <p:nvPr/>
        </p:nvSpPr>
        <p:spPr>
          <a:xfrm>
            <a:off x="500034" y="235743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006600"/>
                </a:solidFill>
                <a:effectLst/>
                <a:uLnTx/>
                <a:uFillTx/>
                <a:latin typeface="Times New Roman" pitchFamily="18" charset="0"/>
                <a:ea typeface="+mj-ea"/>
                <a:cs typeface="Times New Roman" pitchFamily="18" charset="0"/>
              </a:rPr>
              <a:t>Дроби, у яких чисельник більший за знаменник, називаються неправильними.</a:t>
            </a:r>
            <a:endParaRPr kumimoji="0" lang="ru-RU" sz="2400" b="0" i="0" u="none" strike="noStrike" kern="1200" cap="none" spc="0" normalizeH="0" baseline="0" noProof="0" dirty="0" smtClean="0">
              <a:ln>
                <a:noFill/>
              </a:ln>
              <a:solidFill>
                <a:srgbClr val="006600"/>
              </a:solidFill>
              <a:effectLst/>
              <a:uLnTx/>
              <a:uFillTx/>
              <a:latin typeface="Times New Roman" pitchFamily="18" charset="0"/>
              <a:ea typeface="+mj-ea"/>
              <a:cs typeface="Times New Roman" pitchFamily="18" charset="0"/>
            </a:endParaRPr>
          </a:p>
        </p:txBody>
      </p:sp>
      <p:graphicFrame>
        <p:nvGraphicFramePr>
          <p:cNvPr id="15362" name="Object 2"/>
          <p:cNvGraphicFramePr>
            <a:graphicFrameLocks noChangeAspect="1"/>
          </p:cNvGraphicFramePr>
          <p:nvPr/>
        </p:nvGraphicFramePr>
        <p:xfrm>
          <a:off x="2643174" y="3429000"/>
          <a:ext cx="1463675" cy="965200"/>
        </p:xfrm>
        <a:graphic>
          <a:graphicData uri="http://schemas.openxmlformats.org/presentationml/2006/ole">
            <p:oleObj spid="_x0000_s15362" name="Формула" r:id="rId4" imgW="596880" imgH="393480" progId="Equation.3">
              <p:embed/>
            </p:oleObj>
          </a:graphicData>
        </a:graphic>
      </p:graphicFrame>
      <p:sp>
        <p:nvSpPr>
          <p:cNvPr id="8" name="Заголовок 1"/>
          <p:cNvSpPr txBox="1">
            <a:spLocks/>
          </p:cNvSpPr>
          <p:nvPr/>
        </p:nvSpPr>
        <p:spPr>
          <a:xfrm>
            <a:off x="4000496" y="3429000"/>
            <a:ext cx="3500462" cy="857256"/>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rPr>
              <a:t>-  не</a:t>
            </a:r>
            <a:r>
              <a:rPr lang="uk-UA" sz="2400" noProof="0" dirty="0" smtClean="0">
                <a:solidFill>
                  <a:srgbClr val="FF0000"/>
                </a:solidFill>
                <a:latin typeface="Times New Roman" pitchFamily="18" charset="0"/>
                <a:ea typeface="+mj-ea"/>
                <a:cs typeface="Times New Roman" pitchFamily="18" charset="0"/>
              </a:rPr>
              <a:t>п</a:t>
            </a:r>
            <a:r>
              <a:rPr kumimoji="0" lang="uk-UA" sz="2400" b="0"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rPr>
              <a:t>равильні  дроби</a:t>
            </a:r>
            <a:endParaRPr kumimoji="0" lang="ru-RU" sz="2400" b="0"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endParaRPr>
          </a:p>
        </p:txBody>
      </p:sp>
      <p:sp>
        <p:nvSpPr>
          <p:cNvPr id="9" name="Заголовок 1"/>
          <p:cNvSpPr txBox="1">
            <a:spLocks/>
          </p:cNvSpPr>
          <p:nvPr/>
        </p:nvSpPr>
        <p:spPr>
          <a:xfrm>
            <a:off x="642910" y="4500570"/>
            <a:ext cx="8229600" cy="114300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006600"/>
                </a:solidFill>
                <a:effectLst/>
                <a:uLnTx/>
                <a:uFillTx/>
                <a:latin typeface="Times New Roman" pitchFamily="18" charset="0"/>
                <a:ea typeface="+mj-ea"/>
                <a:cs typeface="Times New Roman" pitchFamily="18" charset="0"/>
              </a:rPr>
              <a:t>Дроби, у яких чисельник дорівнює знаменнику, називаються неправильними.</a:t>
            </a:r>
            <a:endParaRPr kumimoji="0" lang="ru-RU" sz="2400" b="0" i="0" u="none" strike="noStrike" kern="1200" cap="none" spc="0" normalizeH="0" baseline="0" noProof="0" dirty="0" smtClean="0">
              <a:ln>
                <a:noFill/>
              </a:ln>
              <a:solidFill>
                <a:srgbClr val="006600"/>
              </a:solidFill>
              <a:effectLst/>
              <a:uLnTx/>
              <a:uFillTx/>
              <a:latin typeface="Times New Roman" pitchFamily="18" charset="0"/>
              <a:ea typeface="+mj-ea"/>
              <a:cs typeface="Times New Roman" pitchFamily="18" charset="0"/>
            </a:endParaRPr>
          </a:p>
        </p:txBody>
      </p:sp>
      <p:graphicFrame>
        <p:nvGraphicFramePr>
          <p:cNvPr id="15363" name="Object 3"/>
          <p:cNvGraphicFramePr>
            <a:graphicFrameLocks noChangeAspect="1"/>
          </p:cNvGraphicFramePr>
          <p:nvPr/>
        </p:nvGraphicFramePr>
        <p:xfrm>
          <a:off x="3000364" y="5500702"/>
          <a:ext cx="903288" cy="965200"/>
        </p:xfrm>
        <a:graphic>
          <a:graphicData uri="http://schemas.openxmlformats.org/presentationml/2006/ole">
            <p:oleObj spid="_x0000_s15363" name="Формула" r:id="rId5" imgW="368280" imgH="393480" progId="Equation.3">
              <p:embed/>
            </p:oleObj>
          </a:graphicData>
        </a:graphic>
      </p:graphicFrame>
      <p:sp>
        <p:nvSpPr>
          <p:cNvPr id="11" name="Заголовок 1"/>
          <p:cNvSpPr txBox="1">
            <a:spLocks/>
          </p:cNvSpPr>
          <p:nvPr/>
        </p:nvSpPr>
        <p:spPr>
          <a:xfrm>
            <a:off x="3857620" y="5572140"/>
            <a:ext cx="3500462" cy="857256"/>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rPr>
              <a:t>-  не</a:t>
            </a:r>
            <a:r>
              <a:rPr lang="uk-UA" sz="2400" noProof="0" dirty="0" smtClean="0">
                <a:solidFill>
                  <a:srgbClr val="FF0000"/>
                </a:solidFill>
                <a:latin typeface="Times New Roman" pitchFamily="18" charset="0"/>
                <a:ea typeface="+mj-ea"/>
                <a:cs typeface="Times New Roman" pitchFamily="18" charset="0"/>
              </a:rPr>
              <a:t>п</a:t>
            </a:r>
            <a:r>
              <a:rPr kumimoji="0" lang="uk-UA" sz="2400" b="0"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rPr>
              <a:t>равильні  дроби</a:t>
            </a:r>
            <a:endParaRPr kumimoji="0" lang="ru-RU" sz="2400" b="0" i="0" u="none" strike="noStrike" kern="1200" cap="none" spc="0" normalizeH="0" baseline="0" noProof="0" dirty="0" smtClean="0">
              <a:ln>
                <a:noFill/>
              </a:ln>
              <a:solidFill>
                <a:srgbClr val="FF0000"/>
              </a:solidFill>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2000"/>
                                        <p:tgtEl>
                                          <p:spTgt spid="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2000"/>
                                        <p:tgtEl>
                                          <p:spTgt spid="5"/>
                                        </p:tgtEl>
                                      </p:cBhvr>
                                    </p:animEffect>
                                  </p:childTnLst>
                                </p:cTn>
                              </p:par>
                            </p:childTnLst>
                          </p:cTn>
                        </p:par>
                        <p:par>
                          <p:cTn id="15" fill="hold">
                            <p:stCondLst>
                              <p:cond delay="4000"/>
                            </p:stCondLst>
                            <p:childTnLst>
                              <p:par>
                                <p:cTn id="16" presetID="10"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2000"/>
                                        <p:tgtEl>
                                          <p:spTgt spid="6"/>
                                        </p:tgtEl>
                                      </p:cBhvr>
                                    </p:animEffect>
                                  </p:childTnLst>
                                </p:cTn>
                              </p:par>
                            </p:childTnLst>
                          </p:cTn>
                        </p:par>
                        <p:par>
                          <p:cTn id="19" fill="hold">
                            <p:stCondLst>
                              <p:cond delay="6000"/>
                            </p:stCondLst>
                            <p:childTnLst>
                              <p:par>
                                <p:cTn id="20" presetID="10" presetClass="entr" presetSubtype="0" fill="hold" nodeType="afterEffect">
                                  <p:stCondLst>
                                    <p:cond delay="0"/>
                                  </p:stCondLst>
                                  <p:childTnLst>
                                    <p:set>
                                      <p:cBhvr>
                                        <p:cTn id="21" dur="1" fill="hold">
                                          <p:stCondLst>
                                            <p:cond delay="0"/>
                                          </p:stCondLst>
                                        </p:cTn>
                                        <p:tgtEl>
                                          <p:spTgt spid="15362"/>
                                        </p:tgtEl>
                                        <p:attrNameLst>
                                          <p:attrName>style.visibility</p:attrName>
                                        </p:attrNameLst>
                                      </p:cBhvr>
                                      <p:to>
                                        <p:strVal val="visible"/>
                                      </p:to>
                                    </p:set>
                                    <p:animEffect transition="in" filter="fade">
                                      <p:cBhvr>
                                        <p:cTn id="22" dur="2000"/>
                                        <p:tgtEl>
                                          <p:spTgt spid="1536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000"/>
                                        <p:tgtEl>
                                          <p:spTgt spid="8"/>
                                        </p:tgtEl>
                                      </p:cBhvr>
                                    </p:animEffect>
                                  </p:childTnLst>
                                </p:cTn>
                              </p:par>
                            </p:childTnLst>
                          </p:cTn>
                        </p:par>
                        <p:par>
                          <p:cTn id="26" fill="hold">
                            <p:stCondLst>
                              <p:cond delay="80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2000"/>
                                        <p:tgtEl>
                                          <p:spTgt spid="9"/>
                                        </p:tgtEl>
                                      </p:cBhvr>
                                    </p:animEffect>
                                  </p:childTnLst>
                                </p:cTn>
                              </p:par>
                            </p:childTnLst>
                          </p:cTn>
                        </p:par>
                        <p:par>
                          <p:cTn id="30" fill="hold">
                            <p:stCondLst>
                              <p:cond delay="10000"/>
                            </p:stCondLst>
                            <p:childTnLst>
                              <p:par>
                                <p:cTn id="31" presetID="10" presetClass="entr" presetSubtype="0" fill="hold" nodeType="afterEffect">
                                  <p:stCondLst>
                                    <p:cond delay="0"/>
                                  </p:stCondLst>
                                  <p:childTnLst>
                                    <p:set>
                                      <p:cBhvr>
                                        <p:cTn id="32" dur="1" fill="hold">
                                          <p:stCondLst>
                                            <p:cond delay="0"/>
                                          </p:stCondLst>
                                        </p:cTn>
                                        <p:tgtEl>
                                          <p:spTgt spid="15363"/>
                                        </p:tgtEl>
                                        <p:attrNameLst>
                                          <p:attrName>style.visibility</p:attrName>
                                        </p:attrNameLst>
                                      </p:cBhvr>
                                      <p:to>
                                        <p:strVal val="visible"/>
                                      </p:to>
                                    </p:set>
                                    <p:animEffect transition="in" filter="fade">
                                      <p:cBhvr>
                                        <p:cTn id="33" dur="2000"/>
                                        <p:tgtEl>
                                          <p:spTgt spid="15363"/>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8" grpId="0"/>
      <p:bldP spid="9"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00034" y="285728"/>
            <a:ext cx="8429684" cy="6000792"/>
          </a:xfrm>
        </p:spPr>
        <p:txBody>
          <a:bodyPr>
            <a:normAutofit/>
          </a:bodyPr>
          <a:lstStyle/>
          <a:p>
            <a:pPr algn="l"/>
            <a:r>
              <a:rPr lang="uk-UA" sz="2400" dirty="0" smtClean="0">
                <a:solidFill>
                  <a:srgbClr val="C00000"/>
                </a:solidFill>
                <a:latin typeface="Times New Roman" pitchFamily="18" charset="0"/>
                <a:cs typeface="Times New Roman" pitchFamily="18" charset="0"/>
              </a:rPr>
              <a:t>    </a:t>
            </a:r>
            <a:r>
              <a:rPr lang="uk-UA" sz="2400" dirty="0" smtClean="0">
                <a:solidFill>
                  <a:srgbClr val="9933FF"/>
                </a:solidFill>
                <a:latin typeface="Times New Roman" pitchFamily="18" charset="0"/>
                <a:cs typeface="Times New Roman" pitchFamily="18" charset="0"/>
              </a:rPr>
              <a:t>З поданих дробів  </a:t>
            </a:r>
            <a:br>
              <a:rPr lang="uk-UA" sz="2400" dirty="0" smtClean="0">
                <a:solidFill>
                  <a:srgbClr val="9933FF"/>
                </a:solidFill>
                <a:latin typeface="Times New Roman" pitchFamily="18" charset="0"/>
                <a:cs typeface="Times New Roman" pitchFamily="18" charset="0"/>
              </a:rPr>
            </a:br>
            <a:r>
              <a:rPr lang="uk-UA" sz="2400" dirty="0" smtClean="0">
                <a:solidFill>
                  <a:srgbClr val="9933FF"/>
                </a:solidFill>
                <a:latin typeface="Times New Roman" pitchFamily="18" charset="0"/>
                <a:cs typeface="Times New Roman" pitchFamily="18" charset="0"/>
              </a:rPr>
              <a:t>запишіть:</a:t>
            </a:r>
            <a:br>
              <a:rPr lang="uk-UA" sz="2400" dirty="0" smtClean="0">
                <a:solidFill>
                  <a:srgbClr val="9933FF"/>
                </a:solidFill>
                <a:latin typeface="Times New Roman" pitchFamily="18" charset="0"/>
                <a:cs typeface="Times New Roman" pitchFamily="18" charset="0"/>
              </a:rPr>
            </a:br>
            <a:r>
              <a:rPr lang="uk-UA" sz="2400" dirty="0" smtClean="0">
                <a:solidFill>
                  <a:srgbClr val="9933FF"/>
                </a:solidFill>
                <a:latin typeface="Times New Roman" pitchFamily="18" charset="0"/>
                <a:cs typeface="Times New Roman" pitchFamily="18" charset="0"/>
              </a:rPr>
              <a:t/>
            </a:r>
            <a:br>
              <a:rPr lang="uk-UA" sz="2400" dirty="0" smtClean="0">
                <a:solidFill>
                  <a:srgbClr val="9933FF"/>
                </a:solidFill>
                <a:latin typeface="Times New Roman" pitchFamily="18" charset="0"/>
                <a:cs typeface="Times New Roman" pitchFamily="18" charset="0"/>
              </a:rPr>
            </a:br>
            <a:r>
              <a:rPr lang="uk-UA" sz="2400" dirty="0" smtClean="0">
                <a:solidFill>
                  <a:srgbClr val="9933FF"/>
                </a:solidFill>
                <a:latin typeface="Times New Roman" pitchFamily="18" charset="0"/>
                <a:cs typeface="Times New Roman" pitchFamily="18" charset="0"/>
              </a:rPr>
              <a:t/>
            </a:r>
            <a:br>
              <a:rPr lang="uk-UA" sz="2400" dirty="0" smtClean="0">
                <a:solidFill>
                  <a:srgbClr val="9933FF"/>
                </a:solidFill>
                <a:latin typeface="Times New Roman" pitchFamily="18" charset="0"/>
                <a:cs typeface="Times New Roman" pitchFamily="18" charset="0"/>
              </a:rPr>
            </a:br>
            <a:r>
              <a:rPr lang="uk-UA" sz="2400" dirty="0" smtClean="0">
                <a:solidFill>
                  <a:srgbClr val="9933FF"/>
                </a:solidFill>
                <a:latin typeface="Times New Roman" pitchFamily="18" charset="0"/>
                <a:cs typeface="Times New Roman" pitchFamily="18" charset="0"/>
              </a:rPr>
              <a:t>1) правильні;</a:t>
            </a:r>
            <a:br>
              <a:rPr lang="uk-UA" sz="2400" dirty="0" smtClean="0">
                <a:solidFill>
                  <a:srgbClr val="9933FF"/>
                </a:solidFill>
                <a:latin typeface="Times New Roman" pitchFamily="18" charset="0"/>
                <a:cs typeface="Times New Roman" pitchFamily="18" charset="0"/>
              </a:rPr>
            </a:br>
            <a:r>
              <a:rPr lang="uk-UA" sz="2400" dirty="0" smtClean="0">
                <a:solidFill>
                  <a:srgbClr val="9933FF"/>
                </a:solidFill>
                <a:latin typeface="Times New Roman" pitchFamily="18" charset="0"/>
                <a:cs typeface="Times New Roman" pitchFamily="18" charset="0"/>
              </a:rPr>
              <a:t/>
            </a:r>
            <a:br>
              <a:rPr lang="uk-UA" sz="2400" dirty="0" smtClean="0">
                <a:solidFill>
                  <a:srgbClr val="9933FF"/>
                </a:solidFill>
                <a:latin typeface="Times New Roman" pitchFamily="18" charset="0"/>
                <a:cs typeface="Times New Roman" pitchFamily="18" charset="0"/>
              </a:rPr>
            </a:br>
            <a:r>
              <a:rPr lang="uk-UA" sz="2400" dirty="0" smtClean="0">
                <a:solidFill>
                  <a:srgbClr val="9933FF"/>
                </a:solidFill>
                <a:latin typeface="Times New Roman" pitchFamily="18" charset="0"/>
                <a:cs typeface="Times New Roman" pitchFamily="18" charset="0"/>
              </a:rPr>
              <a:t>2) неправильні;</a:t>
            </a:r>
            <a:br>
              <a:rPr lang="uk-UA" sz="2400" dirty="0" smtClean="0">
                <a:solidFill>
                  <a:srgbClr val="9933FF"/>
                </a:solidFill>
                <a:latin typeface="Times New Roman" pitchFamily="18" charset="0"/>
                <a:cs typeface="Times New Roman" pitchFamily="18" charset="0"/>
              </a:rPr>
            </a:br>
            <a:r>
              <a:rPr lang="uk-UA" sz="2400" dirty="0" smtClean="0">
                <a:solidFill>
                  <a:srgbClr val="9933FF"/>
                </a:solidFill>
                <a:latin typeface="Times New Roman" pitchFamily="18" charset="0"/>
                <a:cs typeface="Times New Roman" pitchFamily="18" charset="0"/>
              </a:rPr>
              <a:t/>
            </a:r>
            <a:br>
              <a:rPr lang="uk-UA" sz="2400" dirty="0" smtClean="0">
                <a:solidFill>
                  <a:srgbClr val="9933FF"/>
                </a:solidFill>
                <a:latin typeface="Times New Roman" pitchFamily="18" charset="0"/>
                <a:cs typeface="Times New Roman" pitchFamily="18" charset="0"/>
              </a:rPr>
            </a:br>
            <a:r>
              <a:rPr lang="uk-UA" sz="2400" dirty="0" smtClean="0">
                <a:solidFill>
                  <a:srgbClr val="9933FF"/>
                </a:solidFill>
                <a:latin typeface="Times New Roman" pitchFamily="18" charset="0"/>
                <a:cs typeface="Times New Roman" pitchFamily="18" charset="0"/>
              </a:rPr>
              <a:t>3) серед правильних дробів, оберіть дроби із чисельником 5;</a:t>
            </a:r>
            <a:br>
              <a:rPr lang="uk-UA" sz="2400" dirty="0" smtClean="0">
                <a:solidFill>
                  <a:srgbClr val="9933FF"/>
                </a:solidFill>
                <a:latin typeface="Times New Roman" pitchFamily="18" charset="0"/>
                <a:cs typeface="Times New Roman" pitchFamily="18" charset="0"/>
              </a:rPr>
            </a:br>
            <a:r>
              <a:rPr lang="uk-UA" sz="2400" dirty="0" smtClean="0">
                <a:solidFill>
                  <a:srgbClr val="9933FF"/>
                </a:solidFill>
                <a:latin typeface="Times New Roman" pitchFamily="18" charset="0"/>
                <a:cs typeface="Times New Roman" pitchFamily="18" charset="0"/>
              </a:rPr>
              <a:t/>
            </a:r>
            <a:br>
              <a:rPr lang="uk-UA" sz="2400" dirty="0" smtClean="0">
                <a:solidFill>
                  <a:srgbClr val="9933FF"/>
                </a:solidFill>
                <a:latin typeface="Times New Roman" pitchFamily="18" charset="0"/>
                <a:cs typeface="Times New Roman" pitchFamily="18" charset="0"/>
              </a:rPr>
            </a:br>
            <a:r>
              <a:rPr lang="uk-UA" sz="2400" dirty="0" smtClean="0">
                <a:solidFill>
                  <a:srgbClr val="9933FF"/>
                </a:solidFill>
                <a:latin typeface="Times New Roman" pitchFamily="18" charset="0"/>
                <a:cs typeface="Times New Roman" pitchFamily="18" charset="0"/>
              </a:rPr>
              <a:t>4) серед неправильних дробів, оберіть дроби із знаменником 5.</a:t>
            </a:r>
            <a:r>
              <a:rPr lang="uk-UA" sz="2400" dirty="0" smtClean="0">
                <a:solidFill>
                  <a:srgbClr val="C00000"/>
                </a:solidFill>
                <a:latin typeface="Times New Roman" pitchFamily="18" charset="0"/>
                <a:cs typeface="Times New Roman" pitchFamily="18" charset="0"/>
              </a:rPr>
              <a:t/>
            </a:r>
            <a:br>
              <a:rPr lang="uk-UA" sz="2400" dirty="0" smtClean="0">
                <a:solidFill>
                  <a:srgbClr val="C00000"/>
                </a:solidFill>
                <a:latin typeface="Times New Roman" pitchFamily="18" charset="0"/>
                <a:cs typeface="Times New Roman" pitchFamily="18" charset="0"/>
              </a:rPr>
            </a:br>
            <a:endParaRPr lang="ru-RU" sz="2400" dirty="0">
              <a:solidFill>
                <a:srgbClr val="C00000"/>
              </a:solidFill>
              <a:latin typeface="Times New Roman" pitchFamily="18" charset="0"/>
              <a:cs typeface="Times New Roman" pitchFamily="18" charset="0"/>
            </a:endParaRPr>
          </a:p>
        </p:txBody>
      </p:sp>
      <p:pic>
        <p:nvPicPr>
          <p:cNvPr id="14339" name="Picture 3" descr="C:\Users\Gacrih\Documents\Downloads\shkolnye_kartinki_41.2.gif"/>
          <p:cNvPicPr>
            <a:picLocks noChangeAspect="1" noChangeArrowheads="1" noCrop="1"/>
          </p:cNvPicPr>
          <p:nvPr/>
        </p:nvPicPr>
        <p:blipFill>
          <a:blip r:embed="rId3" cstate="print"/>
          <a:srcRect/>
          <a:stretch>
            <a:fillRect/>
          </a:stretch>
        </p:blipFill>
        <p:spPr bwMode="auto">
          <a:xfrm>
            <a:off x="7286644" y="5000636"/>
            <a:ext cx="1447810" cy="1357322"/>
          </a:xfrm>
          <a:prstGeom prst="rect">
            <a:avLst/>
          </a:prstGeom>
          <a:noFill/>
        </p:spPr>
      </p:pic>
      <p:graphicFrame>
        <p:nvGraphicFramePr>
          <p:cNvPr id="8" name="Объект 7"/>
          <p:cNvGraphicFramePr>
            <a:graphicFrameLocks noChangeAspect="1"/>
          </p:cNvGraphicFramePr>
          <p:nvPr/>
        </p:nvGraphicFramePr>
        <p:xfrm>
          <a:off x="3428992" y="785794"/>
          <a:ext cx="4143404" cy="857256"/>
        </p:xfrm>
        <a:graphic>
          <a:graphicData uri="http://schemas.openxmlformats.org/presentationml/2006/ole">
            <p:oleObj spid="_x0000_s14340" name="Формула" r:id="rId4" imgW="2006280" imgH="39348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20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2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7" presetClass="exit" presetSubtype="10" fill="hold" nodeType="clickEffect">
                                  <p:stCondLst>
                                    <p:cond delay="0"/>
                                  </p:stCondLst>
                                  <p:childTnLst>
                                    <p:anim calcmode="lin" valueType="num">
                                      <p:cBhvr>
                                        <p:cTn id="14" dur="500"/>
                                        <p:tgtEl>
                                          <p:spTgt spid="14339"/>
                                        </p:tgtEl>
                                        <p:attrNameLst>
                                          <p:attrName>ppt_w</p:attrName>
                                        </p:attrNameLst>
                                      </p:cBhvr>
                                      <p:tavLst>
                                        <p:tav tm="0">
                                          <p:val>
                                            <p:strVal val="ppt_w"/>
                                          </p:val>
                                        </p:tav>
                                        <p:tav tm="100000">
                                          <p:val>
                                            <p:fltVal val="0"/>
                                          </p:val>
                                        </p:tav>
                                      </p:tavLst>
                                    </p:anim>
                                    <p:anim calcmode="lin" valueType="num">
                                      <p:cBhvr>
                                        <p:cTn id="15" dur="500"/>
                                        <p:tgtEl>
                                          <p:spTgt spid="14339"/>
                                        </p:tgtEl>
                                        <p:attrNameLst>
                                          <p:attrName>ppt_h</p:attrName>
                                        </p:attrNameLst>
                                      </p:cBhvr>
                                      <p:tavLst>
                                        <p:tav tm="0">
                                          <p:val>
                                            <p:strVal val="ppt_h"/>
                                          </p:val>
                                        </p:tav>
                                        <p:tav tm="100000">
                                          <p:val>
                                            <p:strVal val="ppt_h"/>
                                          </p:val>
                                        </p:tav>
                                      </p:tavLst>
                                    </p:anim>
                                    <p:set>
                                      <p:cBhvr>
                                        <p:cTn id="16" dur="1" fill="hold">
                                          <p:stCondLst>
                                            <p:cond delay="499"/>
                                          </p:stCondLst>
                                        </p:cTn>
                                        <p:tgtEl>
                                          <p:spTgt spid="1433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Заголовок 1"/>
          <p:cNvSpPr txBox="1">
            <a:spLocks/>
          </p:cNvSpPr>
          <p:nvPr/>
        </p:nvSpPr>
        <p:spPr>
          <a:xfrm>
            <a:off x="857224" y="3429000"/>
            <a:ext cx="7772400" cy="2714644"/>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uk-UA" sz="2400" b="0" i="0" u="none" strike="noStrike" kern="1200" cap="none" spc="0" normalizeH="0" baseline="0" noProof="0" dirty="0" smtClean="0">
                <a:ln>
                  <a:noFill/>
                </a:ln>
                <a:solidFill>
                  <a:srgbClr val="006600"/>
                </a:solidFill>
                <a:effectLst/>
                <a:uLnTx/>
                <a:uFillTx/>
                <a:latin typeface="Times New Roman" pitchFamily="18" charset="0"/>
                <a:ea typeface="+mj-ea"/>
                <a:cs typeface="Times New Roman" pitchFamily="18" charset="0"/>
              </a:rPr>
              <a:t>2.Із даних чисел 1, 3, </a:t>
            </a:r>
            <a:r>
              <a:rPr lang="uk-UA" sz="2400" dirty="0" smtClean="0">
                <a:solidFill>
                  <a:srgbClr val="006600"/>
                </a:solidFill>
                <a:latin typeface="Times New Roman" pitchFamily="18" charset="0"/>
                <a:ea typeface="+mj-ea"/>
                <a:cs typeface="Times New Roman" pitchFamily="18" charset="0"/>
              </a:rPr>
              <a:t>4</a:t>
            </a:r>
            <a:r>
              <a:rPr kumimoji="0" lang="uk-UA" sz="2400" b="0" i="0" u="none" strike="noStrike" kern="1200" cap="none" spc="0" normalizeH="0" baseline="0" noProof="0" dirty="0" smtClean="0">
                <a:ln>
                  <a:noFill/>
                </a:ln>
                <a:solidFill>
                  <a:srgbClr val="006600"/>
                </a:solidFill>
                <a:effectLst/>
                <a:uLnTx/>
                <a:uFillTx/>
                <a:latin typeface="Times New Roman" pitchFamily="18" charset="0"/>
                <a:ea typeface="+mj-ea"/>
                <a:cs typeface="Times New Roman" pitchFamily="18" charset="0"/>
              </a:rPr>
              <a:t>, </a:t>
            </a:r>
            <a:r>
              <a:rPr lang="uk-UA" sz="2400" dirty="0" smtClean="0">
                <a:solidFill>
                  <a:srgbClr val="006600"/>
                </a:solidFill>
                <a:latin typeface="Times New Roman" pitchFamily="18" charset="0"/>
                <a:ea typeface="+mj-ea"/>
                <a:cs typeface="Times New Roman" pitchFamily="18" charset="0"/>
              </a:rPr>
              <a:t>8</a:t>
            </a:r>
            <a:r>
              <a:rPr kumimoji="0" lang="uk-UA" sz="2400" b="0" i="0" u="none" strike="noStrike" kern="1200" cap="none" spc="0" normalizeH="0" baseline="0" noProof="0" dirty="0" smtClean="0">
                <a:ln>
                  <a:noFill/>
                </a:ln>
                <a:solidFill>
                  <a:srgbClr val="006600"/>
                </a:solidFill>
                <a:effectLst/>
                <a:uLnTx/>
                <a:uFillTx/>
                <a:latin typeface="Times New Roman" pitchFamily="18" charset="0"/>
                <a:ea typeface="+mj-ea"/>
                <a:cs typeface="Times New Roman" pitchFamily="18" charset="0"/>
              </a:rPr>
              <a:t>, </a:t>
            </a:r>
            <a:r>
              <a:rPr lang="uk-UA" sz="2400" dirty="0" smtClean="0">
                <a:solidFill>
                  <a:srgbClr val="006600"/>
                </a:solidFill>
                <a:latin typeface="Times New Roman" pitchFamily="18" charset="0"/>
                <a:ea typeface="+mj-ea"/>
                <a:cs typeface="Times New Roman" pitchFamily="18" charset="0"/>
              </a:rPr>
              <a:t>17</a:t>
            </a:r>
            <a:r>
              <a:rPr kumimoji="0" lang="uk-UA" sz="2400" b="0" i="0" u="none" strike="noStrike" kern="1200" cap="none" spc="0" normalizeH="0" baseline="0" noProof="0" dirty="0" smtClean="0">
                <a:ln>
                  <a:noFill/>
                </a:ln>
                <a:solidFill>
                  <a:srgbClr val="006600"/>
                </a:solidFill>
                <a:effectLst/>
                <a:uLnTx/>
                <a:uFillTx/>
                <a:latin typeface="Times New Roman" pitchFamily="18" charset="0"/>
                <a:ea typeface="+mj-ea"/>
                <a:cs typeface="Times New Roman" pitchFamily="18" charset="0"/>
              </a:rPr>
              <a:t>, 20 для дробу          виберіть ті,</a:t>
            </a:r>
            <a:r>
              <a:rPr kumimoji="0" lang="uk-UA" sz="2400" b="0" i="0" u="none" strike="noStrike" kern="1200" cap="none" spc="0" normalizeH="0" noProof="0" dirty="0" smtClean="0">
                <a:ln>
                  <a:noFill/>
                </a:ln>
                <a:solidFill>
                  <a:srgbClr val="006600"/>
                </a:solidFill>
                <a:effectLst/>
                <a:uLnTx/>
                <a:uFillTx/>
                <a:latin typeface="Times New Roman" pitchFamily="18" charset="0"/>
                <a:ea typeface="+mj-ea"/>
                <a:cs typeface="Times New Roman" pitchFamily="18" charset="0"/>
              </a:rPr>
              <a:t> </a:t>
            </a:r>
            <a:r>
              <a:rPr kumimoji="0" lang="uk-UA" sz="2400" b="0" i="0" u="none" strike="noStrike" kern="1200" cap="none" spc="0" normalizeH="0" baseline="0" noProof="0" dirty="0" smtClean="0">
                <a:ln>
                  <a:noFill/>
                </a:ln>
                <a:solidFill>
                  <a:srgbClr val="006600"/>
                </a:solidFill>
                <a:effectLst/>
                <a:uLnTx/>
                <a:uFillTx/>
                <a:latin typeface="Times New Roman" pitchFamily="18" charset="0"/>
                <a:ea typeface="+mj-ea"/>
                <a:cs typeface="Times New Roman" pitchFamily="18" charset="0"/>
              </a:rPr>
              <a:t>які перетворять даний дріб :</a:t>
            </a:r>
            <a:br>
              <a:rPr kumimoji="0" lang="uk-UA" sz="2400" b="0" i="0" u="none" strike="noStrike" kern="1200" cap="none" spc="0" normalizeH="0" baseline="0" noProof="0" dirty="0" smtClean="0">
                <a:ln>
                  <a:noFill/>
                </a:ln>
                <a:solidFill>
                  <a:srgbClr val="006600"/>
                </a:solidFill>
                <a:effectLst/>
                <a:uLnTx/>
                <a:uFillTx/>
                <a:latin typeface="Times New Roman" pitchFamily="18" charset="0"/>
                <a:ea typeface="+mj-ea"/>
                <a:cs typeface="Times New Roman" pitchFamily="18" charset="0"/>
              </a:rPr>
            </a:br>
            <a:r>
              <a:rPr kumimoji="0" lang="uk-UA" sz="2400" b="0" i="0" u="none" strike="noStrike" kern="1200" cap="none" spc="0" normalizeH="0" baseline="0" noProof="0" dirty="0" smtClean="0">
                <a:ln>
                  <a:noFill/>
                </a:ln>
                <a:solidFill>
                  <a:srgbClr val="006600"/>
                </a:solidFill>
                <a:effectLst/>
                <a:uLnTx/>
                <a:uFillTx/>
                <a:latin typeface="Times New Roman" pitchFamily="18" charset="0"/>
                <a:ea typeface="+mj-ea"/>
                <a:cs typeface="Times New Roman" pitchFamily="18" charset="0"/>
              </a:rPr>
              <a:t/>
            </a:r>
            <a:br>
              <a:rPr kumimoji="0" lang="uk-UA" sz="2400" b="0" i="0" u="none" strike="noStrike" kern="1200" cap="none" spc="0" normalizeH="0" baseline="0" noProof="0" dirty="0" smtClean="0">
                <a:ln>
                  <a:noFill/>
                </a:ln>
                <a:solidFill>
                  <a:srgbClr val="006600"/>
                </a:solidFill>
                <a:effectLst/>
                <a:uLnTx/>
                <a:uFillTx/>
                <a:latin typeface="Times New Roman" pitchFamily="18" charset="0"/>
                <a:ea typeface="+mj-ea"/>
                <a:cs typeface="Times New Roman" pitchFamily="18" charset="0"/>
              </a:rPr>
            </a:br>
            <a:r>
              <a:rPr kumimoji="0" lang="uk-UA" sz="2400" b="0" i="0" u="none" strike="noStrike" kern="1200" cap="none" spc="0" normalizeH="0" baseline="0" noProof="0" dirty="0" smtClean="0">
                <a:ln>
                  <a:noFill/>
                </a:ln>
                <a:solidFill>
                  <a:srgbClr val="006600"/>
                </a:solidFill>
                <a:effectLst/>
                <a:uLnTx/>
                <a:uFillTx/>
                <a:latin typeface="Times New Roman" pitchFamily="18" charset="0"/>
                <a:ea typeface="+mj-ea"/>
                <a:cs typeface="Times New Roman" pitchFamily="18" charset="0"/>
              </a:rPr>
              <a:t> 1) у правильний;</a:t>
            </a:r>
            <a:br>
              <a:rPr kumimoji="0" lang="uk-UA" sz="2400" b="0" i="0" u="none" strike="noStrike" kern="1200" cap="none" spc="0" normalizeH="0" baseline="0" noProof="0" dirty="0" smtClean="0">
                <a:ln>
                  <a:noFill/>
                </a:ln>
                <a:solidFill>
                  <a:srgbClr val="006600"/>
                </a:solidFill>
                <a:effectLst/>
                <a:uLnTx/>
                <a:uFillTx/>
                <a:latin typeface="Times New Roman" pitchFamily="18" charset="0"/>
                <a:ea typeface="+mj-ea"/>
                <a:cs typeface="Times New Roman" pitchFamily="18" charset="0"/>
              </a:rPr>
            </a:br>
            <a:r>
              <a:rPr kumimoji="0" lang="uk-UA" sz="2400" b="0" i="0" u="none" strike="noStrike" kern="1200" cap="none" spc="0" normalizeH="0" baseline="0" noProof="0" dirty="0" smtClean="0">
                <a:ln>
                  <a:noFill/>
                </a:ln>
                <a:solidFill>
                  <a:srgbClr val="006600"/>
                </a:solidFill>
                <a:effectLst/>
                <a:uLnTx/>
                <a:uFillTx/>
                <a:latin typeface="Times New Roman" pitchFamily="18" charset="0"/>
                <a:ea typeface="+mj-ea"/>
                <a:cs typeface="Times New Roman" pitchFamily="18" charset="0"/>
              </a:rPr>
              <a:t> 2) у неправильний. </a:t>
            </a:r>
            <a:endParaRPr kumimoji="0" lang="ru-RU" sz="2400" b="0" i="0" u="none" strike="noStrike" kern="1200" cap="none" spc="0" normalizeH="0" baseline="0" noProof="0" dirty="0">
              <a:ln>
                <a:noFill/>
              </a:ln>
              <a:solidFill>
                <a:srgbClr val="006600"/>
              </a:solidFill>
              <a:effectLst/>
              <a:uLnTx/>
              <a:uFillTx/>
              <a:latin typeface="Times New Roman" pitchFamily="18" charset="0"/>
              <a:ea typeface="+mj-ea"/>
              <a:cs typeface="Times New Roman" pitchFamily="18" charset="0"/>
            </a:endParaRPr>
          </a:p>
        </p:txBody>
      </p:sp>
      <p:sp>
        <p:nvSpPr>
          <p:cNvPr id="2" name="Заголовок 1"/>
          <p:cNvSpPr>
            <a:spLocks noGrp="1"/>
          </p:cNvSpPr>
          <p:nvPr>
            <p:ph type="ctrTitle"/>
          </p:nvPr>
        </p:nvSpPr>
        <p:spPr>
          <a:xfrm>
            <a:off x="714348" y="428604"/>
            <a:ext cx="7772400" cy="2714644"/>
          </a:xfrm>
        </p:spPr>
        <p:txBody>
          <a:bodyPr>
            <a:normAutofit/>
          </a:bodyPr>
          <a:lstStyle/>
          <a:p>
            <a:pPr algn="l"/>
            <a:r>
              <a:rPr lang="uk-UA" sz="2400" dirty="0" smtClean="0">
                <a:solidFill>
                  <a:srgbClr val="0000CC"/>
                </a:solidFill>
                <a:latin typeface="Times New Roman" pitchFamily="18" charset="0"/>
                <a:cs typeface="Times New Roman" pitchFamily="18" charset="0"/>
              </a:rPr>
              <a:t>1.Із даних чисел 1, 2, 3, 7, 9, 11 для дробу          виберіть ті, які перетворять даний дріб :</a:t>
            </a:r>
            <a:br>
              <a:rPr lang="uk-UA" sz="2400" dirty="0" smtClean="0">
                <a:solidFill>
                  <a:srgbClr val="0000CC"/>
                </a:solidFill>
                <a:latin typeface="Times New Roman" pitchFamily="18" charset="0"/>
                <a:cs typeface="Times New Roman" pitchFamily="18" charset="0"/>
              </a:rPr>
            </a:br>
            <a:r>
              <a:rPr lang="uk-UA" sz="2400" dirty="0" smtClean="0">
                <a:solidFill>
                  <a:srgbClr val="0000CC"/>
                </a:solidFill>
                <a:latin typeface="Times New Roman" pitchFamily="18" charset="0"/>
                <a:cs typeface="Times New Roman" pitchFamily="18" charset="0"/>
              </a:rPr>
              <a:t/>
            </a:r>
            <a:br>
              <a:rPr lang="uk-UA" sz="2400" dirty="0" smtClean="0">
                <a:solidFill>
                  <a:srgbClr val="0000CC"/>
                </a:solidFill>
                <a:latin typeface="Times New Roman" pitchFamily="18" charset="0"/>
                <a:cs typeface="Times New Roman" pitchFamily="18" charset="0"/>
              </a:rPr>
            </a:br>
            <a:r>
              <a:rPr lang="uk-UA" sz="2400" dirty="0" smtClean="0">
                <a:solidFill>
                  <a:srgbClr val="0000CC"/>
                </a:solidFill>
                <a:latin typeface="Times New Roman" pitchFamily="18" charset="0"/>
                <a:cs typeface="Times New Roman" pitchFamily="18" charset="0"/>
              </a:rPr>
              <a:t> 1) у правильний;</a:t>
            </a:r>
            <a:br>
              <a:rPr lang="uk-UA" sz="2400" dirty="0" smtClean="0">
                <a:solidFill>
                  <a:srgbClr val="0000CC"/>
                </a:solidFill>
                <a:latin typeface="Times New Roman" pitchFamily="18" charset="0"/>
                <a:cs typeface="Times New Roman" pitchFamily="18" charset="0"/>
              </a:rPr>
            </a:br>
            <a:r>
              <a:rPr lang="uk-UA" sz="2400" dirty="0" smtClean="0">
                <a:solidFill>
                  <a:srgbClr val="0000CC"/>
                </a:solidFill>
                <a:latin typeface="Times New Roman" pitchFamily="18" charset="0"/>
                <a:cs typeface="Times New Roman" pitchFamily="18" charset="0"/>
              </a:rPr>
              <a:t> 2) у неправильний. </a:t>
            </a:r>
            <a:endParaRPr lang="ru-RU" sz="2400" dirty="0">
              <a:solidFill>
                <a:srgbClr val="0000CC"/>
              </a:solidFill>
              <a:latin typeface="Times New Roman" pitchFamily="18" charset="0"/>
              <a:cs typeface="Times New Roman" pitchFamily="18" charset="0"/>
            </a:endParaRPr>
          </a:p>
        </p:txBody>
      </p:sp>
      <p:graphicFrame>
        <p:nvGraphicFramePr>
          <p:cNvPr id="4" name="Объект 3"/>
          <p:cNvGraphicFramePr>
            <a:graphicFrameLocks noChangeAspect="1"/>
          </p:cNvGraphicFramePr>
          <p:nvPr/>
        </p:nvGraphicFramePr>
        <p:xfrm>
          <a:off x="6357950" y="642918"/>
          <a:ext cx="361952" cy="935043"/>
        </p:xfrm>
        <a:graphic>
          <a:graphicData uri="http://schemas.openxmlformats.org/presentationml/2006/ole">
            <p:oleObj spid="_x0000_s35841" name="Формула" r:id="rId3" imgW="152280" imgH="393480" progId="Equation.3">
              <p:embed/>
            </p:oleObj>
          </a:graphicData>
        </a:graphic>
      </p:graphicFrame>
      <p:graphicFrame>
        <p:nvGraphicFramePr>
          <p:cNvPr id="35842" name="Object 2"/>
          <p:cNvGraphicFramePr>
            <a:graphicFrameLocks noChangeAspect="1"/>
          </p:cNvGraphicFramePr>
          <p:nvPr/>
        </p:nvGraphicFramePr>
        <p:xfrm>
          <a:off x="6715140" y="3571876"/>
          <a:ext cx="361950" cy="935038"/>
        </p:xfrm>
        <a:graphic>
          <a:graphicData uri="http://schemas.openxmlformats.org/presentationml/2006/ole">
            <p:oleObj spid="_x0000_s35842" name="Формула" r:id="rId4" imgW="152280" imgH="393480" progId="Equation.3">
              <p:embed/>
            </p:oleObj>
          </a:graphicData>
        </a:graphic>
      </p:graphicFrame>
      <p:pic>
        <p:nvPicPr>
          <p:cNvPr id="35844" name="Picture 4" descr="http://data0.eklablog.com/liledekahlan/mod_article1626661_2.png?3251"/>
          <p:cNvPicPr>
            <a:picLocks noChangeAspect="1" noChangeArrowheads="1"/>
          </p:cNvPicPr>
          <p:nvPr/>
        </p:nvPicPr>
        <p:blipFill>
          <a:blip r:embed="rId5" cstate="print"/>
          <a:srcRect/>
          <a:stretch>
            <a:fillRect/>
          </a:stretch>
        </p:blipFill>
        <p:spPr bwMode="auto">
          <a:xfrm>
            <a:off x="6572264" y="4286256"/>
            <a:ext cx="2284798" cy="2293938"/>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2000"/>
                                        <p:tgtEl>
                                          <p:spTgt spid="2"/>
                                        </p:tgtEl>
                                      </p:cBhvr>
                                    </p:animEffect>
                                  </p:childTnLst>
                                </p:cTn>
                              </p:par>
                              <p:par>
                                <p:cTn id="8" presetID="35" presetClass="entr" presetSubtype="0" fill="hold" nodeType="withEffect">
                                  <p:stCondLst>
                                    <p:cond delay="0"/>
                                  </p:stCondLst>
                                  <p:childTnLst>
                                    <p:set>
                                      <p:cBhvr>
                                        <p:cTn id="9" dur="1" fill="hold">
                                          <p:stCondLst>
                                            <p:cond delay="0"/>
                                          </p:stCondLst>
                                        </p:cTn>
                                        <p:tgtEl>
                                          <p:spTgt spid="4">
                                            <p:subSp spid="_x0000_s35841"/>
                                          </p:spTgt>
                                        </p:tgtEl>
                                        <p:attrNameLst>
                                          <p:attrName>style.visibility</p:attrName>
                                        </p:attrNameLst>
                                      </p:cBhvr>
                                      <p:to>
                                        <p:strVal val="visible"/>
                                      </p:to>
                                    </p:set>
                                    <p:animEffect transition="in" filter="fade">
                                      <p:cBhvr>
                                        <p:cTn id="10" dur="2000"/>
                                        <p:tgtEl>
                                          <p:spTgt spid="4">
                                            <p:subSp spid="_x0000_s35841"/>
                                          </p:spTgt>
                                        </p:tgtEl>
                                      </p:cBhvr>
                                    </p:animEffect>
                                    <p:anim calcmode="lin" valueType="num">
                                      <p:cBhvr>
                                        <p:cTn id="11" dur="2000" fill="hold"/>
                                        <p:tgtEl>
                                          <p:spTgt spid="4">
                                            <p:subSp spid="_x0000_s35841"/>
                                          </p:spTgt>
                                        </p:tgtEl>
                                        <p:attrNameLst>
                                          <p:attrName>style.rotation</p:attrName>
                                        </p:attrNameLst>
                                      </p:cBhvr>
                                      <p:tavLst>
                                        <p:tav tm="0">
                                          <p:val>
                                            <p:fltVal val="720"/>
                                          </p:val>
                                        </p:tav>
                                        <p:tav tm="100000">
                                          <p:val>
                                            <p:fltVal val="0"/>
                                          </p:val>
                                        </p:tav>
                                      </p:tavLst>
                                    </p:anim>
                                    <p:anim calcmode="lin" valueType="num">
                                      <p:cBhvr>
                                        <p:cTn id="12" dur="2000" fill="hold"/>
                                        <p:tgtEl>
                                          <p:spTgt spid="4">
                                            <p:subSp spid="_x0000_s35841"/>
                                          </p:spTgt>
                                        </p:tgtEl>
                                        <p:attrNameLst>
                                          <p:attrName>ppt_h</p:attrName>
                                        </p:attrNameLst>
                                      </p:cBhvr>
                                      <p:tavLst>
                                        <p:tav tm="0">
                                          <p:val>
                                            <p:fltVal val="0"/>
                                          </p:val>
                                        </p:tav>
                                        <p:tav tm="100000">
                                          <p:val>
                                            <p:strVal val="#ppt_h"/>
                                          </p:val>
                                        </p:tav>
                                      </p:tavLst>
                                    </p:anim>
                                    <p:anim calcmode="lin" valueType="num">
                                      <p:cBhvr>
                                        <p:cTn id="13" dur="2000" fill="hold"/>
                                        <p:tgtEl>
                                          <p:spTgt spid="4">
                                            <p:subSp spid="_x0000_s35841"/>
                                          </p:spTgt>
                                        </p:tgtEl>
                                        <p:attrNameLst>
                                          <p:attrName>ppt_w</p:attrName>
                                        </p:attrNameLst>
                                      </p:cBhvr>
                                      <p:tavLst>
                                        <p:tav tm="0">
                                          <p:val>
                                            <p:fltVal val="0"/>
                                          </p:val>
                                        </p:tav>
                                        <p:tav tm="100000">
                                          <p:val>
                                            <p:strVal val="#ppt_w"/>
                                          </p:val>
                                        </p:tav>
                                      </p:tavLst>
                                    </p:anim>
                                  </p:childTnLst>
                                </p:cTn>
                              </p:par>
                            </p:childTnLst>
                          </p:cTn>
                        </p:par>
                        <p:par>
                          <p:cTn id="14" fill="hold">
                            <p:stCondLst>
                              <p:cond delay="2000"/>
                            </p:stCondLst>
                            <p:childTnLst>
                              <p:par>
                                <p:cTn id="15" presetID="21" presetClass="entr" presetSubtype="4"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heel(4)">
                                      <p:cBhvr>
                                        <p:cTn id="17" dur="2000"/>
                                        <p:tgtEl>
                                          <p:spTgt spid="6"/>
                                        </p:tgtEl>
                                      </p:cBhvr>
                                    </p:animEffect>
                                  </p:childTnLst>
                                </p:cTn>
                              </p:par>
                              <p:par>
                                <p:cTn id="18" presetID="35" presetClass="entr" presetSubtype="0" fill="hold" nodeType="withEffect">
                                  <p:stCondLst>
                                    <p:cond delay="0"/>
                                  </p:stCondLst>
                                  <p:childTnLst>
                                    <p:set>
                                      <p:cBhvr>
                                        <p:cTn id="19" dur="1" fill="hold">
                                          <p:stCondLst>
                                            <p:cond delay="0"/>
                                          </p:stCondLst>
                                        </p:cTn>
                                        <p:tgtEl>
                                          <p:spTgt spid="35842">
                                            <p:subSp spid="_x0000_s35842"/>
                                          </p:spTgt>
                                        </p:tgtEl>
                                        <p:attrNameLst>
                                          <p:attrName>style.visibility</p:attrName>
                                        </p:attrNameLst>
                                      </p:cBhvr>
                                      <p:to>
                                        <p:strVal val="visible"/>
                                      </p:to>
                                    </p:set>
                                    <p:animEffect transition="in" filter="fade">
                                      <p:cBhvr>
                                        <p:cTn id="20" dur="2000"/>
                                        <p:tgtEl>
                                          <p:spTgt spid="35842">
                                            <p:subSp spid="_x0000_s35842"/>
                                          </p:spTgt>
                                        </p:tgtEl>
                                      </p:cBhvr>
                                    </p:animEffect>
                                    <p:anim calcmode="lin" valueType="num">
                                      <p:cBhvr>
                                        <p:cTn id="21" dur="2000" fill="hold"/>
                                        <p:tgtEl>
                                          <p:spTgt spid="35842">
                                            <p:subSp spid="_x0000_s35842"/>
                                          </p:spTgt>
                                        </p:tgtEl>
                                        <p:attrNameLst>
                                          <p:attrName>style.rotation</p:attrName>
                                        </p:attrNameLst>
                                      </p:cBhvr>
                                      <p:tavLst>
                                        <p:tav tm="0">
                                          <p:val>
                                            <p:fltVal val="720"/>
                                          </p:val>
                                        </p:tav>
                                        <p:tav tm="100000">
                                          <p:val>
                                            <p:fltVal val="0"/>
                                          </p:val>
                                        </p:tav>
                                      </p:tavLst>
                                    </p:anim>
                                    <p:anim calcmode="lin" valueType="num">
                                      <p:cBhvr>
                                        <p:cTn id="22" dur="2000" fill="hold"/>
                                        <p:tgtEl>
                                          <p:spTgt spid="35842">
                                            <p:subSp spid="_x0000_s35842"/>
                                          </p:spTgt>
                                        </p:tgtEl>
                                        <p:attrNameLst>
                                          <p:attrName>ppt_h</p:attrName>
                                        </p:attrNameLst>
                                      </p:cBhvr>
                                      <p:tavLst>
                                        <p:tav tm="0">
                                          <p:val>
                                            <p:fltVal val="0"/>
                                          </p:val>
                                        </p:tav>
                                        <p:tav tm="100000">
                                          <p:val>
                                            <p:strVal val="#ppt_h"/>
                                          </p:val>
                                        </p:tav>
                                      </p:tavLst>
                                    </p:anim>
                                    <p:anim calcmode="lin" valueType="num">
                                      <p:cBhvr>
                                        <p:cTn id="23" dur="2000" fill="hold"/>
                                        <p:tgtEl>
                                          <p:spTgt spid="35842">
                                            <p:subSp spid="_x0000_s35842"/>
                                          </p:spTgt>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utoUpdateAnimBg="0"/>
      <p:bldP spid="2"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571480"/>
            <a:ext cx="8572560" cy="1714512"/>
          </a:xfrm>
        </p:spPr>
        <p:txBody>
          <a:bodyPr>
            <a:normAutofit/>
          </a:bodyPr>
          <a:lstStyle/>
          <a:p>
            <a:pPr algn="l"/>
            <a:r>
              <a:rPr lang="uk-UA" sz="2400" dirty="0" smtClean="0">
                <a:solidFill>
                  <a:srgbClr val="660066"/>
                </a:solidFill>
                <a:latin typeface="Times New Roman" pitchFamily="18" charset="0"/>
                <a:cs typeface="Times New Roman" pitchFamily="18" charset="0"/>
              </a:rPr>
              <a:t>Зобразіть  дроби                                   на координатному промені.</a:t>
            </a:r>
            <a:endParaRPr lang="ru-RU" sz="2400" dirty="0">
              <a:solidFill>
                <a:srgbClr val="660066"/>
              </a:solidFill>
              <a:latin typeface="Times New Roman" pitchFamily="18" charset="0"/>
              <a:cs typeface="Times New Roman" pitchFamily="18" charset="0"/>
            </a:endParaRPr>
          </a:p>
        </p:txBody>
      </p:sp>
      <p:graphicFrame>
        <p:nvGraphicFramePr>
          <p:cNvPr id="4" name="Объект 3"/>
          <p:cNvGraphicFramePr>
            <a:graphicFrameLocks noChangeAspect="1"/>
          </p:cNvGraphicFramePr>
          <p:nvPr/>
        </p:nvGraphicFramePr>
        <p:xfrm>
          <a:off x="2857488" y="928670"/>
          <a:ext cx="2143140" cy="949105"/>
        </p:xfrm>
        <a:graphic>
          <a:graphicData uri="http://schemas.openxmlformats.org/presentationml/2006/ole">
            <p:oleObj spid="_x0000_s34817" name="Формула" r:id="rId3" imgW="888840" imgH="393480" progId="Equation.3">
              <p:embed/>
            </p:oleObj>
          </a:graphicData>
        </a:graphic>
      </p:graphicFrame>
      <p:sp>
        <p:nvSpPr>
          <p:cNvPr id="5" name="Заголовок 1"/>
          <p:cNvSpPr txBox="1">
            <a:spLocks/>
          </p:cNvSpPr>
          <p:nvPr/>
        </p:nvSpPr>
        <p:spPr>
          <a:xfrm>
            <a:off x="571440" y="2428868"/>
            <a:ext cx="8072526" cy="2928958"/>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lang="uk-UA" sz="2400" dirty="0" smtClean="0">
              <a:solidFill>
                <a:srgbClr val="660066"/>
              </a:solidFill>
              <a:latin typeface="Times New Roman" pitchFamily="18" charset="0"/>
              <a:ea typeface="+mj-ea"/>
              <a:cs typeface="Times New Roman" pitchFamily="18" charset="0"/>
            </a:endParaRPr>
          </a:p>
          <a:p>
            <a:pPr marL="457200" marR="0" lvl="0" indent="-457200" algn="l" defTabSz="914400" rtl="0" eaLnBrk="1" fontAlgn="auto" latinLnBrk="0" hangingPunct="1">
              <a:lnSpc>
                <a:spcPct val="100000"/>
              </a:lnSpc>
              <a:spcBef>
                <a:spcPct val="0"/>
              </a:spcBef>
              <a:spcAft>
                <a:spcPts val="0"/>
              </a:spcAft>
              <a:buClrTx/>
              <a:buSzTx/>
              <a:buFontTx/>
              <a:buAutoNum type="arabicParenR"/>
              <a:tabLst/>
              <a:defRPr/>
            </a:pPr>
            <a:r>
              <a:rPr lang="uk-UA" sz="2400" dirty="0" smtClean="0">
                <a:solidFill>
                  <a:srgbClr val="0066FF"/>
                </a:solidFill>
                <a:latin typeface="Times New Roman" pitchFamily="18" charset="0"/>
                <a:ea typeface="+mj-ea"/>
                <a:cs typeface="Times New Roman" pitchFamily="18" charset="0"/>
              </a:rPr>
              <a:t>Прочитайте дроби; </a:t>
            </a:r>
          </a:p>
          <a:p>
            <a:pPr marL="457200" marR="0" lvl="0" indent="-457200" algn="l" defTabSz="914400" rtl="0" eaLnBrk="1" fontAlgn="auto" latinLnBrk="0" hangingPunct="1">
              <a:lnSpc>
                <a:spcPct val="100000"/>
              </a:lnSpc>
              <a:spcBef>
                <a:spcPct val="0"/>
              </a:spcBef>
              <a:spcAft>
                <a:spcPts val="0"/>
              </a:spcAft>
              <a:buClrTx/>
              <a:buSzTx/>
              <a:buFontTx/>
              <a:buAutoNum type="arabicParenR"/>
              <a:tabLst/>
              <a:defRPr/>
            </a:pPr>
            <a:endParaRPr lang="uk-UA" sz="2400" dirty="0" smtClean="0">
              <a:solidFill>
                <a:srgbClr val="0066FF"/>
              </a:solidFill>
              <a:latin typeface="Times New Roman" pitchFamily="18" charset="0"/>
              <a:ea typeface="+mj-ea"/>
              <a:cs typeface="Times New Roman" pitchFamily="18" charset="0"/>
            </a:endParaRPr>
          </a:p>
          <a:p>
            <a:pPr marL="457200" marR="0" lvl="0" indent="-457200" algn="l" defTabSz="914400" rtl="0" eaLnBrk="1" fontAlgn="auto" latinLnBrk="0" hangingPunct="1">
              <a:lnSpc>
                <a:spcPct val="100000"/>
              </a:lnSpc>
              <a:spcBef>
                <a:spcPct val="0"/>
              </a:spcBef>
              <a:spcAft>
                <a:spcPts val="0"/>
              </a:spcAft>
              <a:buClrTx/>
              <a:buSzTx/>
              <a:buFontTx/>
              <a:buAutoNum type="arabicParenR"/>
              <a:tabLst/>
              <a:defRPr/>
            </a:pPr>
            <a:r>
              <a:rPr lang="uk-UA" sz="2400" dirty="0" smtClean="0">
                <a:solidFill>
                  <a:srgbClr val="0066FF"/>
                </a:solidFill>
                <a:latin typeface="Times New Roman" pitchFamily="18" charset="0"/>
                <a:ea typeface="+mj-ea"/>
                <a:cs typeface="Times New Roman" pitchFamily="18" charset="0"/>
              </a:rPr>
              <a:t>Які з дробів є правильними, а які неправильні;</a:t>
            </a:r>
          </a:p>
          <a:p>
            <a:pPr marL="457200" marR="0" lvl="0" indent="-457200" algn="l" defTabSz="914400" rtl="0" eaLnBrk="1" fontAlgn="auto" latinLnBrk="0" hangingPunct="1">
              <a:lnSpc>
                <a:spcPct val="100000"/>
              </a:lnSpc>
              <a:spcBef>
                <a:spcPct val="0"/>
              </a:spcBef>
              <a:spcAft>
                <a:spcPts val="0"/>
              </a:spcAft>
              <a:buClrTx/>
              <a:buSzTx/>
              <a:buFontTx/>
              <a:buAutoNum type="arabicParenR"/>
              <a:tabLst/>
              <a:defRPr/>
            </a:pPr>
            <a:endParaRPr lang="uk-UA" sz="2400" dirty="0" smtClean="0">
              <a:solidFill>
                <a:srgbClr val="0066FF"/>
              </a:solidFill>
              <a:latin typeface="Times New Roman" pitchFamily="18" charset="0"/>
              <a:ea typeface="+mj-ea"/>
              <a:cs typeface="Times New Roman" pitchFamily="18" charset="0"/>
            </a:endParaRPr>
          </a:p>
          <a:p>
            <a:pPr marL="457200" marR="0" lvl="0" indent="-457200" algn="l" defTabSz="914400" rtl="0" eaLnBrk="1" fontAlgn="auto" latinLnBrk="0" hangingPunct="1">
              <a:lnSpc>
                <a:spcPct val="100000"/>
              </a:lnSpc>
              <a:spcBef>
                <a:spcPct val="0"/>
              </a:spcBef>
              <a:spcAft>
                <a:spcPts val="0"/>
              </a:spcAft>
              <a:buClrTx/>
              <a:buSzTx/>
              <a:tabLst/>
              <a:defRPr/>
            </a:pPr>
            <a:r>
              <a:rPr lang="uk-UA" sz="2400" dirty="0" smtClean="0">
                <a:solidFill>
                  <a:srgbClr val="0066FF"/>
                </a:solidFill>
                <a:latin typeface="Times New Roman" pitchFamily="18" charset="0"/>
                <a:ea typeface="+mj-ea"/>
                <a:cs typeface="Times New Roman" pitchFamily="18" charset="0"/>
              </a:rPr>
              <a:t>3)  Яка з точок лежить </a:t>
            </a:r>
            <a:r>
              <a:rPr lang="uk-UA" sz="2400" dirty="0" err="1" smtClean="0">
                <a:solidFill>
                  <a:srgbClr val="0066FF"/>
                </a:solidFill>
                <a:latin typeface="Times New Roman" pitchFamily="18" charset="0"/>
                <a:ea typeface="+mj-ea"/>
                <a:cs typeface="Times New Roman" pitchFamily="18" charset="0"/>
              </a:rPr>
              <a:t>найдалі</a:t>
            </a:r>
            <a:r>
              <a:rPr lang="uk-UA" sz="2400" dirty="0" smtClean="0">
                <a:solidFill>
                  <a:srgbClr val="0066FF"/>
                </a:solidFill>
                <a:latin typeface="Times New Roman" pitchFamily="18" charset="0"/>
                <a:ea typeface="+mj-ea"/>
                <a:cs typeface="Times New Roman" pitchFamily="18" charset="0"/>
              </a:rPr>
              <a:t> від початку координат, а яка найближче?</a:t>
            </a:r>
          </a:p>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ru-RU" sz="2400" b="0" i="0" u="none" strike="noStrike" kern="1200" cap="none" spc="0" normalizeH="0" baseline="0" noProof="0" dirty="0">
              <a:ln>
                <a:noFill/>
              </a:ln>
              <a:solidFill>
                <a:srgbClr val="FF00FF"/>
              </a:solidFill>
              <a:effectLst/>
              <a:uLnTx/>
              <a:uFillTx/>
              <a:latin typeface="Times New Roman" pitchFamily="18" charset="0"/>
              <a:ea typeface="+mj-ea"/>
              <a:cs typeface="Times New Roman" pitchFamily="18" charset="0"/>
            </a:endParaRPr>
          </a:p>
        </p:txBody>
      </p:sp>
      <p:pic>
        <p:nvPicPr>
          <p:cNvPr id="6" name="Рисунок 5" descr="http://li-web.ru/"/>
          <p:cNvPicPr/>
          <p:nvPr/>
        </p:nvPicPr>
        <p:blipFill>
          <a:blip r:embed="rId4" cstate="print"/>
          <a:srcRect l="46427" t="81754" r="3113"/>
          <a:stretch>
            <a:fillRect/>
          </a:stretch>
        </p:blipFill>
        <p:spPr bwMode="auto">
          <a:xfrm>
            <a:off x="5143504" y="5143512"/>
            <a:ext cx="3310123" cy="142876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1"/>
          <p:cNvSpPr txBox="1">
            <a:spLocks/>
          </p:cNvSpPr>
          <p:nvPr/>
        </p:nvSpPr>
        <p:spPr>
          <a:xfrm>
            <a:off x="714348" y="428604"/>
            <a:ext cx="7000924" cy="571504"/>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000" b="0" i="0" u="none" strike="noStrike" kern="1200" cap="none" spc="0" normalizeH="0" baseline="0" noProof="0" dirty="0" smtClean="0">
                <a:ln>
                  <a:noFill/>
                </a:ln>
                <a:solidFill>
                  <a:srgbClr val="006600"/>
                </a:solidFill>
                <a:effectLst/>
                <a:uLnTx/>
                <a:uFillTx/>
                <a:latin typeface="Times New Roman" pitchFamily="18" charset="0"/>
                <a:ea typeface="+mj-ea"/>
                <a:cs typeface="Times New Roman" pitchFamily="18" charset="0"/>
              </a:rPr>
              <a:t>Із перелічених чисел складіть усі можливі правильні дроби</a:t>
            </a:r>
            <a:endParaRPr kumimoji="0" lang="ru-RU" sz="2000" b="0" i="0" u="none" strike="noStrike" kern="1200" cap="none" spc="0" normalizeH="0" baseline="0" noProof="0" dirty="0">
              <a:ln>
                <a:noFill/>
              </a:ln>
              <a:solidFill>
                <a:srgbClr val="006600"/>
              </a:solidFill>
              <a:effectLst/>
              <a:uLnTx/>
              <a:uFillTx/>
              <a:latin typeface="Times New Roman" pitchFamily="18" charset="0"/>
              <a:ea typeface="+mj-ea"/>
              <a:cs typeface="Times New Roman" pitchFamily="18" charset="0"/>
            </a:endParaRPr>
          </a:p>
        </p:txBody>
      </p:sp>
      <p:sp>
        <p:nvSpPr>
          <p:cNvPr id="8" name="Прямоугольник 7"/>
          <p:cNvSpPr/>
          <p:nvPr/>
        </p:nvSpPr>
        <p:spPr>
          <a:xfrm>
            <a:off x="3786182" y="1785926"/>
            <a:ext cx="1428760" cy="4286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smtClean="0">
                <a:solidFill>
                  <a:srgbClr val="000099"/>
                </a:solidFill>
                <a:latin typeface="Times New Roman" pitchFamily="18" charset="0"/>
                <a:cs typeface="Times New Roman" pitchFamily="18" charset="0"/>
              </a:rPr>
              <a:t>3, 5, 8, 11</a:t>
            </a:r>
            <a:endParaRPr lang="ru-RU" sz="2400" dirty="0">
              <a:solidFill>
                <a:srgbClr val="000099"/>
              </a:solidFill>
              <a:latin typeface="Times New Roman" pitchFamily="18" charset="0"/>
              <a:cs typeface="Times New Roman" pitchFamily="18" charset="0"/>
            </a:endParaRPr>
          </a:p>
        </p:txBody>
      </p:sp>
      <p:sp>
        <p:nvSpPr>
          <p:cNvPr id="9" name="Заголовок 1"/>
          <p:cNvSpPr txBox="1">
            <a:spLocks/>
          </p:cNvSpPr>
          <p:nvPr/>
        </p:nvSpPr>
        <p:spPr>
          <a:xfrm>
            <a:off x="785786" y="2571744"/>
            <a:ext cx="7000924" cy="571504"/>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uk-UA" sz="2000" b="0" i="0" u="none" strike="noStrike" kern="1200" cap="none" spc="0" normalizeH="0" baseline="0" noProof="0" dirty="0" smtClean="0">
                <a:ln>
                  <a:noFill/>
                </a:ln>
                <a:solidFill>
                  <a:srgbClr val="006600"/>
                </a:solidFill>
                <a:effectLst/>
                <a:uLnTx/>
                <a:uFillTx/>
                <a:latin typeface="Times New Roman" pitchFamily="18" charset="0"/>
                <a:ea typeface="+mj-ea"/>
                <a:cs typeface="Times New Roman" pitchFamily="18" charset="0"/>
              </a:rPr>
              <a:t>Із перелічених чисел складіть усі можливі неправильні дроби</a:t>
            </a:r>
            <a:endParaRPr kumimoji="0" lang="ru-RU" sz="2000" b="0" i="0" u="none" strike="noStrike" kern="1200" cap="none" spc="0" normalizeH="0" baseline="0" noProof="0" dirty="0">
              <a:ln>
                <a:noFill/>
              </a:ln>
              <a:solidFill>
                <a:srgbClr val="006600"/>
              </a:solidFill>
              <a:effectLst/>
              <a:uLnTx/>
              <a:uFillTx/>
              <a:latin typeface="Times New Roman" pitchFamily="18" charset="0"/>
              <a:ea typeface="+mj-ea"/>
              <a:cs typeface="Times New Roman" pitchFamily="18" charset="0"/>
            </a:endParaRPr>
          </a:p>
        </p:txBody>
      </p:sp>
      <p:sp>
        <p:nvSpPr>
          <p:cNvPr id="10" name="Прямоугольник 9"/>
          <p:cNvSpPr/>
          <p:nvPr/>
        </p:nvSpPr>
        <p:spPr>
          <a:xfrm>
            <a:off x="3786182" y="4000504"/>
            <a:ext cx="1428760" cy="4286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uk-UA" sz="2400" dirty="0" smtClean="0">
                <a:solidFill>
                  <a:srgbClr val="000099"/>
                </a:solidFill>
                <a:latin typeface="Times New Roman" pitchFamily="18" charset="0"/>
                <a:cs typeface="Times New Roman" pitchFamily="18" charset="0"/>
              </a:rPr>
              <a:t>3, 5, 8, 11</a:t>
            </a:r>
            <a:endParaRPr lang="ru-RU" sz="2400" dirty="0">
              <a:solidFill>
                <a:srgbClr val="000099"/>
              </a:solidFill>
              <a:latin typeface="Times New Roman" pitchFamily="18" charset="0"/>
              <a:cs typeface="Times New Roman" pitchFamily="18" charset="0"/>
            </a:endParaRPr>
          </a:p>
        </p:txBody>
      </p:sp>
      <p:sp>
        <p:nvSpPr>
          <p:cNvPr id="36866" name="Rectangle 2"/>
          <p:cNvSpPr>
            <a:spLocks noChangeArrowheads="1"/>
          </p:cNvSpPr>
          <p:nvPr/>
        </p:nvSpPr>
        <p:spPr bwMode="auto">
          <a:xfrm>
            <a:off x="1000100" y="5166560"/>
            <a:ext cx="7000924"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kumimoji="0" lang="uk-UA" sz="2000" b="0" i="0" u="none" strike="noStrike" cap="none" normalizeH="0" baseline="0" dirty="0" smtClean="0">
                <a:ln>
                  <a:noFill/>
                </a:ln>
                <a:solidFill>
                  <a:srgbClr val="006600"/>
                </a:solidFill>
                <a:effectLst/>
                <a:latin typeface="Times New Roman" pitchFamily="18" charset="0"/>
                <a:ea typeface="Times New Roman" pitchFamily="18" charset="0"/>
                <a:cs typeface="Times New Roman" pitchFamily="18" charset="0"/>
              </a:rPr>
              <a:t>При якому значенні х дріб</a:t>
            </a:r>
            <a:r>
              <a:rPr lang="uk-UA" sz="2000" dirty="0" smtClean="0">
                <a:solidFill>
                  <a:srgbClr val="006600"/>
                </a:solidFill>
                <a:latin typeface="Times New Roman" pitchFamily="18" charset="0"/>
                <a:ea typeface="Times New Roman" pitchFamily="18" charset="0"/>
                <a:cs typeface="Times New Roman" pitchFamily="18" charset="0"/>
              </a:rPr>
              <a:t>              буде неправильним.</a:t>
            </a:r>
            <a:endParaRPr lang="uk-UA" sz="2000" dirty="0" smtClean="0">
              <a:solidFill>
                <a:srgbClr val="006600"/>
              </a:solidFill>
              <a:latin typeface="Times New Roman" pitchFamily="18"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uk-UA" sz="2000" b="0"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uk-UA" sz="2000" b="0" i="0" u="none" strike="noStrike" cap="none" normalizeH="0" baseline="0" dirty="0" smtClean="0">
              <a:ln>
                <a:noFill/>
              </a:ln>
              <a:solidFill>
                <a:schemeClr val="tx1"/>
              </a:solidFill>
              <a:effectLst/>
              <a:latin typeface="Times New Roman" pitchFamily="18" charset="0"/>
              <a:cs typeface="Times New Roman" pitchFamily="18" charset="0"/>
            </a:endParaRPr>
          </a:p>
        </p:txBody>
      </p:sp>
      <p:graphicFrame>
        <p:nvGraphicFramePr>
          <p:cNvPr id="14" name="Объект 13"/>
          <p:cNvGraphicFramePr>
            <a:graphicFrameLocks noChangeAspect="1"/>
          </p:cNvGraphicFramePr>
          <p:nvPr/>
        </p:nvGraphicFramePr>
        <p:xfrm>
          <a:off x="4143372" y="5072074"/>
          <a:ext cx="534633" cy="571504"/>
        </p:xfrm>
        <a:graphic>
          <a:graphicData uri="http://schemas.openxmlformats.org/presentationml/2006/ole">
            <p:oleObj spid="_x0000_s36868" name="Формула" r:id="rId3" imgW="368280" imgH="393480" progId="Equation.3">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1000"/>
                                        <p:tgtEl>
                                          <p:spTgt spid="10"/>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36866"/>
                                        </p:tgtEl>
                                        <p:attrNameLst>
                                          <p:attrName>style.visibility</p:attrName>
                                        </p:attrNameLst>
                                      </p:cBhvr>
                                      <p:to>
                                        <p:strVal val="visible"/>
                                      </p:to>
                                    </p:set>
                                    <p:animEffect transition="in" filter="fade">
                                      <p:cBhvr>
                                        <p:cTn id="14" dur="1000"/>
                                        <p:tgtEl>
                                          <p:spTgt spid="36866"/>
                                        </p:tgtEl>
                                      </p:cBhvr>
                                    </p:animEffect>
                                  </p:childTnLst>
                                </p:cTn>
                              </p:par>
                              <p:par>
                                <p:cTn id="15" presetID="10"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animBg="1"/>
      <p:bldP spid="36866"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647</TotalTime>
  <Words>585</Words>
  <Application>Microsoft Office PowerPoint</Application>
  <PresentationFormat>Экран (4:3)</PresentationFormat>
  <Paragraphs>92</Paragraphs>
  <Slides>13</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13</vt:i4>
      </vt:variant>
    </vt:vector>
  </HeadingPairs>
  <TitlesOfParts>
    <vt:vector size="15" baseType="lpstr">
      <vt:lpstr>Тема Office</vt:lpstr>
      <vt:lpstr>Формула</vt:lpstr>
      <vt:lpstr>Правильні та неправильні дроби</vt:lpstr>
      <vt:lpstr>На уроці ми:  - повторимо  поняття звичайного дробу; - познайомимося з поняттям правильного та неправильного дробу;  - навчимося розпізнавати правильні та неправильні дроби, зображувати їх на координатному промені, розв'язувати задачі на використання поняття правильних та неправильних дробів   </vt:lpstr>
      <vt:lpstr> 1.Прочитайте дроби. Назвіть чисельник та знаменник дробів. </vt:lpstr>
      <vt:lpstr>Виберіть з переліку  дробові числа</vt:lpstr>
      <vt:lpstr>Дроби, у яких чисельник менший за знаменник, називаються правильними.</vt:lpstr>
      <vt:lpstr>    З поданих дробів   запишіть:   1) правильні;  2) неправильні;  3) серед правильних дробів, оберіть дроби із чисельником 5;  4) серед неправильних дробів, оберіть дроби із знаменником 5. </vt:lpstr>
      <vt:lpstr>1.Із даних чисел 1, 2, 3, 7, 9, 11 для дробу          виберіть ті, які перетворять даний дріб :   1) у правильний;  2) у неправильний. </vt:lpstr>
      <vt:lpstr>Зобразіть  дроби                                   на координатному промені.</vt:lpstr>
      <vt:lpstr>Слайд 9</vt:lpstr>
      <vt:lpstr>        Дайте відповідь на запитання:   1) Які питання ми розглядали на уроці? 2) Що цікавого ви дізналися на уроці? 3) Які дроби називаються правильними? 4) Наведіть приклад трьох правильних дробів із чисельником 11.  5) Які дроби називаються неправильними? 6) Наведіть приклад трьох неправильних дробів із чисельником 11. 7) Як на координатному промені розміщуються правильні і неправильні дроби? </vt:lpstr>
      <vt:lpstr>Слайд 11</vt:lpstr>
      <vt:lpstr>Слайд 12</vt:lpstr>
      <vt:lpstr>Слайд 13</vt:lpstr>
    </vt:vector>
  </TitlesOfParts>
  <Company>Grizli777</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Gacrih</dc:creator>
  <cp:lastModifiedBy>Gacrih</cp:lastModifiedBy>
  <cp:revision>73</cp:revision>
  <dcterms:created xsi:type="dcterms:W3CDTF">2014-02-01T14:50:53Z</dcterms:created>
  <dcterms:modified xsi:type="dcterms:W3CDTF">2014-10-26T21:42:53Z</dcterms:modified>
</cp:coreProperties>
</file>