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bin" ContentType="application/vnd.openxmlformats-officedocument.oleObject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61" r:id="rId3"/>
    <p:sldId id="267" r:id="rId4"/>
    <p:sldId id="256" r:id="rId5"/>
    <p:sldId id="257" r:id="rId6"/>
    <p:sldId id="258" r:id="rId7"/>
    <p:sldId id="271" r:id="rId8"/>
    <p:sldId id="259" r:id="rId9"/>
    <p:sldId id="262" r:id="rId10"/>
    <p:sldId id="270" r:id="rId11"/>
    <p:sldId id="263" r:id="rId12"/>
    <p:sldId id="268" r:id="rId13"/>
    <p:sldId id="264" r:id="rId14"/>
    <p:sldId id="272" r:id="rId15"/>
    <p:sldId id="265" r:id="rId16"/>
    <p:sldId id="273" r:id="rId17"/>
    <p:sldId id="266" r:id="rId18"/>
    <p:sldId id="269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000"/>
    <a:srgbClr val="0000FF"/>
    <a:srgbClr val="993300"/>
    <a:srgbClr val="9900FF"/>
    <a:srgbClr val="D60093"/>
  </p:clrMru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Нет стиля, сетка таблиц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2" d="100"/>
          <a:sy n="72" d="100"/>
        </p:scale>
        <p:origin x="-114" y="-33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wmf"/><Relationship Id="rId7" Type="http://schemas.openxmlformats.org/officeDocument/2006/relationships/image" Target="../media/image21.wmf"/><Relationship Id="rId2" Type="http://schemas.openxmlformats.org/officeDocument/2006/relationships/image" Target="../media/image16.wmf"/><Relationship Id="rId1" Type="http://schemas.openxmlformats.org/officeDocument/2006/relationships/image" Target="../media/image15.wmf"/><Relationship Id="rId6" Type="http://schemas.openxmlformats.org/officeDocument/2006/relationships/image" Target="../media/image20.wmf"/><Relationship Id="rId5" Type="http://schemas.openxmlformats.org/officeDocument/2006/relationships/image" Target="../media/image19.wmf"/><Relationship Id="rId4" Type="http://schemas.openxmlformats.org/officeDocument/2006/relationships/image" Target="../media/image18.wmf"/></Relationships>
</file>

<file path=ppt/drawings/_rels/vmlDrawing10.vml.rels><?xml version="1.0" encoding="UTF-8" standalone="yes"?>
<Relationships xmlns="http://schemas.openxmlformats.org/package/2006/relationships"><Relationship Id="rId8" Type="http://schemas.openxmlformats.org/officeDocument/2006/relationships/image" Target="../media/image86.wmf"/><Relationship Id="rId3" Type="http://schemas.openxmlformats.org/officeDocument/2006/relationships/image" Target="../media/image81.wmf"/><Relationship Id="rId7" Type="http://schemas.openxmlformats.org/officeDocument/2006/relationships/image" Target="../media/image85.wmf"/><Relationship Id="rId2" Type="http://schemas.openxmlformats.org/officeDocument/2006/relationships/image" Target="../media/image80.wmf"/><Relationship Id="rId1" Type="http://schemas.openxmlformats.org/officeDocument/2006/relationships/image" Target="../media/image79.wmf"/><Relationship Id="rId6" Type="http://schemas.openxmlformats.org/officeDocument/2006/relationships/image" Target="../media/image84.wmf"/><Relationship Id="rId5" Type="http://schemas.openxmlformats.org/officeDocument/2006/relationships/image" Target="../media/image83.wmf"/><Relationship Id="rId4" Type="http://schemas.openxmlformats.org/officeDocument/2006/relationships/image" Target="../media/image82.w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26.wmf"/><Relationship Id="rId2" Type="http://schemas.openxmlformats.org/officeDocument/2006/relationships/image" Target="../media/image25.wmf"/><Relationship Id="rId1" Type="http://schemas.openxmlformats.org/officeDocument/2006/relationships/image" Target="../media/image24.wmf"/><Relationship Id="rId6" Type="http://schemas.openxmlformats.org/officeDocument/2006/relationships/image" Target="../media/image29.wmf"/><Relationship Id="rId5" Type="http://schemas.openxmlformats.org/officeDocument/2006/relationships/image" Target="../media/image28.wmf"/><Relationship Id="rId4" Type="http://schemas.openxmlformats.org/officeDocument/2006/relationships/image" Target="../media/image27.wmf"/></Relationships>
</file>

<file path=ppt/drawings/_rels/vmlDrawing3.vml.rels><?xml version="1.0" encoding="UTF-8" standalone="yes"?>
<Relationships xmlns="http://schemas.openxmlformats.org/package/2006/relationships"><Relationship Id="rId2" Type="http://schemas.openxmlformats.org/officeDocument/2006/relationships/image" Target="../media/image29.wmf"/><Relationship Id="rId1" Type="http://schemas.openxmlformats.org/officeDocument/2006/relationships/image" Target="../media/image28.wmf"/></Relationships>
</file>

<file path=ppt/drawings/_rels/vmlDrawing4.vml.rels><?xml version="1.0" encoding="UTF-8" standalone="yes"?>
<Relationships xmlns="http://schemas.openxmlformats.org/package/2006/relationships"><Relationship Id="rId8" Type="http://schemas.openxmlformats.org/officeDocument/2006/relationships/image" Target="../media/image37.wmf"/><Relationship Id="rId13" Type="http://schemas.openxmlformats.org/officeDocument/2006/relationships/image" Target="../media/image42.wmf"/><Relationship Id="rId3" Type="http://schemas.openxmlformats.org/officeDocument/2006/relationships/image" Target="../media/image32.wmf"/><Relationship Id="rId7" Type="http://schemas.openxmlformats.org/officeDocument/2006/relationships/image" Target="../media/image36.wmf"/><Relationship Id="rId12" Type="http://schemas.openxmlformats.org/officeDocument/2006/relationships/image" Target="../media/image41.wmf"/><Relationship Id="rId2" Type="http://schemas.openxmlformats.org/officeDocument/2006/relationships/image" Target="../media/image31.wmf"/><Relationship Id="rId1" Type="http://schemas.openxmlformats.org/officeDocument/2006/relationships/image" Target="../media/image30.wmf"/><Relationship Id="rId6" Type="http://schemas.openxmlformats.org/officeDocument/2006/relationships/image" Target="../media/image35.wmf"/><Relationship Id="rId11" Type="http://schemas.openxmlformats.org/officeDocument/2006/relationships/image" Target="../media/image40.wmf"/><Relationship Id="rId5" Type="http://schemas.openxmlformats.org/officeDocument/2006/relationships/image" Target="../media/image34.wmf"/><Relationship Id="rId15" Type="http://schemas.openxmlformats.org/officeDocument/2006/relationships/image" Target="../media/image44.wmf"/><Relationship Id="rId10" Type="http://schemas.openxmlformats.org/officeDocument/2006/relationships/image" Target="../media/image39.wmf"/><Relationship Id="rId4" Type="http://schemas.openxmlformats.org/officeDocument/2006/relationships/image" Target="../media/image33.wmf"/><Relationship Id="rId9" Type="http://schemas.openxmlformats.org/officeDocument/2006/relationships/image" Target="../media/image38.wmf"/><Relationship Id="rId14" Type="http://schemas.openxmlformats.org/officeDocument/2006/relationships/image" Target="../media/image43.wmf"/></Relationships>
</file>

<file path=ppt/drawings/_rels/vmlDrawing5.vml.rels><?xml version="1.0" encoding="UTF-8" standalone="yes"?>
<Relationships xmlns="http://schemas.openxmlformats.org/package/2006/relationships"><Relationship Id="rId3" Type="http://schemas.openxmlformats.org/officeDocument/2006/relationships/image" Target="../media/image48.wmf"/><Relationship Id="rId2" Type="http://schemas.openxmlformats.org/officeDocument/2006/relationships/image" Target="../media/image47.wmf"/><Relationship Id="rId1" Type="http://schemas.openxmlformats.org/officeDocument/2006/relationships/image" Target="../media/image46.w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50.wmf"/></Relationships>
</file>

<file path=ppt/drawings/_rels/vmlDrawing7.vml.rels><?xml version="1.0" encoding="UTF-8" standalone="yes"?>
<Relationships xmlns="http://schemas.openxmlformats.org/package/2006/relationships"><Relationship Id="rId8" Type="http://schemas.openxmlformats.org/officeDocument/2006/relationships/image" Target="../media/image60.wmf"/><Relationship Id="rId3" Type="http://schemas.openxmlformats.org/officeDocument/2006/relationships/image" Target="../media/image55.wmf"/><Relationship Id="rId7" Type="http://schemas.openxmlformats.org/officeDocument/2006/relationships/image" Target="../media/image59.wmf"/><Relationship Id="rId12" Type="http://schemas.openxmlformats.org/officeDocument/2006/relationships/image" Target="../media/image64.wmf"/><Relationship Id="rId2" Type="http://schemas.openxmlformats.org/officeDocument/2006/relationships/image" Target="../media/image54.wmf"/><Relationship Id="rId1" Type="http://schemas.openxmlformats.org/officeDocument/2006/relationships/image" Target="../media/image53.wmf"/><Relationship Id="rId6" Type="http://schemas.openxmlformats.org/officeDocument/2006/relationships/image" Target="../media/image58.wmf"/><Relationship Id="rId11" Type="http://schemas.openxmlformats.org/officeDocument/2006/relationships/image" Target="../media/image63.wmf"/><Relationship Id="rId5" Type="http://schemas.openxmlformats.org/officeDocument/2006/relationships/image" Target="../media/image57.wmf"/><Relationship Id="rId10" Type="http://schemas.openxmlformats.org/officeDocument/2006/relationships/image" Target="../media/image62.wmf"/><Relationship Id="rId4" Type="http://schemas.openxmlformats.org/officeDocument/2006/relationships/image" Target="../media/image56.wmf"/><Relationship Id="rId9" Type="http://schemas.openxmlformats.org/officeDocument/2006/relationships/image" Target="../media/image61.wmf"/></Relationships>
</file>

<file path=ppt/drawings/_rels/vmlDrawing8.vml.rels><?xml version="1.0" encoding="UTF-8" standalone="yes"?>
<Relationships xmlns="http://schemas.openxmlformats.org/package/2006/relationships"><Relationship Id="rId3" Type="http://schemas.openxmlformats.org/officeDocument/2006/relationships/image" Target="../media/image67.wmf"/><Relationship Id="rId7" Type="http://schemas.openxmlformats.org/officeDocument/2006/relationships/image" Target="../media/image71.wmf"/><Relationship Id="rId2" Type="http://schemas.openxmlformats.org/officeDocument/2006/relationships/image" Target="../media/image66.wmf"/><Relationship Id="rId1" Type="http://schemas.openxmlformats.org/officeDocument/2006/relationships/image" Target="../media/image65.wmf"/><Relationship Id="rId6" Type="http://schemas.openxmlformats.org/officeDocument/2006/relationships/image" Target="../media/image70.wmf"/><Relationship Id="rId5" Type="http://schemas.openxmlformats.org/officeDocument/2006/relationships/image" Target="../media/image69.wmf"/><Relationship Id="rId4" Type="http://schemas.openxmlformats.org/officeDocument/2006/relationships/image" Target="../media/image68.wmf"/></Relationships>
</file>

<file path=ppt/drawings/_rels/vmlDrawing9.vml.rels><?xml version="1.0" encoding="UTF-8" standalone="yes"?>
<Relationships xmlns="http://schemas.openxmlformats.org/package/2006/relationships"><Relationship Id="rId3" Type="http://schemas.openxmlformats.org/officeDocument/2006/relationships/image" Target="../media/image74.wmf"/><Relationship Id="rId2" Type="http://schemas.openxmlformats.org/officeDocument/2006/relationships/image" Target="../media/image73.wmf"/><Relationship Id="rId1" Type="http://schemas.openxmlformats.org/officeDocument/2006/relationships/image" Target="../media/image72.wmf"/><Relationship Id="rId6" Type="http://schemas.openxmlformats.org/officeDocument/2006/relationships/image" Target="../media/image77.wmf"/><Relationship Id="rId5" Type="http://schemas.openxmlformats.org/officeDocument/2006/relationships/image" Target="../media/image76.wmf"/><Relationship Id="rId4" Type="http://schemas.openxmlformats.org/officeDocument/2006/relationships/image" Target="../media/image75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EBA0CF9-BE14-4745-B672-70AD18BD7BE9}" type="datetimeFigureOut">
              <a:rPr lang="ru-RU" smtClean="0"/>
              <a:pPr/>
              <a:t>26.10.2014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5CC218-49C1-4F91-9709-470B43226BC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6.vml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0.bin"/><Relationship Id="rId13" Type="http://schemas.openxmlformats.org/officeDocument/2006/relationships/oleObject" Target="../embeddings/oleObject45.bin"/><Relationship Id="rId3" Type="http://schemas.openxmlformats.org/officeDocument/2006/relationships/oleObject" Target="../embeddings/oleObject35.bin"/><Relationship Id="rId7" Type="http://schemas.openxmlformats.org/officeDocument/2006/relationships/oleObject" Target="../embeddings/oleObject39.bin"/><Relationship Id="rId12" Type="http://schemas.openxmlformats.org/officeDocument/2006/relationships/oleObject" Target="../embeddings/oleObject44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7.vml"/><Relationship Id="rId6" Type="http://schemas.openxmlformats.org/officeDocument/2006/relationships/oleObject" Target="../embeddings/oleObject38.bin"/><Relationship Id="rId11" Type="http://schemas.openxmlformats.org/officeDocument/2006/relationships/oleObject" Target="../embeddings/oleObject43.bin"/><Relationship Id="rId5" Type="http://schemas.openxmlformats.org/officeDocument/2006/relationships/oleObject" Target="../embeddings/oleObject37.bin"/><Relationship Id="rId10" Type="http://schemas.openxmlformats.org/officeDocument/2006/relationships/oleObject" Target="../embeddings/oleObject42.bin"/><Relationship Id="rId4" Type="http://schemas.openxmlformats.org/officeDocument/2006/relationships/oleObject" Target="../embeddings/oleObject36.bin"/><Relationship Id="rId9" Type="http://schemas.openxmlformats.org/officeDocument/2006/relationships/oleObject" Target="../embeddings/oleObject41.bin"/><Relationship Id="rId14" Type="http://schemas.openxmlformats.org/officeDocument/2006/relationships/oleObject" Target="../embeddings/oleObject46.bin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2.bin"/><Relationship Id="rId3" Type="http://schemas.openxmlformats.org/officeDocument/2006/relationships/oleObject" Target="../embeddings/oleObject47.bin"/><Relationship Id="rId7" Type="http://schemas.openxmlformats.org/officeDocument/2006/relationships/oleObject" Target="../embeddings/oleObject51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8.vml"/><Relationship Id="rId6" Type="http://schemas.openxmlformats.org/officeDocument/2006/relationships/oleObject" Target="../embeddings/oleObject50.bin"/><Relationship Id="rId5" Type="http://schemas.openxmlformats.org/officeDocument/2006/relationships/oleObject" Target="../embeddings/oleObject49.bin"/><Relationship Id="rId4" Type="http://schemas.openxmlformats.org/officeDocument/2006/relationships/oleObject" Target="../embeddings/oleObject48.bin"/><Relationship Id="rId9" Type="http://schemas.openxmlformats.org/officeDocument/2006/relationships/oleObject" Target="../embeddings/oleObject53.bin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59.bin"/><Relationship Id="rId3" Type="http://schemas.openxmlformats.org/officeDocument/2006/relationships/oleObject" Target="../embeddings/oleObject54.bin"/><Relationship Id="rId7" Type="http://schemas.openxmlformats.org/officeDocument/2006/relationships/oleObject" Target="../embeddings/oleObject58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9.vml"/><Relationship Id="rId6" Type="http://schemas.openxmlformats.org/officeDocument/2006/relationships/oleObject" Target="../embeddings/oleObject57.bin"/><Relationship Id="rId5" Type="http://schemas.openxmlformats.org/officeDocument/2006/relationships/oleObject" Target="../embeddings/oleObject56.bin"/><Relationship Id="rId4" Type="http://schemas.openxmlformats.org/officeDocument/2006/relationships/oleObject" Target="../embeddings/oleObject55.bin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8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92.jpeg"/><Relationship Id="rId13" Type="http://schemas.openxmlformats.org/officeDocument/2006/relationships/oleObject" Target="../embeddings/oleObject64.bin"/><Relationship Id="rId3" Type="http://schemas.openxmlformats.org/officeDocument/2006/relationships/image" Target="../media/image87.jpeg"/><Relationship Id="rId7" Type="http://schemas.openxmlformats.org/officeDocument/2006/relationships/image" Target="../media/image91.jpeg"/><Relationship Id="rId12" Type="http://schemas.openxmlformats.org/officeDocument/2006/relationships/oleObject" Target="../embeddings/oleObject63.bin"/><Relationship Id="rId2" Type="http://schemas.openxmlformats.org/officeDocument/2006/relationships/slideLayout" Target="../slideLayouts/slideLayout7.xml"/><Relationship Id="rId16" Type="http://schemas.openxmlformats.org/officeDocument/2006/relationships/oleObject" Target="../embeddings/oleObject67.bin"/><Relationship Id="rId1" Type="http://schemas.openxmlformats.org/officeDocument/2006/relationships/vmlDrawing" Target="../drawings/vmlDrawing10.vml"/><Relationship Id="rId6" Type="http://schemas.openxmlformats.org/officeDocument/2006/relationships/image" Target="../media/image90.jpeg"/><Relationship Id="rId11" Type="http://schemas.openxmlformats.org/officeDocument/2006/relationships/oleObject" Target="../embeddings/oleObject62.bin"/><Relationship Id="rId5" Type="http://schemas.openxmlformats.org/officeDocument/2006/relationships/image" Target="../media/image89.jpeg"/><Relationship Id="rId15" Type="http://schemas.openxmlformats.org/officeDocument/2006/relationships/oleObject" Target="../embeddings/oleObject66.bin"/><Relationship Id="rId10" Type="http://schemas.openxmlformats.org/officeDocument/2006/relationships/oleObject" Target="../embeddings/oleObject61.bin"/><Relationship Id="rId4" Type="http://schemas.openxmlformats.org/officeDocument/2006/relationships/image" Target="../media/image88.jpeg"/><Relationship Id="rId9" Type="http://schemas.openxmlformats.org/officeDocument/2006/relationships/oleObject" Target="../embeddings/oleObject60.bin"/><Relationship Id="rId14" Type="http://schemas.openxmlformats.org/officeDocument/2006/relationships/oleObject" Target="../embeddings/oleObject65.bin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hyperlink" Target="http://michel.hiblogger.net/1110655.html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.png"/><Relationship Id="rId3" Type="http://schemas.openxmlformats.org/officeDocument/2006/relationships/image" Target="../media/image5.png"/><Relationship Id="rId7" Type="http://schemas.openxmlformats.org/officeDocument/2006/relationships/image" Target="../media/image9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8.png"/><Relationship Id="rId11" Type="http://schemas.openxmlformats.org/officeDocument/2006/relationships/image" Target="../media/image13.png"/><Relationship Id="rId5" Type="http://schemas.openxmlformats.org/officeDocument/2006/relationships/image" Target="../media/image7.png"/><Relationship Id="rId10" Type="http://schemas.openxmlformats.org/officeDocument/2006/relationships/image" Target="../media/image12.png"/><Relationship Id="rId4" Type="http://schemas.openxmlformats.org/officeDocument/2006/relationships/image" Target="../media/image6.png"/><Relationship Id="rId9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4.bin"/><Relationship Id="rId3" Type="http://schemas.openxmlformats.org/officeDocument/2006/relationships/image" Target="../media/image22.jpeg"/><Relationship Id="rId7" Type="http://schemas.openxmlformats.org/officeDocument/2006/relationships/oleObject" Target="../embeddings/oleObject3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oleObject" Target="../embeddings/oleObject7.bin"/><Relationship Id="rId5" Type="http://schemas.openxmlformats.org/officeDocument/2006/relationships/oleObject" Target="../embeddings/oleObject1.bin"/><Relationship Id="rId10" Type="http://schemas.openxmlformats.org/officeDocument/2006/relationships/oleObject" Target="../embeddings/oleObject6.bin"/><Relationship Id="rId4" Type="http://schemas.openxmlformats.org/officeDocument/2006/relationships/image" Target="../media/image23.jpeg"/><Relationship Id="rId9" Type="http://schemas.openxmlformats.org/officeDocument/2006/relationships/oleObject" Target="../embeddings/oleObject5.bin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13.bin"/><Relationship Id="rId3" Type="http://schemas.openxmlformats.org/officeDocument/2006/relationships/oleObject" Target="../embeddings/oleObject8.bin"/><Relationship Id="rId7" Type="http://schemas.openxmlformats.org/officeDocument/2006/relationships/oleObject" Target="../embeddings/oleObject12.bin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11.bin"/><Relationship Id="rId5" Type="http://schemas.openxmlformats.org/officeDocument/2006/relationships/oleObject" Target="../embeddings/oleObject10.bin"/><Relationship Id="rId4" Type="http://schemas.openxmlformats.org/officeDocument/2006/relationships/oleObject" Target="../embeddings/oleObject9.bin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4.bin"/><Relationship Id="rId2" Type="http://schemas.openxmlformats.org/officeDocument/2006/relationships/slideLayout" Target="../slideLayouts/slideLayout7.xml"/><Relationship Id="rId1" Type="http://schemas.openxmlformats.org/officeDocument/2006/relationships/vmlDrawing" Target="../drawings/vmlDrawing3.vml"/><Relationship Id="rId4" Type="http://schemas.openxmlformats.org/officeDocument/2006/relationships/oleObject" Target="../embeddings/oleObject15.bin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20.bin"/><Relationship Id="rId13" Type="http://schemas.openxmlformats.org/officeDocument/2006/relationships/oleObject" Target="../embeddings/oleObject25.bin"/><Relationship Id="rId18" Type="http://schemas.openxmlformats.org/officeDocument/2006/relationships/oleObject" Target="../embeddings/oleObject30.bin"/><Relationship Id="rId3" Type="http://schemas.openxmlformats.org/officeDocument/2006/relationships/image" Target="../media/image45.png"/><Relationship Id="rId7" Type="http://schemas.openxmlformats.org/officeDocument/2006/relationships/oleObject" Target="../embeddings/oleObject19.bin"/><Relationship Id="rId12" Type="http://schemas.openxmlformats.org/officeDocument/2006/relationships/oleObject" Target="../embeddings/oleObject24.bin"/><Relationship Id="rId17" Type="http://schemas.openxmlformats.org/officeDocument/2006/relationships/oleObject" Target="../embeddings/oleObject29.bin"/><Relationship Id="rId2" Type="http://schemas.openxmlformats.org/officeDocument/2006/relationships/slideLayout" Target="../slideLayouts/slideLayout1.xml"/><Relationship Id="rId16" Type="http://schemas.openxmlformats.org/officeDocument/2006/relationships/oleObject" Target="../embeddings/oleObject28.bin"/><Relationship Id="rId1" Type="http://schemas.openxmlformats.org/officeDocument/2006/relationships/vmlDrawing" Target="../drawings/vmlDrawing4.vml"/><Relationship Id="rId6" Type="http://schemas.openxmlformats.org/officeDocument/2006/relationships/oleObject" Target="../embeddings/oleObject18.bin"/><Relationship Id="rId11" Type="http://schemas.openxmlformats.org/officeDocument/2006/relationships/oleObject" Target="../embeddings/oleObject23.bin"/><Relationship Id="rId5" Type="http://schemas.openxmlformats.org/officeDocument/2006/relationships/oleObject" Target="../embeddings/oleObject17.bin"/><Relationship Id="rId15" Type="http://schemas.openxmlformats.org/officeDocument/2006/relationships/oleObject" Target="../embeddings/oleObject27.bin"/><Relationship Id="rId10" Type="http://schemas.openxmlformats.org/officeDocument/2006/relationships/oleObject" Target="../embeddings/oleObject22.bin"/><Relationship Id="rId4" Type="http://schemas.openxmlformats.org/officeDocument/2006/relationships/oleObject" Target="../embeddings/oleObject16.bin"/><Relationship Id="rId9" Type="http://schemas.openxmlformats.org/officeDocument/2006/relationships/oleObject" Target="../embeddings/oleObject21.bin"/><Relationship Id="rId14" Type="http://schemas.openxmlformats.org/officeDocument/2006/relationships/oleObject" Target="../embeddings/oleObject26.bin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png"/><Relationship Id="rId2" Type="http://schemas.openxmlformats.org/officeDocument/2006/relationships/slideLayout" Target="../slideLayouts/slideLayout1.xml"/><Relationship Id="rId1" Type="http://schemas.openxmlformats.org/officeDocument/2006/relationships/vmlDrawing" Target="../drawings/vmlDrawing5.vml"/><Relationship Id="rId6" Type="http://schemas.openxmlformats.org/officeDocument/2006/relationships/oleObject" Target="../embeddings/oleObject33.bin"/><Relationship Id="rId5" Type="http://schemas.openxmlformats.org/officeDocument/2006/relationships/oleObject" Target="../embeddings/oleObject32.bin"/><Relationship Id="rId4" Type="http://schemas.openxmlformats.org/officeDocument/2006/relationships/oleObject" Target="../embeddings/oleObject31.bin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00166" y="3500438"/>
            <a:ext cx="6400800" cy="175260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Урок 4</a:t>
            </a:r>
          </a:p>
          <a:p>
            <a:r>
              <a:rPr lang="uk-UA" sz="4400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Дроби і ділення</a:t>
            </a:r>
          </a:p>
          <a:p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8674" name="Picture 2" descr="Элементы искусства"/>
          <p:cNvPicPr>
            <a:picLocks noChangeAspect="1" noChangeArrowheads="1"/>
          </p:cNvPicPr>
          <p:nvPr/>
        </p:nvPicPr>
        <p:blipFill>
          <a:blip r:embed="rId2" cstate="print"/>
          <a:srcRect b="42563"/>
          <a:stretch>
            <a:fillRect/>
          </a:stretch>
        </p:blipFill>
        <p:spPr bwMode="auto">
          <a:xfrm>
            <a:off x="2357422" y="0"/>
            <a:ext cx="5357820" cy="3571877"/>
          </a:xfrm>
          <a:prstGeom prst="rect">
            <a:avLst/>
          </a:prstGeom>
          <a:noFill/>
        </p:spPr>
      </p:pic>
      <p:sp>
        <p:nvSpPr>
          <p:cNvPr id="5" name="Прямоугольник 4"/>
          <p:cNvSpPr/>
          <p:nvPr/>
        </p:nvSpPr>
        <p:spPr>
          <a:xfrm>
            <a:off x="3286116" y="1214422"/>
            <a:ext cx="2714644" cy="128588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Тарас Шевченко - </a:t>
            </a:r>
          </a:p>
          <a:p>
            <a:pPr algn="ctr"/>
            <a:r>
              <a:rPr lang="uk-UA" sz="24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художник</a:t>
            </a:r>
          </a:p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1357290" y="4857760"/>
            <a:ext cx="6400800" cy="17526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Розробила 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Гавриш Ольга Миколаївна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вчитель математики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Дмитрівського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99FF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НВК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0099FF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6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286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2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5" grpId="0" animBg="1"/>
      <p:bldP spid="9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642910" y="357166"/>
            <a:ext cx="7772400" cy="928694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Виділіть цілу частину з неправильного дробу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714612" y="857232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4" name="Прямая соединительная линия 3"/>
          <p:cNvCxnSpPr/>
          <p:nvPr/>
        </p:nvCxnSpPr>
        <p:spPr>
          <a:xfrm>
            <a:off x="2714612" y="1357298"/>
            <a:ext cx="42862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Прямоугольник 4"/>
          <p:cNvSpPr/>
          <p:nvPr/>
        </p:nvSpPr>
        <p:spPr>
          <a:xfrm>
            <a:off x="2714612" y="1428736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3143240" y="1142984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3500430" y="1142984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4643438" y="928670"/>
            <a:ext cx="35719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>
            <a:off x="4643438" y="1357298"/>
            <a:ext cx="428628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4643438" y="1428736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143504" y="1142984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7890" name="Object 2"/>
          <p:cNvGraphicFramePr>
            <a:graphicFrameLocks noChangeAspect="1"/>
          </p:cNvGraphicFramePr>
          <p:nvPr/>
        </p:nvGraphicFramePr>
        <p:xfrm>
          <a:off x="5429256" y="928670"/>
          <a:ext cx="660400" cy="881063"/>
        </p:xfrm>
        <a:graphic>
          <a:graphicData uri="http://schemas.openxmlformats.org/presentationml/2006/ole">
            <p:oleObj spid="_x0000_s37890" name="Формула" r:id="rId3" imgW="241200" imgH="393480" progId="Equation.3">
              <p:embed/>
            </p:oleObj>
          </a:graphicData>
        </a:graphic>
      </p:graphicFrame>
      <p:sp>
        <p:nvSpPr>
          <p:cNvPr id="13" name="Прямоугольник 12"/>
          <p:cNvSpPr/>
          <p:nvPr/>
        </p:nvSpPr>
        <p:spPr>
          <a:xfrm>
            <a:off x="2500298" y="2214554"/>
            <a:ext cx="6215106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- рік – Тарас Шевченко вступив до </a:t>
            </a:r>
            <a:r>
              <a:rPr lang="uk-UA" sz="2400" dirty="0" err="1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Петербургської</a:t>
            </a:r>
            <a:r>
              <a:rPr lang="uk-UA" sz="2400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 Академії мистецтв, яку закінчив у 1845 році із срібною медаллю. 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2714612" y="857232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2714612" y="1428736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643438" y="857232"/>
            <a:ext cx="35719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572000" y="1428736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8" name="Picture 2" descr="http://upload.wikimedia.org/wikipedia/commons/thumb/5/5f/Imperial_Academy_of_Arts_1912.jpg/297px-Imperial_Academy_of_Arts_1912.jpg"/>
          <p:cNvPicPr>
            <a:picLocks noChangeAspect="1" noChangeArrowheads="1"/>
          </p:cNvPicPr>
          <p:nvPr/>
        </p:nvPicPr>
        <p:blipFill>
          <a:blip r:embed="rId4" cstate="print"/>
          <a:srcRect r="4444" b="11290"/>
          <a:stretch>
            <a:fillRect/>
          </a:stretch>
        </p:blipFill>
        <p:spPr bwMode="auto">
          <a:xfrm>
            <a:off x="714348" y="4643446"/>
            <a:ext cx="3071834" cy="1785950"/>
          </a:xfrm>
          <a:prstGeom prst="rect">
            <a:avLst/>
          </a:prstGeom>
          <a:noFill/>
        </p:spPr>
      </p:pic>
      <p:pic>
        <p:nvPicPr>
          <p:cNvPr id="19" name="Picture 4" descr="институт живописи, скульптуры и архитектуры им. И.Е. Репина - Международная выставка каллиграфии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5857884" y="4500570"/>
            <a:ext cx="2702812" cy="1928826"/>
          </a:xfrm>
          <a:prstGeom prst="rect">
            <a:avLst/>
          </a:prstGeom>
          <a:noFill/>
        </p:spPr>
      </p:pic>
      <p:sp>
        <p:nvSpPr>
          <p:cNvPr id="20" name="Заголовок 1"/>
          <p:cNvSpPr txBox="1">
            <a:spLocks/>
          </p:cNvSpPr>
          <p:nvPr/>
        </p:nvSpPr>
        <p:spPr>
          <a:xfrm>
            <a:off x="785786" y="3000372"/>
            <a:ext cx="7772400" cy="3429024"/>
          </a:xfrm>
          <a:prstGeom prst="rect">
            <a:avLst/>
          </a:prstGeom>
        </p:spPr>
        <p:txBody>
          <a:bodyPr>
            <a:normAutofit fontScale="77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Завдання.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Використовуючи цифри чисел 1838 та 1845, складіть мішані числа.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lang="uk-UA" sz="2400" b="1" dirty="0" smtClean="0">
              <a:solidFill>
                <a:srgbClr val="008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Назвіть цілу та дробову частини цих</a:t>
            </a: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чисел.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endParaRPr kumimoji="0" lang="uk-UA" sz="2400" b="1" i="0" u="none" strike="noStrike" kern="1200" cap="none" spc="0" normalizeH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 startAt="3"/>
              <a:tabLst/>
              <a:defRPr/>
            </a:pPr>
            <a:r>
              <a:rPr lang="uk-UA" sz="2400" b="1" baseline="0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Як отримати</a:t>
            </a:r>
            <a:r>
              <a:rPr lang="uk-UA" sz="2400" b="1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мішане число?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 startAt="3"/>
              <a:tabLst/>
              <a:defRPr/>
            </a:pPr>
            <a:endParaRPr lang="uk-UA" sz="2400" b="1" dirty="0" smtClean="0">
              <a:solidFill>
                <a:srgbClr val="008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 startAt="3"/>
              <a:tabLst/>
              <a:defRPr/>
            </a:pPr>
            <a:endParaRPr lang="uk-UA" sz="2400" b="1" dirty="0" smtClean="0">
              <a:solidFill>
                <a:srgbClr val="008000"/>
              </a:solidFill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 startAt="4"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Як</a:t>
            </a: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записати мішане число при ділення чисельника на знаменник?</a:t>
            </a: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 startAt="4"/>
              <a:tabLst/>
              <a:defRPr/>
            </a:pPr>
            <a:endParaRPr kumimoji="0" lang="uk-UA" sz="2400" b="1" i="0" u="none" strike="noStrike" kern="1200" cap="none" spc="0" normalizeH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  <a:p>
            <a:pPr marL="457200" marR="0" lvl="0" indent="-45720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AutoNum type="arabicPeriod" startAt="4"/>
              <a:tabLst/>
              <a:defRPr/>
            </a:pPr>
            <a:r>
              <a:rPr lang="uk-UA" sz="2400" b="1" baseline="0" dirty="0" smtClean="0">
                <a:solidFill>
                  <a:srgbClr val="008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Яким дробом є дробова частина мішаного числа?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78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35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1.70213E-6 L -0.22187 0.12373 " pathEditMode="relative" rAng="0" ptsTypes="AA">
                                      <p:cBhvr>
                                        <p:cTn id="54" dur="2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11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2000"/>
                            </p:stCondLst>
                            <p:childTnLst>
                              <p:par>
                                <p:cTn id="56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54209E-6 L -0.17465 0.20698 " pathEditMode="relative" rAng="0" ptsTypes="AA">
                                      <p:cBhvr>
                                        <p:cTn id="57" dur="2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7" y="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000"/>
                            </p:stCondLst>
                            <p:childTnLst>
                              <p:par>
                                <p:cTn id="59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1.70213E-6 L -0.32275 0.12373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61" y="6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6000"/>
                            </p:stCondLst>
                            <p:childTnLst>
                              <p:par>
                                <p:cTn id="62" presetID="35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05556E-6 4.54209E-6 L -0.27917 0.20698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40" y="10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8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0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78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80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19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2000"/>
                            </p:stCondLst>
                            <p:childTnLst>
                              <p:par>
                                <p:cTn id="8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8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utoUpdateAnimBg="0"/>
      <p:bldP spid="3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3" grpId="0"/>
      <p:bldP spid="13" grpId="1"/>
      <p:bldP spid="14" grpId="0" animBg="1"/>
      <p:bldP spid="14" grpId="1" animBg="1"/>
      <p:bldP spid="15" grpId="0" animBg="1"/>
      <p:bldP spid="15" grpId="1" animBg="1"/>
      <p:bldP spid="16" grpId="0" animBg="1"/>
      <p:bldP spid="16" grpId="1" animBg="1"/>
      <p:bldP spid="17" grpId="0" animBg="1"/>
      <p:bldP spid="17" grpId="1" animBg="1"/>
      <p:bldP spid="20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Заголовок 1"/>
          <p:cNvSpPr txBox="1">
            <a:spLocks/>
          </p:cNvSpPr>
          <p:nvPr/>
        </p:nvSpPr>
        <p:spPr>
          <a:xfrm>
            <a:off x="857224" y="2786058"/>
            <a:ext cx="777240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26" name="Заголовок 1"/>
          <p:cNvSpPr txBox="1">
            <a:spLocks/>
          </p:cNvSpPr>
          <p:nvPr/>
        </p:nvSpPr>
        <p:spPr>
          <a:xfrm>
            <a:off x="785786" y="1071546"/>
            <a:ext cx="777240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Подайте мішане число у вигляді неправильного дробу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1142976" y="2214554"/>
          <a:ext cx="642942" cy="766585"/>
        </p:xfrm>
        <a:graphic>
          <a:graphicData uri="http://schemas.openxmlformats.org/presentationml/2006/ole">
            <p:oleObj spid="_x0000_s34822" name="Формула" r:id="rId3" imgW="330120" imgH="393480" progId="Equation.3">
              <p:embed/>
            </p:oleObj>
          </a:graphicData>
        </a:graphic>
      </p:graphicFrame>
      <p:graphicFrame>
        <p:nvGraphicFramePr>
          <p:cNvPr id="34823" name="Object 7"/>
          <p:cNvGraphicFramePr>
            <a:graphicFrameLocks noChangeAspect="1"/>
          </p:cNvGraphicFramePr>
          <p:nvPr/>
        </p:nvGraphicFramePr>
        <p:xfrm>
          <a:off x="2714612" y="2214554"/>
          <a:ext cx="815975" cy="766762"/>
        </p:xfrm>
        <a:graphic>
          <a:graphicData uri="http://schemas.openxmlformats.org/presentationml/2006/ole">
            <p:oleObj spid="_x0000_s34823" name="Формула" r:id="rId4" imgW="419040" imgH="393480" progId="Equation.3">
              <p:embed/>
            </p:oleObj>
          </a:graphicData>
        </a:graphic>
      </p:graphicFrame>
      <p:graphicFrame>
        <p:nvGraphicFramePr>
          <p:cNvPr id="34824" name="Object 8"/>
          <p:cNvGraphicFramePr>
            <a:graphicFrameLocks noChangeAspect="1"/>
          </p:cNvGraphicFramePr>
          <p:nvPr/>
        </p:nvGraphicFramePr>
        <p:xfrm>
          <a:off x="4643438" y="2214554"/>
          <a:ext cx="792162" cy="766763"/>
        </p:xfrm>
        <a:graphic>
          <a:graphicData uri="http://schemas.openxmlformats.org/presentationml/2006/ole">
            <p:oleObj spid="_x0000_s34824" name="Формула" r:id="rId5" imgW="406080" imgH="393480" progId="Equation.3">
              <p:embed/>
            </p:oleObj>
          </a:graphicData>
        </a:graphic>
      </p:graphicFrame>
      <p:graphicFrame>
        <p:nvGraphicFramePr>
          <p:cNvPr id="34825" name="Object 9"/>
          <p:cNvGraphicFramePr>
            <a:graphicFrameLocks noChangeAspect="1"/>
          </p:cNvGraphicFramePr>
          <p:nvPr/>
        </p:nvGraphicFramePr>
        <p:xfrm>
          <a:off x="6429388" y="2214554"/>
          <a:ext cx="841375" cy="766762"/>
        </p:xfrm>
        <a:graphic>
          <a:graphicData uri="http://schemas.openxmlformats.org/presentationml/2006/ole">
            <p:oleObj spid="_x0000_s34825" name="Формула" r:id="rId6" imgW="431640" imgH="393480" progId="Equation.3">
              <p:embed/>
            </p:oleObj>
          </a:graphicData>
        </a:graphic>
      </p:graphicFrame>
      <p:graphicFrame>
        <p:nvGraphicFramePr>
          <p:cNvPr id="34826" name="Object 10"/>
          <p:cNvGraphicFramePr>
            <a:graphicFrameLocks noChangeAspect="1"/>
          </p:cNvGraphicFramePr>
          <p:nvPr/>
        </p:nvGraphicFramePr>
        <p:xfrm>
          <a:off x="1857356" y="2214554"/>
          <a:ext cx="271462" cy="766763"/>
        </p:xfrm>
        <a:graphic>
          <a:graphicData uri="http://schemas.openxmlformats.org/presentationml/2006/ole">
            <p:oleObj spid="_x0000_s34826" name="Формула" r:id="rId7" imgW="139680" imgH="393480" progId="Equation.3">
              <p:embed/>
            </p:oleObj>
          </a:graphicData>
        </a:graphic>
      </p:graphicFrame>
      <p:graphicFrame>
        <p:nvGraphicFramePr>
          <p:cNvPr id="34827" name="Object 11"/>
          <p:cNvGraphicFramePr>
            <a:graphicFrameLocks noChangeAspect="1"/>
          </p:cNvGraphicFramePr>
          <p:nvPr/>
        </p:nvGraphicFramePr>
        <p:xfrm>
          <a:off x="5500694" y="2214554"/>
          <a:ext cx="419100" cy="766763"/>
        </p:xfrm>
        <a:graphic>
          <a:graphicData uri="http://schemas.openxmlformats.org/presentationml/2006/ole">
            <p:oleObj spid="_x0000_s34827" name="Формула" r:id="rId8" imgW="215640" imgH="393480" progId="Equation.3">
              <p:embed/>
            </p:oleObj>
          </a:graphicData>
        </a:graphic>
      </p:graphicFrame>
      <p:graphicFrame>
        <p:nvGraphicFramePr>
          <p:cNvPr id="34828" name="Object 12"/>
          <p:cNvGraphicFramePr>
            <a:graphicFrameLocks noChangeAspect="1"/>
          </p:cNvGraphicFramePr>
          <p:nvPr/>
        </p:nvGraphicFramePr>
        <p:xfrm>
          <a:off x="3571868" y="2214554"/>
          <a:ext cx="442912" cy="766763"/>
        </p:xfrm>
        <a:graphic>
          <a:graphicData uri="http://schemas.openxmlformats.org/presentationml/2006/ole">
            <p:oleObj spid="_x0000_s34828" name="Формула" r:id="rId9" imgW="228600" imgH="393480" progId="Equation.3">
              <p:embed/>
            </p:oleObj>
          </a:graphicData>
        </a:graphic>
      </p:graphicFrame>
      <p:graphicFrame>
        <p:nvGraphicFramePr>
          <p:cNvPr id="34829" name="Object 13"/>
          <p:cNvGraphicFramePr>
            <a:graphicFrameLocks noChangeAspect="1"/>
          </p:cNvGraphicFramePr>
          <p:nvPr/>
        </p:nvGraphicFramePr>
        <p:xfrm>
          <a:off x="7358082" y="2214554"/>
          <a:ext cx="542925" cy="766763"/>
        </p:xfrm>
        <a:graphic>
          <a:graphicData uri="http://schemas.openxmlformats.org/presentationml/2006/ole">
            <p:oleObj spid="_x0000_s34829" name="Формула" r:id="rId10" imgW="279360" imgH="393480" progId="Equation.3">
              <p:embed/>
            </p:oleObj>
          </a:graphicData>
        </a:graphic>
      </p:graphicFrame>
      <p:sp>
        <p:nvSpPr>
          <p:cNvPr id="35" name="Заголовок 1"/>
          <p:cNvSpPr txBox="1">
            <a:spLocks/>
          </p:cNvSpPr>
          <p:nvPr/>
        </p:nvSpPr>
        <p:spPr>
          <a:xfrm>
            <a:off x="785786" y="3786190"/>
            <a:ext cx="7772400" cy="92869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Запишіть число 4 у вигляді дробу із чисельником: 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16; 24; 28; 44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34831" name="Object 15"/>
          <p:cNvGraphicFramePr>
            <a:graphicFrameLocks noChangeAspect="1"/>
          </p:cNvGraphicFramePr>
          <p:nvPr/>
        </p:nvGraphicFramePr>
        <p:xfrm>
          <a:off x="3214678" y="5214950"/>
          <a:ext cx="890587" cy="766763"/>
        </p:xfrm>
        <a:graphic>
          <a:graphicData uri="http://schemas.openxmlformats.org/presentationml/2006/ole">
            <p:oleObj spid="_x0000_s34831" name="Формула" r:id="rId11" imgW="457200" imgH="393480" progId="Equation.3">
              <p:embed/>
            </p:oleObj>
          </a:graphicData>
        </a:graphic>
      </p:graphicFrame>
      <p:graphicFrame>
        <p:nvGraphicFramePr>
          <p:cNvPr id="34832" name="Object 16"/>
          <p:cNvGraphicFramePr>
            <a:graphicFrameLocks noChangeAspect="1"/>
          </p:cNvGraphicFramePr>
          <p:nvPr/>
        </p:nvGraphicFramePr>
        <p:xfrm>
          <a:off x="5072066" y="5214950"/>
          <a:ext cx="892175" cy="766763"/>
        </p:xfrm>
        <a:graphic>
          <a:graphicData uri="http://schemas.openxmlformats.org/presentationml/2006/ole">
            <p:oleObj spid="_x0000_s34832" name="Формула" r:id="rId12" imgW="457200" imgH="393480" progId="Equation.3">
              <p:embed/>
            </p:oleObj>
          </a:graphicData>
        </a:graphic>
      </p:graphicFrame>
      <p:graphicFrame>
        <p:nvGraphicFramePr>
          <p:cNvPr id="34833" name="Object 17"/>
          <p:cNvGraphicFramePr>
            <a:graphicFrameLocks noChangeAspect="1"/>
          </p:cNvGraphicFramePr>
          <p:nvPr/>
        </p:nvGraphicFramePr>
        <p:xfrm>
          <a:off x="7000892" y="5214950"/>
          <a:ext cx="890588" cy="766763"/>
        </p:xfrm>
        <a:graphic>
          <a:graphicData uri="http://schemas.openxmlformats.org/presentationml/2006/ole">
            <p:oleObj spid="_x0000_s34833" name="Формула" r:id="rId13" imgW="457200" imgH="393480" progId="Equation.3">
              <p:embed/>
            </p:oleObj>
          </a:graphicData>
        </a:graphic>
      </p:graphicFrame>
      <p:graphicFrame>
        <p:nvGraphicFramePr>
          <p:cNvPr id="34834" name="Object 18"/>
          <p:cNvGraphicFramePr>
            <a:graphicFrameLocks noChangeAspect="1"/>
          </p:cNvGraphicFramePr>
          <p:nvPr/>
        </p:nvGraphicFramePr>
        <p:xfrm>
          <a:off x="1428728" y="5214950"/>
          <a:ext cx="839787" cy="766762"/>
        </p:xfrm>
        <a:graphic>
          <a:graphicData uri="http://schemas.openxmlformats.org/presentationml/2006/ole">
            <p:oleObj spid="_x0000_s34834" name="Формула" r:id="rId14" imgW="43164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348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48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34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48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48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2000"/>
                                        <p:tgtEl>
                                          <p:spTgt spid="348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2000"/>
                                        <p:tgtEl>
                                          <p:spTgt spid="348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2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2000"/>
                                        <p:tgtEl>
                                          <p:spTgt spid="348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348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48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348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  <p:bldP spid="26" grpId="0"/>
      <p:bldP spid="3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500043"/>
            <a:ext cx="7772400" cy="1571635"/>
          </a:xfrm>
        </p:spPr>
        <p:txBody>
          <a:bodyPr>
            <a:normAutofit/>
          </a:bodyPr>
          <a:lstStyle/>
          <a:p>
            <a: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Запишіть частку у вигляді неправильного дробу, а потім у вигляді мішаного числа. </a:t>
            </a:r>
            <a:br>
              <a:rPr lang="uk-UA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000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000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071802" y="1857364"/>
            <a:ext cx="24785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1) 13 : 2 =                  ;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071802" y="2714620"/>
            <a:ext cx="254268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2) 14 : 6 =                  ;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3071802" y="3429000"/>
            <a:ext cx="241444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3)  9 : 2 =                 ; 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3143240" y="4286256"/>
            <a:ext cx="260680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4) 17 : 5 =                  ; </a:t>
            </a:r>
            <a:endParaRPr lang="ru-RU" dirty="0"/>
          </a:p>
        </p:txBody>
      </p:sp>
      <p:sp>
        <p:nvSpPr>
          <p:cNvPr id="8" name="Прямоугольник 7"/>
          <p:cNvSpPr/>
          <p:nvPr/>
        </p:nvSpPr>
        <p:spPr>
          <a:xfrm>
            <a:off x="3143240" y="5072074"/>
            <a:ext cx="2478564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5)  6 : 5 =                  ; </a:t>
            </a:r>
            <a:endParaRPr lang="ru-RU" dirty="0"/>
          </a:p>
        </p:txBody>
      </p:sp>
      <p:sp>
        <p:nvSpPr>
          <p:cNvPr id="9" name="Прямоугольник 8"/>
          <p:cNvSpPr/>
          <p:nvPr/>
        </p:nvSpPr>
        <p:spPr>
          <a:xfrm>
            <a:off x="3000364" y="5786454"/>
            <a:ext cx="2928958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uk-UA" sz="2000" dirty="0" smtClean="0">
                <a:solidFill>
                  <a:prstClr val="black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6)  45 : 18 =                    .</a:t>
            </a:r>
            <a:endParaRPr lang="ru-RU" dirty="0"/>
          </a:p>
        </p:txBody>
      </p:sp>
      <p:graphicFrame>
        <p:nvGraphicFramePr>
          <p:cNvPr id="10" name="Объект 9"/>
          <p:cNvGraphicFramePr>
            <a:graphicFrameLocks noChangeAspect="1"/>
          </p:cNvGraphicFramePr>
          <p:nvPr/>
        </p:nvGraphicFramePr>
        <p:xfrm>
          <a:off x="4114800" y="3321050"/>
          <a:ext cx="914400" cy="215900"/>
        </p:xfrm>
        <a:graphic>
          <a:graphicData uri="http://schemas.openxmlformats.org/presentationml/2006/ole">
            <p:oleObj spid="_x0000_s36866" name="Формула" r:id="rId3" imgW="914400" imgH="215640" progId="Equation.3">
              <p:embed/>
            </p:oleObj>
          </a:graphicData>
        </a:graphic>
      </p:graphicFrame>
      <p:graphicFrame>
        <p:nvGraphicFramePr>
          <p:cNvPr id="11" name="Объект 10"/>
          <p:cNvGraphicFramePr>
            <a:graphicFrameLocks noChangeAspect="1"/>
          </p:cNvGraphicFramePr>
          <p:nvPr/>
        </p:nvGraphicFramePr>
        <p:xfrm>
          <a:off x="4214810" y="1643050"/>
          <a:ext cx="1041400" cy="750888"/>
        </p:xfrm>
        <a:graphic>
          <a:graphicData uri="http://schemas.openxmlformats.org/presentationml/2006/ole">
            <p:oleObj spid="_x0000_s36867" name="Формула" r:id="rId4" imgW="545760" imgH="393480" progId="Equation.3">
              <p:embed/>
            </p:oleObj>
          </a:graphicData>
        </a:graphic>
      </p:graphicFrame>
      <p:graphicFrame>
        <p:nvGraphicFramePr>
          <p:cNvPr id="36868" name="Object 4"/>
          <p:cNvGraphicFramePr>
            <a:graphicFrameLocks noChangeAspect="1"/>
          </p:cNvGraphicFramePr>
          <p:nvPr/>
        </p:nvGraphicFramePr>
        <p:xfrm>
          <a:off x="4203700" y="2500313"/>
          <a:ext cx="1065213" cy="750887"/>
        </p:xfrm>
        <a:graphic>
          <a:graphicData uri="http://schemas.openxmlformats.org/presentationml/2006/ole">
            <p:oleObj spid="_x0000_s36868" name="Формула" r:id="rId5" imgW="558720" imgH="393480" progId="Equation.3">
              <p:embed/>
            </p:oleObj>
          </a:graphicData>
        </a:graphic>
      </p:graphicFrame>
      <p:graphicFrame>
        <p:nvGraphicFramePr>
          <p:cNvPr id="36869" name="Object 5"/>
          <p:cNvGraphicFramePr>
            <a:graphicFrameLocks noChangeAspect="1"/>
          </p:cNvGraphicFramePr>
          <p:nvPr/>
        </p:nvGraphicFramePr>
        <p:xfrm>
          <a:off x="4214810" y="3214686"/>
          <a:ext cx="944562" cy="750887"/>
        </p:xfrm>
        <a:graphic>
          <a:graphicData uri="http://schemas.openxmlformats.org/presentationml/2006/ole">
            <p:oleObj spid="_x0000_s36869" name="Формула" r:id="rId6" imgW="495000" imgH="393480" progId="Equation.3">
              <p:embed/>
            </p:oleObj>
          </a:graphicData>
        </a:graphic>
      </p:graphicFrame>
      <p:graphicFrame>
        <p:nvGraphicFramePr>
          <p:cNvPr id="36870" name="Object 6"/>
          <p:cNvGraphicFramePr>
            <a:graphicFrameLocks noChangeAspect="1"/>
          </p:cNvGraphicFramePr>
          <p:nvPr/>
        </p:nvGraphicFramePr>
        <p:xfrm>
          <a:off x="4286248" y="4071942"/>
          <a:ext cx="1041400" cy="750887"/>
        </p:xfrm>
        <a:graphic>
          <a:graphicData uri="http://schemas.openxmlformats.org/presentationml/2006/ole">
            <p:oleObj spid="_x0000_s36870" name="Формула" r:id="rId7" imgW="545760" imgH="393480" progId="Equation.3">
              <p:embed/>
            </p:oleObj>
          </a:graphicData>
        </a:graphic>
      </p:graphicFrame>
      <p:graphicFrame>
        <p:nvGraphicFramePr>
          <p:cNvPr id="36871" name="Object 7"/>
          <p:cNvGraphicFramePr>
            <a:graphicFrameLocks noChangeAspect="1"/>
          </p:cNvGraphicFramePr>
          <p:nvPr/>
        </p:nvGraphicFramePr>
        <p:xfrm>
          <a:off x="4357686" y="4857760"/>
          <a:ext cx="873125" cy="750888"/>
        </p:xfrm>
        <a:graphic>
          <a:graphicData uri="http://schemas.openxmlformats.org/presentationml/2006/ole">
            <p:oleObj spid="_x0000_s36871" name="Формула" r:id="rId8" imgW="457200" imgH="393480" progId="Equation.3">
              <p:embed/>
            </p:oleObj>
          </a:graphicData>
        </a:graphic>
      </p:graphicFrame>
      <p:graphicFrame>
        <p:nvGraphicFramePr>
          <p:cNvPr id="36872" name="Object 8"/>
          <p:cNvGraphicFramePr>
            <a:graphicFrameLocks noChangeAspect="1"/>
          </p:cNvGraphicFramePr>
          <p:nvPr/>
        </p:nvGraphicFramePr>
        <p:xfrm>
          <a:off x="4357686" y="5572140"/>
          <a:ext cx="1209675" cy="750888"/>
        </p:xfrm>
        <a:graphic>
          <a:graphicData uri="http://schemas.openxmlformats.org/presentationml/2006/ole">
            <p:oleObj spid="_x0000_s36872" name="Формула" r:id="rId9" imgW="6346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2000"/>
                            </p:stCondLst>
                            <p:childTnLst>
                              <p:par>
                                <p:cTn id="1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5000"/>
                            </p:stCondLst>
                            <p:childTnLst>
                              <p:par>
                                <p:cTn id="2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368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368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368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368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68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" name="Прямоугольник 26"/>
          <p:cNvSpPr/>
          <p:nvPr/>
        </p:nvSpPr>
        <p:spPr>
          <a:xfrm>
            <a:off x="5000628" y="4429132"/>
            <a:ext cx="1214446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Д) 200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5072066" y="2643182"/>
            <a:ext cx="7858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В) 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5072066" y="1857364"/>
            <a:ext cx="7858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Б) 4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072066" y="1000108"/>
            <a:ext cx="7858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А) 3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3504" y="5286388"/>
            <a:ext cx="7858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Е) 9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143504" y="3571876"/>
            <a:ext cx="7858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Г) 8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71472" y="428604"/>
            <a:ext cx="7858180" cy="928694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Заповніть пропуски, знайшовши відповідність.</a:t>
            </a:r>
            <a:b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2214546" y="1857364"/>
          <a:ext cx="1369567" cy="785817"/>
        </p:xfrm>
        <a:graphic>
          <a:graphicData uri="http://schemas.openxmlformats.org/presentationml/2006/ole">
            <p:oleObj spid="_x0000_s35842" name="Формула" r:id="rId3" imgW="685800" imgH="393480" progId="Equation.3">
              <p:embed/>
            </p:oleObj>
          </a:graphicData>
        </a:graphic>
      </p:graphicFrame>
      <p:graphicFrame>
        <p:nvGraphicFramePr>
          <p:cNvPr id="35845" name="Object 5"/>
          <p:cNvGraphicFramePr>
            <a:graphicFrameLocks noChangeAspect="1"/>
          </p:cNvGraphicFramePr>
          <p:nvPr/>
        </p:nvGraphicFramePr>
        <p:xfrm>
          <a:off x="2214546" y="3643314"/>
          <a:ext cx="1224539" cy="785818"/>
        </p:xfrm>
        <a:graphic>
          <a:graphicData uri="http://schemas.openxmlformats.org/presentationml/2006/ole">
            <p:oleObj spid="_x0000_s35845" name="Формула" r:id="rId4" imgW="672840" imgH="431640" progId="Equation.3">
              <p:embed/>
            </p:oleObj>
          </a:graphicData>
        </a:graphic>
      </p:graphicFrame>
      <p:graphicFrame>
        <p:nvGraphicFramePr>
          <p:cNvPr id="35846" name="Object 6"/>
          <p:cNvGraphicFramePr>
            <a:graphicFrameLocks noChangeAspect="1"/>
          </p:cNvGraphicFramePr>
          <p:nvPr/>
        </p:nvGraphicFramePr>
        <p:xfrm>
          <a:off x="2214546" y="5572140"/>
          <a:ext cx="1245903" cy="800121"/>
        </p:xfrm>
        <a:graphic>
          <a:graphicData uri="http://schemas.openxmlformats.org/presentationml/2006/ole">
            <p:oleObj spid="_x0000_s35846" name="Формула" r:id="rId5" imgW="672840" imgH="431640" progId="Equation.3">
              <p:embed/>
            </p:oleObj>
          </a:graphicData>
        </a:graphic>
      </p:graphicFrame>
      <p:graphicFrame>
        <p:nvGraphicFramePr>
          <p:cNvPr id="35847" name="Object 7"/>
          <p:cNvGraphicFramePr>
            <a:graphicFrameLocks noChangeAspect="1"/>
          </p:cNvGraphicFramePr>
          <p:nvPr/>
        </p:nvGraphicFramePr>
        <p:xfrm>
          <a:off x="2143108" y="1000108"/>
          <a:ext cx="1255964" cy="785818"/>
        </p:xfrm>
        <a:graphic>
          <a:graphicData uri="http://schemas.openxmlformats.org/presentationml/2006/ole">
            <p:oleObj spid="_x0000_s35847" name="Формула" r:id="rId6" imgW="723600" imgH="431640" progId="Equation.3">
              <p:embed/>
            </p:oleObj>
          </a:graphicData>
        </a:graphic>
      </p:graphicFrame>
      <p:graphicFrame>
        <p:nvGraphicFramePr>
          <p:cNvPr id="35848" name="Object 8"/>
          <p:cNvGraphicFramePr>
            <a:graphicFrameLocks noChangeAspect="1"/>
          </p:cNvGraphicFramePr>
          <p:nvPr/>
        </p:nvGraphicFramePr>
        <p:xfrm>
          <a:off x="2143108" y="2714620"/>
          <a:ext cx="1266546" cy="714379"/>
        </p:xfrm>
        <a:graphic>
          <a:graphicData uri="http://schemas.openxmlformats.org/presentationml/2006/ole">
            <p:oleObj spid="_x0000_s35848" name="Формула" r:id="rId7" imgW="698400" imgH="393480" progId="Equation.3">
              <p:embed/>
            </p:oleObj>
          </a:graphicData>
        </a:graphic>
      </p:graphicFrame>
      <p:graphicFrame>
        <p:nvGraphicFramePr>
          <p:cNvPr id="35849" name="Object 9"/>
          <p:cNvGraphicFramePr>
            <a:graphicFrameLocks noChangeAspect="1"/>
          </p:cNvGraphicFramePr>
          <p:nvPr/>
        </p:nvGraphicFramePr>
        <p:xfrm>
          <a:off x="2214546" y="4500570"/>
          <a:ext cx="1405125" cy="714380"/>
        </p:xfrm>
        <a:graphic>
          <a:graphicData uri="http://schemas.openxmlformats.org/presentationml/2006/ole">
            <p:oleObj spid="_x0000_s35849" name="Формула" r:id="rId8" imgW="7743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928926" y="500042"/>
            <a:ext cx="2857520" cy="7143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0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Відповідь </a:t>
            </a:r>
            <a:endParaRPr lang="ru-RU" sz="2000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/>
        </p:nvGraphicFramePr>
        <p:xfrm>
          <a:off x="1524000" y="1397000"/>
          <a:ext cx="6096000" cy="2743200"/>
        </p:xfrm>
        <a:graphic>
          <a:graphicData uri="http://schemas.openxmlformats.org/drawingml/2006/table">
            <a:tbl>
              <a:tblPr firstRow="1" bandRow="1">
                <a:tableStyleId>{5940675A-B579-460E-94D1-54222C63F5DA}</a:tableStyleId>
              </a:tblPr>
              <a:tblGrid>
                <a:gridCol w="3048000"/>
                <a:gridCol w="3048000"/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Б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А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В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Г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Д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uk-UA" sz="2400" dirty="0" smtClean="0">
                          <a:latin typeface="Times New Roman" pitchFamily="18" charset="0"/>
                          <a:cs typeface="Times New Roman" pitchFamily="18" charset="0"/>
                        </a:rPr>
                        <a:t>Е </a:t>
                      </a:r>
                      <a:endParaRPr lang="ru-RU" sz="24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14348" y="500043"/>
            <a:ext cx="7772400" cy="71438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993300"/>
                </a:solidFill>
                <a:latin typeface="Times New Roman" pitchFamily="18" charset="0"/>
                <a:cs typeface="Times New Roman" pitchFamily="18" charset="0"/>
              </a:rPr>
              <a:t>Дайте відповідь на запитання:</a:t>
            </a:r>
            <a:endParaRPr lang="ru-RU" sz="2400" b="1" dirty="0">
              <a:solidFill>
                <a:srgbClr val="9933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6866" name="Picture 2" descr="8948a2c8ba80 (700x466, 466Kb)"/>
          <p:cNvPicPr>
            <a:picLocks noChangeAspect="1" noChangeArrowheads="1"/>
          </p:cNvPicPr>
          <p:nvPr/>
        </p:nvPicPr>
        <p:blipFill>
          <a:blip r:embed="rId2" cstate="print"/>
          <a:srcRect t="6438" b="13090"/>
          <a:stretch>
            <a:fillRect/>
          </a:stretch>
        </p:blipFill>
        <p:spPr bwMode="auto">
          <a:xfrm>
            <a:off x="142844" y="3000372"/>
            <a:ext cx="8786874" cy="3571900"/>
          </a:xfrm>
          <a:prstGeom prst="rect">
            <a:avLst/>
          </a:prstGeom>
          <a:noFill/>
        </p:spPr>
      </p:pic>
      <p:sp>
        <p:nvSpPr>
          <p:cNvPr id="5" name="Заголовок 1"/>
          <p:cNvSpPr txBox="1">
            <a:spLocks/>
          </p:cNvSpPr>
          <p:nvPr/>
        </p:nvSpPr>
        <p:spPr>
          <a:xfrm>
            <a:off x="928662" y="357166"/>
            <a:ext cx="7772400" cy="3429024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6867" name="Rectangle 3"/>
          <p:cNvSpPr>
            <a:spLocks noChangeArrowheads="1"/>
          </p:cNvSpPr>
          <p:nvPr/>
        </p:nvSpPr>
        <p:spPr bwMode="auto">
          <a:xfrm>
            <a:off x="785786" y="1101194"/>
            <a:ext cx="7786742" cy="3046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457200" marR="0" lvl="0" indent="-45720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подати дробом частку від ділення двох чисел?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 є чисельником такого дробу? Його знаменником?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записати дріб у вигляді частки?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Що таке мішане число? Приведіть приклад мішаного числа.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Яким дробом є дробова частина мішаного числа?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виділити цілу частину з неправильного дробу?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457200" marR="0" lvl="0" indent="-45720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+mj-lt"/>
              <a:buAutoNum type="arabicPeriod"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0000FF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Як перетворити мішане число у неправильний дріб?</a:t>
            </a:r>
            <a:endParaRPr kumimoji="0" lang="uk-UA" sz="2400" b="0" i="0" u="none" strike="noStrike" cap="none" normalizeH="0" baseline="0" dirty="0" smtClean="0">
              <a:ln>
                <a:noFill/>
              </a:ln>
              <a:solidFill>
                <a:srgbClr val="0000FF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2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0" fill="hold"/>
                                        <p:tgtEl>
                                          <p:spTgt spid="368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6867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 txBox="1">
            <a:spLocks/>
          </p:cNvSpPr>
          <p:nvPr/>
        </p:nvSpPr>
        <p:spPr>
          <a:xfrm>
            <a:off x="714348" y="285728"/>
            <a:ext cx="7772400" cy="1000108"/>
          </a:xfrm>
          <a:prstGeom prst="rect">
            <a:avLst/>
          </a:prstGeom>
        </p:spPr>
        <p:txBody>
          <a:bodyPr>
            <a:normAutofit/>
          </a:bodyPr>
          <a:lstStyle/>
          <a:p>
            <a:pPr marL="0" marR="0" lvl="0" indent="0" algn="just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Допоможіть Петрику П</a:t>
            </a:r>
            <a:r>
              <a:rPr kumimoji="0" lang="en-US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’</a:t>
            </a:r>
            <a:r>
              <a:rPr kumimoji="0" lang="uk-UA" sz="2000" b="1" i="0" u="none" strike="noStrike" kern="1200" cap="none" spc="0" normalizeH="0" baseline="0" noProof="0" dirty="0" err="1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яточкіну</a:t>
            </a:r>
            <a:r>
              <a:rPr kumimoji="0" lang="uk-UA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3333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порахувати слоників</a:t>
            </a:r>
            <a:endParaRPr kumimoji="0" lang="ru-RU" sz="2000" b="1" i="0" u="none" strike="noStrike" kern="1200" cap="none" spc="0" normalizeH="0" baseline="0" noProof="0" dirty="0">
              <a:ln>
                <a:noFill/>
              </a:ln>
              <a:solidFill>
                <a:srgbClr val="3333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pic>
        <p:nvPicPr>
          <p:cNvPr id="3" name="Рисунок 2" descr="http://cs421722.vk.me/v421722223/a8ab/V6NM5Pd28s0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14348" y="1285860"/>
            <a:ext cx="1263971" cy="170402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Рисунок 3" descr="Слоник Пустунчик"/>
          <p:cNvPicPr/>
          <p:nvPr/>
        </p:nvPicPr>
        <p:blipFill>
          <a:blip r:embed="rId4" cstate="print"/>
          <a:srcRect l="24182" t="4362" r="19838"/>
          <a:stretch>
            <a:fillRect/>
          </a:stretch>
        </p:blipFill>
        <p:spPr bwMode="auto">
          <a:xfrm>
            <a:off x="1071538" y="4500570"/>
            <a:ext cx="1084160" cy="134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Рисунок 4" descr="Слоник Пустунчик"/>
          <p:cNvPicPr/>
          <p:nvPr/>
        </p:nvPicPr>
        <p:blipFill>
          <a:blip r:embed="rId4" cstate="print"/>
          <a:srcRect l="24182" t="4362" r="19838"/>
          <a:stretch>
            <a:fillRect/>
          </a:stretch>
        </p:blipFill>
        <p:spPr bwMode="auto">
          <a:xfrm>
            <a:off x="2714612" y="3214686"/>
            <a:ext cx="1084160" cy="1344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Слоник  Слоненятко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714612" y="1214422"/>
            <a:ext cx="1357322" cy="142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Слоник  Слоненятко"/>
          <p:cNvPicPr/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7072330" y="2928934"/>
            <a:ext cx="1357322" cy="1427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Розовый слоник"/>
          <p:cNvPicPr/>
          <p:nvPr/>
        </p:nvPicPr>
        <p:blipFill>
          <a:blip r:embed="rId6" cstate="print"/>
          <a:srcRect l="5105" t="7320" r="7570" b="6061"/>
          <a:stretch>
            <a:fillRect/>
          </a:stretch>
        </p:blipFill>
        <p:spPr bwMode="auto">
          <a:xfrm>
            <a:off x="4786314" y="3929066"/>
            <a:ext cx="1230651" cy="128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Розовый слоник"/>
          <p:cNvPicPr/>
          <p:nvPr/>
        </p:nvPicPr>
        <p:blipFill>
          <a:blip r:embed="rId6" cstate="print"/>
          <a:srcRect l="5105" t="7320" r="7570" b="6061"/>
          <a:stretch>
            <a:fillRect/>
          </a:stretch>
        </p:blipFill>
        <p:spPr bwMode="auto">
          <a:xfrm>
            <a:off x="7215206" y="785794"/>
            <a:ext cx="1230651" cy="1286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Рисунок 9" descr="http://s018.radikal.ru/i504/1211/2b/872f0dae479a.jpg"/>
          <p:cNvPicPr/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6215074" y="5072074"/>
            <a:ext cx="1283406" cy="1509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Picture 2" descr="http://www.rozumnadytyna.com.ua/wp-content/uploads/2010/12/v11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4643438" y="857232"/>
            <a:ext cx="1987533" cy="2791811"/>
          </a:xfrm>
          <a:prstGeom prst="rect">
            <a:avLst/>
          </a:prstGeom>
          <a:noFill/>
        </p:spPr>
      </p:pic>
      <p:graphicFrame>
        <p:nvGraphicFramePr>
          <p:cNvPr id="39938" name="Object 2"/>
          <p:cNvGraphicFramePr>
            <a:graphicFrameLocks noChangeAspect="1"/>
          </p:cNvGraphicFramePr>
          <p:nvPr/>
        </p:nvGraphicFramePr>
        <p:xfrm>
          <a:off x="1000100" y="2786058"/>
          <a:ext cx="671512" cy="771525"/>
        </p:xfrm>
        <a:graphic>
          <a:graphicData uri="http://schemas.openxmlformats.org/presentationml/2006/ole">
            <p:oleObj spid="_x0000_s39938" name="Формула" r:id="rId9" imgW="342720" imgH="393480" progId="Equation.3">
              <p:embed/>
            </p:oleObj>
          </a:graphicData>
        </a:graphic>
      </p:graphicFrame>
      <p:graphicFrame>
        <p:nvGraphicFramePr>
          <p:cNvPr id="39939" name="Object 3"/>
          <p:cNvGraphicFramePr>
            <a:graphicFrameLocks noChangeAspect="1"/>
          </p:cNvGraphicFramePr>
          <p:nvPr/>
        </p:nvGraphicFramePr>
        <p:xfrm>
          <a:off x="1309688" y="5786438"/>
          <a:ext cx="673100" cy="771525"/>
        </p:xfrm>
        <a:graphic>
          <a:graphicData uri="http://schemas.openxmlformats.org/presentationml/2006/ole">
            <p:oleObj spid="_x0000_s39939" name="Формула" r:id="rId10" imgW="342720" imgH="393480" progId="Equation.3">
              <p:embed/>
            </p:oleObj>
          </a:graphicData>
        </a:graphic>
      </p:graphicFrame>
      <p:graphicFrame>
        <p:nvGraphicFramePr>
          <p:cNvPr id="39940" name="Object 4"/>
          <p:cNvGraphicFramePr>
            <a:graphicFrameLocks noChangeAspect="1"/>
          </p:cNvGraphicFramePr>
          <p:nvPr/>
        </p:nvGraphicFramePr>
        <p:xfrm>
          <a:off x="3428992" y="2428868"/>
          <a:ext cx="622300" cy="771525"/>
        </p:xfrm>
        <a:graphic>
          <a:graphicData uri="http://schemas.openxmlformats.org/presentationml/2006/ole">
            <p:oleObj spid="_x0000_s39940" name="Формула" r:id="rId11" imgW="317160" imgH="393480" progId="Equation.3">
              <p:embed/>
            </p:oleObj>
          </a:graphicData>
        </a:graphic>
      </p:graphicFrame>
      <p:graphicFrame>
        <p:nvGraphicFramePr>
          <p:cNvPr id="39941" name="Object 5"/>
          <p:cNvGraphicFramePr>
            <a:graphicFrameLocks noChangeAspect="1"/>
          </p:cNvGraphicFramePr>
          <p:nvPr/>
        </p:nvGraphicFramePr>
        <p:xfrm>
          <a:off x="2928926" y="4429132"/>
          <a:ext cx="722312" cy="771525"/>
        </p:xfrm>
        <a:graphic>
          <a:graphicData uri="http://schemas.openxmlformats.org/presentationml/2006/ole">
            <p:oleObj spid="_x0000_s39941" name="Формула" r:id="rId12" imgW="368280" imgH="393480" progId="Equation.3">
              <p:embed/>
            </p:oleObj>
          </a:graphicData>
        </a:graphic>
      </p:graphicFrame>
      <p:graphicFrame>
        <p:nvGraphicFramePr>
          <p:cNvPr id="39942" name="Object 6"/>
          <p:cNvGraphicFramePr>
            <a:graphicFrameLocks noChangeAspect="1"/>
          </p:cNvGraphicFramePr>
          <p:nvPr/>
        </p:nvGraphicFramePr>
        <p:xfrm>
          <a:off x="5072066" y="5286388"/>
          <a:ext cx="673100" cy="771525"/>
        </p:xfrm>
        <a:graphic>
          <a:graphicData uri="http://schemas.openxmlformats.org/presentationml/2006/ole">
            <p:oleObj spid="_x0000_s39942" name="Формула" r:id="rId13" imgW="342720" imgH="393480" progId="Equation.3">
              <p:embed/>
            </p:oleObj>
          </a:graphicData>
        </a:graphic>
      </p:graphicFrame>
      <p:graphicFrame>
        <p:nvGraphicFramePr>
          <p:cNvPr id="39943" name="Object 7"/>
          <p:cNvGraphicFramePr>
            <a:graphicFrameLocks noChangeAspect="1"/>
          </p:cNvGraphicFramePr>
          <p:nvPr/>
        </p:nvGraphicFramePr>
        <p:xfrm>
          <a:off x="7572396" y="2071678"/>
          <a:ext cx="946150" cy="771525"/>
        </p:xfrm>
        <a:graphic>
          <a:graphicData uri="http://schemas.openxmlformats.org/presentationml/2006/ole">
            <p:oleObj spid="_x0000_s39943" name="Формула" r:id="rId14" imgW="482400" imgH="393480" progId="Equation.3">
              <p:embed/>
            </p:oleObj>
          </a:graphicData>
        </a:graphic>
      </p:graphicFrame>
      <p:graphicFrame>
        <p:nvGraphicFramePr>
          <p:cNvPr id="39944" name="Object 8"/>
          <p:cNvGraphicFramePr>
            <a:graphicFrameLocks noChangeAspect="1"/>
          </p:cNvGraphicFramePr>
          <p:nvPr/>
        </p:nvGraphicFramePr>
        <p:xfrm>
          <a:off x="7572396" y="4214818"/>
          <a:ext cx="946150" cy="771525"/>
        </p:xfrm>
        <a:graphic>
          <a:graphicData uri="http://schemas.openxmlformats.org/presentationml/2006/ole">
            <p:oleObj spid="_x0000_s39944" name="Формула" r:id="rId15" imgW="482400" imgH="393480" progId="Equation.3">
              <p:embed/>
            </p:oleObj>
          </a:graphicData>
        </a:graphic>
      </p:graphicFrame>
      <p:graphicFrame>
        <p:nvGraphicFramePr>
          <p:cNvPr id="39945" name="Object 9"/>
          <p:cNvGraphicFramePr>
            <a:graphicFrameLocks noChangeAspect="1"/>
          </p:cNvGraphicFramePr>
          <p:nvPr/>
        </p:nvGraphicFramePr>
        <p:xfrm>
          <a:off x="7500958" y="5857892"/>
          <a:ext cx="796925" cy="771525"/>
        </p:xfrm>
        <a:graphic>
          <a:graphicData uri="http://schemas.openxmlformats.org/presentationml/2006/ole">
            <p:oleObj spid="_x0000_s39945" name="Формула" r:id="rId16" imgW="4060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5" name="Rectangle 1"/>
          <p:cNvSpPr>
            <a:spLocks noChangeArrowheads="1"/>
          </p:cNvSpPr>
          <p:nvPr/>
        </p:nvSpPr>
        <p:spPr bwMode="auto">
          <a:xfrm rot="10800000" flipV="1">
            <a:off x="2143108" y="2214554"/>
            <a:ext cx="5286412" cy="156966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Вивчити: §24 (ст.202 -206).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Запитання 1-6, ст.206.</a:t>
            </a:r>
            <a:endParaRPr kumimoji="0" lang="ru-RU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№ 936, № 940. </a:t>
            </a:r>
            <a:endParaRPr kumimoji="0" lang="en-US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(до підручника авт. Н.А.</a:t>
            </a:r>
            <a:r>
              <a:rPr kumimoji="0" lang="uk-UA" sz="2400" b="0" i="0" u="none" strike="noStrike" cap="none" normalizeH="0" baseline="0" dirty="0" err="1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Тарасенкова</a:t>
            </a:r>
            <a:r>
              <a:rPr kumimoji="0" lang="uk-UA" sz="2400" b="0" i="0" u="none" strike="noStrike" cap="none" normalizeH="0" baseline="0" dirty="0" smtClean="0">
                <a:ln>
                  <a:noFill/>
                </a:ln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)</a:t>
            </a:r>
            <a:endParaRPr kumimoji="0" lang="uk-UA" sz="2400" b="0" i="0" u="none" strike="noStrike" cap="none" normalizeH="0" baseline="0" dirty="0" smtClean="0">
              <a:ln>
                <a:noFill/>
              </a:ln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Rectangle 1"/>
          <p:cNvSpPr>
            <a:spLocks noChangeArrowheads="1"/>
          </p:cNvSpPr>
          <p:nvPr/>
        </p:nvSpPr>
        <p:spPr bwMode="auto">
          <a:xfrm rot="10800000" flipV="1">
            <a:off x="3428992" y="1357298"/>
            <a:ext cx="285752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0" i="0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Times New Roman" pitchFamily="18" charset="0"/>
                <a:cs typeface="Times New Roman" pitchFamily="18" charset="0"/>
              </a:rPr>
              <a:t>Домашнє завдання: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89" name="Rectangle 1"/>
          <p:cNvSpPr>
            <a:spLocks noChangeArrowheads="1"/>
          </p:cNvSpPr>
          <p:nvPr/>
        </p:nvSpPr>
        <p:spPr bwMode="auto">
          <a:xfrm>
            <a:off x="1000100" y="820594"/>
            <a:ext cx="7072362" cy="5078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Література: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Тарасенкова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Н.А., Богатирьова І.М., Бочко О.П., Коломієць О.М., Сердюк З.О. Математика: підручник для 5 класу загальноосвітніх навчальних закладів. – К.: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Освіта, 2013. – 2013. – 211 – 221 с. 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Істер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О.С. </a:t>
            </a:r>
            <a:r>
              <a:rPr kumimoji="0" lang="uk-UA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Підсумкові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контрольні роботи з математики для 5 класу.</a:t>
            </a: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lang="uk-UA" dirty="0" err="1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К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амянець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– Подільський: Абетка, 2000. – 44 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Тарасенкова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Н.А., Богатирьова І.М., Бочко О.П., Коломієць О.М., Сердюк З.О. Експрес-контроль з математики для 5 класу: У 2</a:t>
            </a:r>
            <a:r>
              <a:rPr kumimoji="0" lang="uk-UA" b="0" i="0" u="none" strike="noStrike" cap="none" normalizeH="0" baseline="3000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х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частинах: 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Навч.-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метод.посібник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 – Частина 2. – К.: Видавничий дім «Освіта», 2013. – 96 с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- </a:t>
            </a:r>
            <a:r>
              <a:rPr kumimoji="0" lang="uk-UA" b="0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Гаук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М.М. </a:t>
            </a:r>
            <a:r>
              <a:rPr lang="uk-UA" dirty="0" smtClean="0"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</a:t>
            </a:r>
            <a:r>
              <a:rPr kumimoji="0" lang="uk-UA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атематичні диктанти. 5 – 6 класи. - Тернопіль: «Навчальна книга – «Богдан» , 1998. – 96 с.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endParaRPr kumimoji="0" lang="en-US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uk-UA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Інтернет-ресурси</a:t>
            </a:r>
            <a:r>
              <a:rPr kumimoji="0" lang="uk-UA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: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-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http://michel.hiblogger.net/1110655.html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5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en-US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- </a:t>
            </a:r>
            <a:r>
              <a:rPr kumimoji="0" lang="ru-RU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  <a:hlinkClick r:id="rId2"/>
              </a:rPr>
              <a:t>http://michel.hiblogger.net/1110655.html</a:t>
            </a:r>
            <a:endParaRPr kumimoji="0" lang="ru-RU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Рисунок 18" descr="27162-vektor-vektornogo-risovaniya-i-zhivopisi-instrumenty"/>
          <p:cNvPicPr/>
          <p:nvPr/>
        </p:nvPicPr>
        <p:blipFill>
          <a:blip r:embed="rId2" cstate="print"/>
          <a:srcRect l="5470" r="52468" b="49582"/>
          <a:stretch>
            <a:fillRect/>
          </a:stretch>
        </p:blipFill>
        <p:spPr bwMode="auto">
          <a:xfrm rot="21204586">
            <a:off x="7366530" y="2860593"/>
            <a:ext cx="1383619" cy="147178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1762" name="Picture 18" descr="1931-klipart-zhivopisi-i-risovaniya"/>
          <p:cNvPicPr>
            <a:picLocks noChangeAspect="1" noChangeArrowheads="1"/>
          </p:cNvPicPr>
          <p:nvPr/>
        </p:nvPicPr>
        <p:blipFill>
          <a:blip r:embed="rId3" cstate="print"/>
          <a:srcRect b="9259"/>
          <a:stretch>
            <a:fillRect/>
          </a:stretch>
        </p:blipFill>
        <p:spPr bwMode="auto">
          <a:xfrm>
            <a:off x="571472" y="3071810"/>
            <a:ext cx="4048125" cy="3500462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910" y="0"/>
            <a:ext cx="8072494" cy="4143404"/>
          </a:xfrm>
        </p:spPr>
        <p:txBody>
          <a:bodyPr>
            <a:normAutofit fontScale="90000"/>
          </a:bodyPr>
          <a:lstStyle/>
          <a:p>
            <a:pPr lvl="0"/>
            <a:r>
              <a:rPr lang="ru-RU" sz="2400" dirty="0" smtClean="0"/>
              <a:t/>
            </a:r>
            <a:br>
              <a:rPr lang="ru-RU" sz="2400" dirty="0" smtClean="0"/>
            </a:br>
            <a:r>
              <a:rPr lang="ru-RU" sz="27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r>
              <a:rPr lang="uk-UA" sz="27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  <a:t>а уроці ми:</a:t>
            </a:r>
            <a:br>
              <a:rPr lang="uk-UA" sz="2700" b="1" dirty="0" smtClean="0">
                <a:solidFill>
                  <a:srgbClr val="0000FF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400" dirty="0" smtClean="0"/>
              <a:t/>
            </a:r>
            <a:br>
              <a:rPr lang="uk-UA" sz="2400" dirty="0" smtClean="0"/>
            </a:br>
            <a:r>
              <a:rPr lang="uk-UA" sz="2700" b="1" i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</a:t>
            </a:r>
            <a:r>
              <a:rPr lang="uk-UA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повторимо порівняння дробів;</a:t>
            </a:r>
            <a:r>
              <a:rPr lang="uk-UA" sz="2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uk-UA" sz="2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</a:t>
            </a:r>
            <a:r>
              <a:rPr lang="uk-UA" sz="27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uk-UA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розглянемо зв'язок між дією ділення і звичайними дробами;</a:t>
            </a:r>
            <a:br>
              <a:rPr lang="uk-UA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навчимося перетворювати звичайні дроби у мішані числа і навпаки; </a:t>
            </a:r>
            <a:br>
              <a:rPr lang="uk-UA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uk-UA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- розробимо алгоритм запису частки у вигляді натурального числа та дробу з довільним наперед вказаним знаменником; </a:t>
            </a:r>
            <a: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sz="27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sz="27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1750" name="AutoShape 6" descr="http://www.dejurka.ru/wp-content/uploads/2011/08/school02.gif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7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2000"/>
                            </p:stCondLst>
                            <p:childTnLst>
                              <p:par>
                                <p:cTn id="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Прямоугольник 25"/>
          <p:cNvSpPr/>
          <p:nvPr/>
        </p:nvSpPr>
        <p:spPr>
          <a:xfrm>
            <a:off x="4572000" y="5929330"/>
            <a:ext cx="43577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6)При яких значеннях х дріб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142844" y="5929330"/>
            <a:ext cx="43577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6)При яких значеннях х дріб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572000" y="3857628"/>
            <a:ext cx="43577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Запишіть, який дріб лежить правіше на числовому промені.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142844" y="3857628"/>
            <a:ext cx="43577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4) Запишіть, який дріб лежить правіше на числовому промені.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22" name="Picture 10"/>
          <p:cNvPicPr>
            <a:picLocks noChangeAspect="1" noChangeArrowheads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1643042" y="2214554"/>
            <a:ext cx="642942" cy="450060"/>
          </a:xfrm>
          <a:prstGeom prst="rect">
            <a:avLst/>
          </a:prstGeom>
          <a:noFill/>
        </p:spPr>
      </p:pic>
      <p:pic>
        <p:nvPicPr>
          <p:cNvPr id="38921" name="Picture 9"/>
          <p:cNvPicPr>
            <a:picLocks noChangeAspect="1" noChangeArrowheads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357950" y="2214554"/>
            <a:ext cx="642942" cy="424584"/>
          </a:xfrm>
          <a:prstGeom prst="rect">
            <a:avLst/>
          </a:prstGeom>
          <a:noFill/>
        </p:spPr>
      </p:pic>
      <p:pic>
        <p:nvPicPr>
          <p:cNvPr id="38918" name="Picture 6"/>
          <p:cNvPicPr>
            <a:picLocks noChangeAspect="1" noChangeArrowheads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4286256"/>
            <a:ext cx="785818" cy="429743"/>
          </a:xfrm>
          <a:prstGeom prst="rect">
            <a:avLst/>
          </a:prstGeom>
          <a:noFill/>
        </p:spPr>
      </p:pic>
      <p:pic>
        <p:nvPicPr>
          <p:cNvPr id="38917" name="Picture 5"/>
          <p:cNvPicPr>
            <a:picLocks noChangeAspect="1" noChangeArrowheads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858016" y="4286256"/>
            <a:ext cx="820517" cy="428628"/>
          </a:xfrm>
          <a:prstGeom prst="rect">
            <a:avLst/>
          </a:prstGeom>
          <a:noFill/>
        </p:spPr>
      </p:pic>
      <p:pic>
        <p:nvPicPr>
          <p:cNvPr id="38916" name="Picture 4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14348" y="5357826"/>
            <a:ext cx="1768932" cy="476251"/>
          </a:xfrm>
          <a:prstGeom prst="rect">
            <a:avLst/>
          </a:prstGeom>
          <a:noFill/>
        </p:spPr>
      </p:pic>
      <p:pic>
        <p:nvPicPr>
          <p:cNvPr id="38915" name="Picture 3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429388" y="5357826"/>
            <a:ext cx="1757375" cy="480532"/>
          </a:xfrm>
          <a:prstGeom prst="rect">
            <a:avLst/>
          </a:prstGeom>
          <a:noFill/>
        </p:spPr>
      </p:pic>
      <p:pic>
        <p:nvPicPr>
          <p:cNvPr id="38914" name="Picture 2"/>
          <p:cNvPicPr>
            <a:picLocks noChangeAspect="1" noChangeArrowheads="1"/>
          </p:cNvPicPr>
          <p:nvPr/>
        </p:nvPicPr>
        <p:blipFill>
          <a:blip r:embed="rId8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14678" y="6000768"/>
            <a:ext cx="942982" cy="500066"/>
          </a:xfrm>
          <a:prstGeom prst="rect">
            <a:avLst/>
          </a:prstGeom>
          <a:noFill/>
        </p:spPr>
      </p:pic>
      <p:pic>
        <p:nvPicPr>
          <p:cNvPr id="38913" name="Picture 1"/>
          <p:cNvPicPr>
            <a:picLocks noChangeAspect="1" noChangeArrowheads="1"/>
          </p:cNvPicPr>
          <p:nvPr/>
        </p:nvPicPr>
        <p:blipFill>
          <a:blip r:embed="rId9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7572396" y="6000768"/>
            <a:ext cx="942982" cy="500066"/>
          </a:xfrm>
          <a:prstGeom prst="rect">
            <a:avLst/>
          </a:prstGeom>
          <a:noFill/>
        </p:spPr>
      </p:pic>
      <p:sp>
        <p:nvSpPr>
          <p:cNvPr id="12" name="Прямоугольник 11"/>
          <p:cNvSpPr/>
          <p:nvPr/>
        </p:nvSpPr>
        <p:spPr>
          <a:xfrm>
            <a:off x="2714612" y="142852"/>
            <a:ext cx="335758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Математичний диктант</a:t>
            </a:r>
            <a:endParaRPr lang="ru-RU" b="1" dirty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928662" y="428604"/>
            <a:ext cx="135732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Варіант 1</a:t>
            </a:r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Прямоугольник 13"/>
          <p:cNvSpPr/>
          <p:nvPr/>
        </p:nvSpPr>
        <p:spPr>
          <a:xfrm>
            <a:off x="6643702" y="428604"/>
            <a:ext cx="135732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Варіант 2</a:t>
            </a:r>
            <a:endParaRPr lang="ru-RU" b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3071802" y="714356"/>
            <a:ext cx="300039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1) Закінчіть речення.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0" y="1142984"/>
            <a:ext cx="450059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 двох дробів з однаковими знаменниками більший той, у якого чисельник…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Прямоугольник 16"/>
          <p:cNvSpPr/>
          <p:nvPr/>
        </p:nvSpPr>
        <p:spPr>
          <a:xfrm>
            <a:off x="4643406" y="1142984"/>
            <a:ext cx="4500594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З двох дробів з однаковими знаменниками менший той, у якого чисельник…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3000364" y="1928802"/>
            <a:ext cx="2500330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2) Порівняйте дроби.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214282" y="3000372"/>
            <a:ext cx="435771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Відомо, що дроби                рівні. Знайдіть х.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20" name="Picture 8"/>
          <p:cNvPicPr>
            <a:picLocks noChangeAspect="1" noChangeArrowheads="1"/>
          </p:cNvPicPr>
          <p:nvPr/>
        </p:nvPicPr>
        <p:blipFill>
          <a:blip r:embed="rId10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2357422" y="3000372"/>
            <a:ext cx="744996" cy="521497"/>
          </a:xfrm>
          <a:prstGeom prst="rect">
            <a:avLst/>
          </a:prstGeom>
          <a:noFill/>
        </p:spPr>
      </p:pic>
      <p:sp>
        <p:nvSpPr>
          <p:cNvPr id="20" name="Прямоугольник 19"/>
          <p:cNvSpPr/>
          <p:nvPr/>
        </p:nvSpPr>
        <p:spPr>
          <a:xfrm>
            <a:off x="4572000" y="3000372"/>
            <a:ext cx="435771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3) Відомо, що дроби                рівні. Знайдіть х.    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8919" name="Picture 7"/>
          <p:cNvPicPr>
            <a:picLocks noChangeAspect="1" noChangeArrowheads="1"/>
          </p:cNvPicPr>
          <p:nvPr/>
        </p:nvPicPr>
        <p:blipFill>
          <a:blip r:embed="rId11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6715140" y="2928934"/>
            <a:ext cx="744996" cy="521497"/>
          </a:xfrm>
          <a:prstGeom prst="rect">
            <a:avLst/>
          </a:prstGeom>
          <a:noFill/>
        </p:spPr>
      </p:pic>
      <p:sp>
        <p:nvSpPr>
          <p:cNvPr id="23" name="Прямоугольник 22"/>
          <p:cNvSpPr/>
          <p:nvPr/>
        </p:nvSpPr>
        <p:spPr>
          <a:xfrm>
            <a:off x="4572000" y="4714884"/>
            <a:ext cx="43577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5)Розмістіть дроби в порядку спадання.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214282" y="4714884"/>
            <a:ext cx="4357718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uk-UA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5)Розмістіть дроби в порядку зростання.</a:t>
            </a:r>
            <a:endParaRPr lang="ru-RU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89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389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389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389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2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2000"/>
                                        <p:tgtEl>
                                          <p:spTgt spid="389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2000"/>
                                        <p:tgtEl>
                                          <p:spTgt spid="389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2000"/>
                                        <p:tgtEl>
                                          <p:spTgt spid="389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2" dur="2000"/>
                                        <p:tgtEl>
                                          <p:spTgt spid="389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animBg="1"/>
      <p:bldP spid="25" grpId="0" animBg="1"/>
      <p:bldP spid="22" grpId="0" animBg="1"/>
      <p:bldP spid="2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3" grpId="0" animBg="1"/>
      <p:bldP spid="2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Picture 2" descr="10 (341x370, 68Kb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71604" y="1857364"/>
            <a:ext cx="4286280" cy="4429156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00034" y="428605"/>
            <a:ext cx="8058152" cy="928693"/>
          </a:xfrm>
        </p:spPr>
        <p:txBody>
          <a:bodyPr>
            <a:noAutofit/>
          </a:bodyPr>
          <a:lstStyle/>
          <a:p>
            <a:r>
              <a:rPr lang="en-US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 : b = c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a</a:t>
            </a:r>
            <a:r>
              <a:rPr lang="en-US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ділене, </a:t>
            </a:r>
            <a:r>
              <a:rPr lang="en-US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</a:t>
            </a: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– дільник, </a:t>
            </a:r>
            <a:r>
              <a:rPr lang="en-US" sz="3200" b="1" i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c</a:t>
            </a:r>
            <a:r>
              <a:rPr lang="uk-UA" sz="3200" b="1" dirty="0" smtClean="0">
                <a:solidFill>
                  <a:schemeClr val="tx2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- частка</a:t>
            </a:r>
            <a:endParaRPr lang="ru-RU" sz="3200" b="1" dirty="0">
              <a:solidFill>
                <a:schemeClr val="tx2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14348" y="1571612"/>
            <a:ext cx="8058152" cy="928693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714348" y="1571612"/>
            <a:ext cx="8058152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Виконайте ділення з остачею.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7" name="Заголовок 1"/>
          <p:cNvSpPr txBox="1">
            <a:spLocks/>
          </p:cNvSpPr>
          <p:nvPr/>
        </p:nvSpPr>
        <p:spPr>
          <a:xfrm>
            <a:off x="3000364" y="2143116"/>
            <a:ext cx="121444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9 : 7 =</a:t>
            </a: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8" name="Заголовок 1"/>
          <p:cNvSpPr txBox="1">
            <a:spLocks/>
          </p:cNvSpPr>
          <p:nvPr/>
        </p:nvSpPr>
        <p:spPr>
          <a:xfrm>
            <a:off x="2928926" y="2928934"/>
            <a:ext cx="1571636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31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: 2 =</a:t>
            </a: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9" name="Заголовок 1"/>
          <p:cNvSpPr txBox="1">
            <a:spLocks/>
          </p:cNvSpPr>
          <p:nvPr/>
        </p:nvSpPr>
        <p:spPr>
          <a:xfrm>
            <a:off x="3000364" y="3643314"/>
            <a:ext cx="128588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2400" b="1" dirty="0" smtClean="0">
                <a:solidFill>
                  <a:srgbClr val="FF0000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19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: 4 =</a:t>
            </a: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0" name="Заголовок 1"/>
          <p:cNvSpPr txBox="1">
            <a:spLocks/>
          </p:cNvSpPr>
          <p:nvPr/>
        </p:nvSpPr>
        <p:spPr>
          <a:xfrm>
            <a:off x="5857884" y="2643182"/>
            <a:ext cx="2857520" cy="285752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Назвіть ділене,</a:t>
            </a:r>
            <a:r>
              <a:rPr kumimoji="0" lang="uk-UA" sz="2400" b="1" i="0" u="none" strike="noStrike" kern="1200" cap="none" spc="0" normalizeH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дільник, частку і остачу.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rgbClr val="FF0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4" name="Заголовок 1"/>
          <p:cNvSpPr txBox="1">
            <a:spLocks/>
          </p:cNvSpPr>
          <p:nvPr/>
        </p:nvSpPr>
        <p:spPr>
          <a:xfrm>
            <a:off x="4000496" y="2143116"/>
            <a:ext cx="1785950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 </a:t>
            </a:r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(ост.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2)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5" name="Заголовок 1"/>
          <p:cNvSpPr txBox="1">
            <a:spLocks/>
          </p:cNvSpPr>
          <p:nvPr/>
        </p:nvSpPr>
        <p:spPr>
          <a:xfrm>
            <a:off x="4071934" y="2928934"/>
            <a:ext cx="200026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15 </a:t>
            </a:r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(ост.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1)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16" name="Заголовок 1"/>
          <p:cNvSpPr txBox="1">
            <a:spLocks/>
          </p:cNvSpPr>
          <p:nvPr/>
        </p:nvSpPr>
        <p:spPr>
          <a:xfrm>
            <a:off x="4071934" y="3643314"/>
            <a:ext cx="1643074" cy="642942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>
              <a:spcBef>
                <a:spcPct val="0"/>
              </a:spcBef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4 </a:t>
            </a:r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(ост.</a:t>
            </a:r>
            <a:r>
              <a:rPr lang="en-US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 </a:t>
            </a:r>
            <a:r>
              <a:rPr lang="uk-UA" sz="2400" b="1" dirty="0" smtClean="0">
                <a:solidFill>
                  <a:schemeClr val="bg1"/>
                </a:solidFill>
                <a:latin typeface="Times New Roman" pitchFamily="18" charset="0"/>
                <a:ea typeface="+mj-ea"/>
                <a:cs typeface="Times New Roman" pitchFamily="18" charset="0"/>
              </a:rPr>
              <a:t>3)</a:t>
            </a:r>
            <a:endParaRPr kumimoji="0" lang="ru-RU" sz="2400" b="1" i="0" u="none" strike="noStrike" kern="1200" cap="none" spc="0" normalizeH="0" baseline="0" noProof="0" dirty="0" smtClean="0">
              <a:ln>
                <a:noFill/>
              </a:ln>
              <a:solidFill>
                <a:schemeClr val="bg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2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7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3571868" y="2857496"/>
            <a:ext cx="1143008" cy="714380"/>
          </a:xfrm>
        </p:spPr>
        <p:txBody>
          <a:bodyPr>
            <a:normAutofit fontScale="90000"/>
          </a:bodyPr>
          <a:lstStyle/>
          <a:p>
            <a:r>
              <a:rPr lang="uk-UA" dirty="0" smtClean="0">
                <a:latin typeface="Times New Roman" pitchFamily="18" charset="0"/>
                <a:cs typeface="Times New Roman" pitchFamily="18" charset="0"/>
              </a:rPr>
              <a:t>2 = 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Рисунок 4" descr="Fruits: strawberry  Фрукты: клубника"/>
          <p:cNvPicPr/>
          <p:nvPr/>
        </p:nvPicPr>
        <p:blipFill>
          <a:blip r:embed="rId3" cstate="print"/>
          <a:srcRect l="23947" b="5940"/>
          <a:stretch>
            <a:fillRect/>
          </a:stretch>
        </p:blipFill>
        <p:spPr bwMode="auto">
          <a:xfrm rot="20937927">
            <a:off x="2806509" y="342323"/>
            <a:ext cx="1444089" cy="109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6" name="Рисунок 5" descr="Рисунок клубника, ягода спелая"/>
          <p:cNvPicPr/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571472" y="214290"/>
            <a:ext cx="2175224" cy="13022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Рисунок 6" descr="Fruits: strawberry  Фрукты: клубника"/>
          <p:cNvPicPr/>
          <p:nvPr/>
        </p:nvPicPr>
        <p:blipFill>
          <a:blip r:embed="rId3" cstate="print"/>
          <a:srcRect l="23947" b="5940"/>
          <a:stretch>
            <a:fillRect/>
          </a:stretch>
        </p:blipFill>
        <p:spPr bwMode="auto">
          <a:xfrm rot="20937927">
            <a:off x="3949515" y="413762"/>
            <a:ext cx="1444089" cy="109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Рисунок 7" descr="Fruits: strawberry  Фрукты: клубника"/>
          <p:cNvPicPr/>
          <p:nvPr/>
        </p:nvPicPr>
        <p:blipFill>
          <a:blip r:embed="rId3" cstate="print"/>
          <a:srcRect l="23947" b="5940"/>
          <a:stretch>
            <a:fillRect/>
          </a:stretch>
        </p:blipFill>
        <p:spPr bwMode="auto">
          <a:xfrm rot="20937927">
            <a:off x="6164094" y="342324"/>
            <a:ext cx="1444089" cy="109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Рисунок 8" descr="Fruits: strawberry  Фрукты: клубника"/>
          <p:cNvPicPr/>
          <p:nvPr/>
        </p:nvPicPr>
        <p:blipFill>
          <a:blip r:embed="rId3" cstate="print"/>
          <a:srcRect l="23947" b="5940"/>
          <a:stretch>
            <a:fillRect/>
          </a:stretch>
        </p:blipFill>
        <p:spPr bwMode="auto">
          <a:xfrm rot="20937927">
            <a:off x="7307101" y="270886"/>
            <a:ext cx="1444089" cy="1099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Правая фигурная скобка 11"/>
          <p:cNvSpPr/>
          <p:nvPr/>
        </p:nvSpPr>
        <p:spPr>
          <a:xfrm rot="16200000" flipH="1">
            <a:off x="5464973" y="-964435"/>
            <a:ext cx="500068" cy="5572162"/>
          </a:xfrm>
          <a:prstGeom prst="rightBrace">
            <a:avLst>
              <a:gd name="adj1" fmla="val 8333"/>
              <a:gd name="adj2" fmla="val 5047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Правая фигурная скобка 12"/>
          <p:cNvSpPr/>
          <p:nvPr/>
        </p:nvSpPr>
        <p:spPr>
          <a:xfrm rot="16200000" flipH="1">
            <a:off x="1393008" y="964390"/>
            <a:ext cx="428628" cy="1643072"/>
          </a:xfrm>
          <a:prstGeom prst="rightBrace">
            <a:avLst>
              <a:gd name="adj1" fmla="val 8333"/>
              <a:gd name="adj2" fmla="val 50471"/>
            </a:avLst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aphicFrame>
        <p:nvGraphicFramePr>
          <p:cNvPr id="14" name="Объект 13"/>
          <p:cNvGraphicFramePr>
            <a:graphicFrameLocks noChangeAspect="1"/>
          </p:cNvGraphicFramePr>
          <p:nvPr/>
        </p:nvGraphicFramePr>
        <p:xfrm>
          <a:off x="1428728" y="2071678"/>
          <a:ext cx="428628" cy="434666"/>
        </p:xfrm>
        <a:graphic>
          <a:graphicData uri="http://schemas.openxmlformats.org/presentationml/2006/ole">
            <p:oleObj spid="_x0000_s14340" name="Формула" r:id="rId5" imgW="126720" imgH="164880" progId="Equation.3">
              <p:embed/>
            </p:oleObj>
          </a:graphicData>
        </a:graphic>
      </p:graphicFrame>
      <p:graphicFrame>
        <p:nvGraphicFramePr>
          <p:cNvPr id="14341" name="Object 5"/>
          <p:cNvGraphicFramePr>
            <a:graphicFrameLocks noChangeAspect="1"/>
          </p:cNvGraphicFramePr>
          <p:nvPr/>
        </p:nvGraphicFramePr>
        <p:xfrm>
          <a:off x="5572132" y="2143116"/>
          <a:ext cx="357190" cy="719104"/>
        </p:xfrm>
        <a:graphic>
          <a:graphicData uri="http://schemas.openxmlformats.org/presentationml/2006/ole">
            <p:oleObj spid="_x0000_s14341" name="Формула" r:id="rId6" imgW="152280" imgH="393480" progId="Equation.3">
              <p:embed/>
            </p:oleObj>
          </a:graphicData>
        </a:graphic>
      </p:graphicFrame>
      <p:graphicFrame>
        <p:nvGraphicFramePr>
          <p:cNvPr id="14342" name="Object 6"/>
          <p:cNvGraphicFramePr>
            <a:graphicFrameLocks noChangeAspect="1"/>
          </p:cNvGraphicFramePr>
          <p:nvPr/>
        </p:nvGraphicFramePr>
        <p:xfrm>
          <a:off x="4572000" y="2643182"/>
          <a:ext cx="500066" cy="1006799"/>
        </p:xfrm>
        <a:graphic>
          <a:graphicData uri="http://schemas.openxmlformats.org/presentationml/2006/ole">
            <p:oleObj spid="_x0000_s14342" name="Формула" r:id="rId7" imgW="152280" imgH="393480" progId="Equation.3">
              <p:embed/>
            </p:oleObj>
          </a:graphicData>
        </a:graphic>
      </p:graphicFrame>
      <p:sp>
        <p:nvSpPr>
          <p:cNvPr id="18" name="Заголовок 1"/>
          <p:cNvSpPr txBox="1">
            <a:spLocks/>
          </p:cNvSpPr>
          <p:nvPr/>
        </p:nvSpPr>
        <p:spPr>
          <a:xfrm>
            <a:off x="642910" y="3786190"/>
            <a:ext cx="2286016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97500" lnSpcReduction="1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uk-UA" sz="4400" dirty="0" smtClean="0">
                <a:latin typeface="Times New Roman" pitchFamily="18" charset="0"/>
                <a:ea typeface="+mj-ea"/>
                <a:cs typeface="Times New Roman" pitchFamily="18" charset="0"/>
              </a:rPr>
              <a:t>4:2</a:t>
            </a: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=</a:t>
            </a:r>
            <a:r>
              <a:rPr kumimoji="0" lang="uk-UA" sz="4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8000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 </a:t>
            </a:r>
            <a:endParaRPr kumimoji="0" lang="ru-RU" sz="4400" b="1" i="0" u="none" strike="noStrike" kern="1200" cap="none" spc="0" normalizeH="0" baseline="0" noProof="0" dirty="0" smtClean="0">
              <a:ln>
                <a:noFill/>
              </a:ln>
              <a:solidFill>
                <a:srgbClr val="008000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4344" name="Object 8"/>
          <p:cNvGraphicFramePr>
            <a:graphicFrameLocks noChangeAspect="1"/>
          </p:cNvGraphicFramePr>
          <p:nvPr/>
        </p:nvGraphicFramePr>
        <p:xfrm>
          <a:off x="2357422" y="3500438"/>
          <a:ext cx="571504" cy="1150627"/>
        </p:xfrm>
        <a:graphic>
          <a:graphicData uri="http://schemas.openxmlformats.org/presentationml/2006/ole">
            <p:oleObj spid="_x0000_s14344" name="Формула" r:id="rId8" imgW="152280" imgH="393480" progId="Equation.3">
              <p:embed/>
            </p:oleObj>
          </a:graphicData>
        </a:graphic>
      </p:graphicFrame>
      <p:sp>
        <p:nvSpPr>
          <p:cNvPr id="14345" name="Rectangle 9"/>
          <p:cNvSpPr>
            <a:spLocks noChangeArrowheads="1"/>
          </p:cNvSpPr>
          <p:nvPr/>
        </p:nvSpPr>
        <p:spPr bwMode="auto">
          <a:xfrm>
            <a:off x="3357554" y="3643314"/>
            <a:ext cx="4857784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4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чисельник дробу 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ділене;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just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uk-UA" sz="2400" b="1" i="0" u="none" strike="noStrike" cap="none" normalizeH="0" baseline="0" dirty="0" smtClean="0">
              <a:ln>
                <a:noFill/>
              </a:ln>
              <a:solidFill>
                <a:srgbClr val="008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47" name="Rectangle 11"/>
          <p:cNvSpPr>
            <a:spLocks noChangeArrowheads="1"/>
          </p:cNvSpPr>
          <p:nvPr/>
        </p:nvSpPr>
        <p:spPr bwMode="auto">
          <a:xfrm>
            <a:off x="785786" y="5000636"/>
            <a:ext cx="242886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C00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Наприклад :</a:t>
            </a:r>
            <a:endParaRPr kumimoji="0" lang="ru-RU" sz="2400" b="1" i="0" u="none" strike="noStrike" cap="none" normalizeH="0" baseline="0" dirty="0" smtClean="0">
              <a:ln>
                <a:noFill/>
              </a:ln>
              <a:solidFill>
                <a:srgbClr val="C0000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348" name="Rectangle 12"/>
          <p:cNvSpPr>
            <a:spLocks noChangeArrowheads="1"/>
          </p:cNvSpPr>
          <p:nvPr/>
        </p:nvSpPr>
        <p:spPr bwMode="auto">
          <a:xfrm>
            <a:off x="22860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just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uk-UA" sz="1400" b="0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</a:t>
            </a:r>
            <a:endParaRPr kumimoji="0" lang="uk-UA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14350" name="Rectangle 14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graphicFrame>
        <p:nvGraphicFramePr>
          <p:cNvPr id="27" name="Объект 26"/>
          <p:cNvGraphicFramePr>
            <a:graphicFrameLocks noChangeAspect="1"/>
          </p:cNvGraphicFramePr>
          <p:nvPr/>
        </p:nvGraphicFramePr>
        <p:xfrm>
          <a:off x="2643174" y="4857760"/>
          <a:ext cx="663683" cy="857257"/>
        </p:xfrm>
        <a:graphic>
          <a:graphicData uri="http://schemas.openxmlformats.org/presentationml/2006/ole">
            <p:oleObj spid="_x0000_s14351" name="Формула" r:id="rId9" imgW="266400" imgH="393480" progId="Equation.3">
              <p:embed/>
            </p:oleObj>
          </a:graphicData>
        </a:graphic>
      </p:graphicFrame>
      <p:sp>
        <p:nvSpPr>
          <p:cNvPr id="14353" name="Rectangle 17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/>
          </a:p>
        </p:txBody>
      </p:sp>
      <p:sp>
        <p:nvSpPr>
          <p:cNvPr id="30" name="Заголовок 1"/>
          <p:cNvSpPr txBox="1">
            <a:spLocks/>
          </p:cNvSpPr>
          <p:nvPr/>
        </p:nvSpPr>
        <p:spPr>
          <a:xfrm>
            <a:off x="3214678" y="5000636"/>
            <a:ext cx="92869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5:2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4354" name="Object 18"/>
          <p:cNvGraphicFramePr>
            <a:graphicFrameLocks noChangeAspect="1"/>
          </p:cNvGraphicFramePr>
          <p:nvPr/>
        </p:nvGraphicFramePr>
        <p:xfrm>
          <a:off x="4414838" y="4857750"/>
          <a:ext cx="661987" cy="857250"/>
        </p:xfrm>
        <a:graphic>
          <a:graphicData uri="http://schemas.openxmlformats.org/presentationml/2006/ole">
            <p:oleObj spid="_x0000_s14354" name="Формула" r:id="rId10" imgW="266400" imgH="393480" progId="Equation.3">
              <p:embed/>
            </p:oleObj>
          </a:graphicData>
        </a:graphic>
      </p:graphicFrame>
      <p:sp>
        <p:nvSpPr>
          <p:cNvPr id="33" name="Заголовок 1"/>
          <p:cNvSpPr txBox="1">
            <a:spLocks/>
          </p:cNvSpPr>
          <p:nvPr/>
        </p:nvSpPr>
        <p:spPr>
          <a:xfrm>
            <a:off x="5000628" y="5000636"/>
            <a:ext cx="928694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825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8:7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graphicFrame>
        <p:nvGraphicFramePr>
          <p:cNvPr id="14355" name="Object 19"/>
          <p:cNvGraphicFramePr>
            <a:graphicFrameLocks noChangeAspect="1"/>
          </p:cNvGraphicFramePr>
          <p:nvPr/>
        </p:nvGraphicFramePr>
        <p:xfrm>
          <a:off x="6286512" y="4857760"/>
          <a:ext cx="819150" cy="857250"/>
        </p:xfrm>
        <a:graphic>
          <a:graphicData uri="http://schemas.openxmlformats.org/presentationml/2006/ole">
            <p:oleObj spid="_x0000_s14355" name="Формула" r:id="rId11" imgW="330120" imgH="393480" progId="Equation.3">
              <p:embed/>
            </p:oleObj>
          </a:graphicData>
        </a:graphic>
      </p:graphicFrame>
      <p:sp>
        <p:nvSpPr>
          <p:cNvPr id="35" name="Заголовок 1"/>
          <p:cNvSpPr txBox="1">
            <a:spLocks/>
          </p:cNvSpPr>
          <p:nvPr/>
        </p:nvSpPr>
        <p:spPr>
          <a:xfrm>
            <a:off x="7000892" y="5000636"/>
            <a:ext cx="1071570" cy="57150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5000" lnSpcReduction="20000"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44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15: 3</a:t>
            </a:r>
            <a:endParaRPr kumimoji="0" lang="ru-RU" sz="4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3357554" y="4143380"/>
            <a:ext cx="443211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 </a:t>
            </a:r>
            <a:r>
              <a:rPr lang="uk-UA" sz="2400" b="1" dirty="0">
                <a:solidFill>
                  <a:srgbClr val="008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знаменник дробу </a:t>
            </a:r>
            <a:r>
              <a:rPr lang="uk-UA" sz="2400" b="1" dirty="0">
                <a:solidFill>
                  <a:srgbClr val="008000"/>
                </a:solidFill>
                <a:latin typeface="Times New Roman" pitchFamily="18" charset="0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uk-UA" sz="2400" b="1" i="0" u="none" strike="noStrike" cap="none" normalizeH="0" baseline="0" dirty="0" smtClean="0">
                <a:ln>
                  <a:noFill/>
                </a:ln>
                <a:solidFill>
                  <a:srgbClr val="008000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дільник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43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9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500"/>
                            </p:stCondLst>
                            <p:childTnLst>
                              <p:par>
                                <p:cTn id="16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8" dur="2000"/>
                                        <p:tgtEl>
                                          <p:spTgt spid="143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500"/>
                            </p:stCondLst>
                            <p:childTnLst>
                              <p:par>
                                <p:cTn id="20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2000"/>
                                        <p:tgtEl>
                                          <p:spTgt spid="1434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143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500"/>
                            </p:stCondLst>
                            <p:childTnLst>
                              <p:par>
                                <p:cTn id="2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8500"/>
                            </p:stCondLst>
                            <p:childTnLst>
                              <p:par>
                                <p:cTn id="32" presetID="2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143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36" dur="2000"/>
                                        <p:tgtEl>
                                          <p:spTgt spid="143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1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4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43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1" dur="1000"/>
                                        <p:tgtEl>
                                          <p:spTgt spid="14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56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2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43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1" dur="1000"/>
                                        <p:tgtEl>
                                          <p:spTgt spid="143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29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66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8" grpId="1"/>
      <p:bldP spid="14345" grpId="0"/>
      <p:bldP spid="14347" grpId="0"/>
      <p:bldP spid="30" grpId="0"/>
      <p:bldP spid="33" grpId="0"/>
      <p:bldP spid="35" grpId="0"/>
      <p:bldP spid="3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" name="Прямоугольник 97"/>
          <p:cNvSpPr/>
          <p:nvPr/>
        </p:nvSpPr>
        <p:spPr>
          <a:xfrm>
            <a:off x="4429124" y="4429132"/>
            <a:ext cx="3929090" cy="64294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“ три цілі три четверті ”</a:t>
            </a:r>
            <a:endParaRPr lang="ru-RU" sz="2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8" name="Прямоугольник 67"/>
          <p:cNvSpPr/>
          <p:nvPr/>
        </p:nvSpPr>
        <p:spPr>
          <a:xfrm>
            <a:off x="500034" y="3286124"/>
            <a:ext cx="1643074" cy="221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15  4</a:t>
            </a:r>
          </a:p>
          <a:p>
            <a:pPr marL="457200" indent="-457200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12  3</a:t>
            </a:r>
          </a:p>
          <a:p>
            <a:pPr marL="457200" indent="-457200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  3 (ост.)</a:t>
            </a:r>
          </a:p>
          <a:p>
            <a:pPr marL="457200" indent="-457200">
              <a:buAutoNum type="arabicPlain" startAt="5"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lain" startAt="5"/>
            </a:pPr>
            <a:endParaRPr lang="uk-UA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428596" y="1357298"/>
            <a:ext cx="1643074" cy="221457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457200" indent="-457200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5  2</a:t>
            </a:r>
          </a:p>
          <a:p>
            <a:pPr marL="457200" indent="-457200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4  2</a:t>
            </a:r>
          </a:p>
          <a:p>
            <a:pPr marL="457200" indent="-457200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   1 (ост.)</a:t>
            </a:r>
          </a:p>
          <a:p>
            <a:pPr marL="457200" indent="-457200">
              <a:buAutoNum type="arabicPlain" startAt="5"/>
            </a:pPr>
            <a:endParaRPr lang="ru-RU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  <a:p>
            <a:pPr marL="457200" indent="-457200">
              <a:buAutoNum type="arabicPlain" startAt="5"/>
            </a:pPr>
            <a:endParaRPr lang="uk-UA" sz="24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1000100" y="1500174"/>
            <a:ext cx="500066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285728"/>
            <a:ext cx="7772400" cy="714380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Виділимо цілу частину з неправильного дробу</a:t>
            </a:r>
            <a:endParaRPr lang="ru-RU" sz="2400" b="1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Заголовок 1"/>
          <p:cNvSpPr txBox="1">
            <a:spLocks/>
          </p:cNvSpPr>
          <p:nvPr/>
        </p:nvSpPr>
        <p:spPr>
          <a:xfrm>
            <a:off x="857224" y="1500174"/>
            <a:ext cx="2714644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714348" y="1571612"/>
            <a:ext cx="7772400" cy="257176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457200" marR="0" lvl="0" indent="-45720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uk-UA" sz="2400" b="1" i="0" u="none" strike="noStrike" kern="1200" cap="none" spc="0" normalizeH="0" baseline="0" noProof="0" dirty="0" smtClean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rot="5400000">
            <a:off x="464315" y="2107397"/>
            <a:ext cx="92869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>
            <a:off x="928662" y="1928802"/>
            <a:ext cx="4286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>
            <a:off x="571472" y="1857364"/>
            <a:ext cx="142876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0" name="Прямая соединительная линия 19"/>
          <p:cNvCxnSpPr/>
          <p:nvPr/>
        </p:nvCxnSpPr>
        <p:spPr>
          <a:xfrm>
            <a:off x="571472" y="2285992"/>
            <a:ext cx="35719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5400000">
            <a:off x="535753" y="1321579"/>
            <a:ext cx="500066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единительная линия 23"/>
          <p:cNvCxnSpPr/>
          <p:nvPr/>
        </p:nvCxnSpPr>
        <p:spPr>
          <a:xfrm>
            <a:off x="785786" y="1071546"/>
            <a:ext cx="1714512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Заголовок 1"/>
          <p:cNvSpPr txBox="1">
            <a:spLocks/>
          </p:cNvSpPr>
          <p:nvPr/>
        </p:nvSpPr>
        <p:spPr>
          <a:xfrm>
            <a:off x="2000232" y="714356"/>
            <a:ext cx="2143140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ділене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30" name="Прямая со стрелкой 29"/>
          <p:cNvCxnSpPr/>
          <p:nvPr/>
        </p:nvCxnSpPr>
        <p:spPr>
          <a:xfrm rot="5400000">
            <a:off x="1179489" y="1463661"/>
            <a:ext cx="214313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Прямая соединительная линия 32"/>
          <p:cNvCxnSpPr/>
          <p:nvPr/>
        </p:nvCxnSpPr>
        <p:spPr>
          <a:xfrm>
            <a:off x="1285852" y="1357298"/>
            <a:ext cx="1214446" cy="0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6" name="Заголовок 1"/>
          <p:cNvSpPr txBox="1">
            <a:spLocks/>
          </p:cNvSpPr>
          <p:nvPr/>
        </p:nvSpPr>
        <p:spPr>
          <a:xfrm>
            <a:off x="2071670" y="1000108"/>
            <a:ext cx="2143140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дільник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39" name="Заголовок 1"/>
          <p:cNvSpPr txBox="1">
            <a:spLocks/>
          </p:cNvSpPr>
          <p:nvPr/>
        </p:nvSpPr>
        <p:spPr>
          <a:xfrm>
            <a:off x="2000232" y="1785926"/>
            <a:ext cx="2143140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00FF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частка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0000FF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sp>
        <p:nvSpPr>
          <p:cNvPr id="42" name="Прямоугольник 41"/>
          <p:cNvSpPr/>
          <p:nvPr/>
        </p:nvSpPr>
        <p:spPr>
          <a:xfrm>
            <a:off x="1000100" y="2000240"/>
            <a:ext cx="428628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5" name="Прямоугольник 44"/>
          <p:cNvSpPr/>
          <p:nvPr/>
        </p:nvSpPr>
        <p:spPr>
          <a:xfrm>
            <a:off x="642910" y="2357430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5" name="Прямая со стрелкой 54"/>
          <p:cNvCxnSpPr/>
          <p:nvPr/>
        </p:nvCxnSpPr>
        <p:spPr>
          <a:xfrm rot="10800000">
            <a:off x="1500166" y="2214554"/>
            <a:ext cx="928694" cy="1588"/>
          </a:xfrm>
          <a:prstGeom prst="straightConnector1">
            <a:avLst/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58" name="Объект 57"/>
          <p:cNvGraphicFramePr>
            <a:graphicFrameLocks noChangeAspect="1"/>
          </p:cNvGraphicFramePr>
          <p:nvPr/>
        </p:nvGraphicFramePr>
        <p:xfrm>
          <a:off x="4643438" y="1285860"/>
          <a:ext cx="1499122" cy="911231"/>
        </p:xfrm>
        <a:graphic>
          <a:graphicData uri="http://schemas.openxmlformats.org/presentationml/2006/ole">
            <p:oleObj spid="_x0000_s30722" name="Формула" r:id="rId3" imgW="647640" imgH="393480" progId="Equation.3">
              <p:embed/>
            </p:oleObj>
          </a:graphicData>
        </a:graphic>
      </p:graphicFrame>
      <p:cxnSp>
        <p:nvCxnSpPr>
          <p:cNvPr id="64" name="Прямая соединительная линия 63"/>
          <p:cNvCxnSpPr/>
          <p:nvPr/>
        </p:nvCxnSpPr>
        <p:spPr>
          <a:xfrm>
            <a:off x="6357950" y="1714488"/>
            <a:ext cx="35719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65" name="Объект 64"/>
          <p:cNvGraphicFramePr>
            <a:graphicFrameLocks noChangeAspect="1"/>
          </p:cNvGraphicFramePr>
          <p:nvPr/>
        </p:nvGraphicFramePr>
        <p:xfrm>
          <a:off x="4357686" y="2357430"/>
          <a:ext cx="842963" cy="931862"/>
        </p:xfrm>
        <a:graphic>
          <a:graphicData uri="http://schemas.openxmlformats.org/presentationml/2006/ole">
            <p:oleObj spid="_x0000_s30723" name="Формула" r:id="rId4" imgW="355320" imgH="393480" progId="Equation.3">
              <p:embed/>
            </p:oleObj>
          </a:graphicData>
        </a:graphic>
      </p:graphicFrame>
      <p:sp>
        <p:nvSpPr>
          <p:cNvPr id="66" name="Заголовок 1"/>
          <p:cNvSpPr txBox="1">
            <a:spLocks/>
          </p:cNvSpPr>
          <p:nvPr/>
        </p:nvSpPr>
        <p:spPr>
          <a:xfrm>
            <a:off x="4929190" y="2500306"/>
            <a:ext cx="3643338" cy="7143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uk-UA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D60093"/>
                </a:solidFill>
                <a:effectLst/>
                <a:uLnTx/>
                <a:uFillTx/>
                <a:latin typeface="Times New Roman" pitchFamily="18" charset="0"/>
                <a:ea typeface="+mj-ea"/>
                <a:cs typeface="Times New Roman" pitchFamily="18" charset="0"/>
              </a:rPr>
              <a:t> “ дві  цілі одна друга ”</a:t>
            </a:r>
            <a:endParaRPr kumimoji="0" lang="ru-RU" sz="2400" b="1" i="0" u="none" strike="noStrike" kern="1200" cap="none" spc="0" normalizeH="0" baseline="0" noProof="0" dirty="0">
              <a:ln>
                <a:noFill/>
              </a:ln>
              <a:solidFill>
                <a:srgbClr val="D60093"/>
              </a:solidFill>
              <a:effectLst/>
              <a:uLnTx/>
              <a:uFillTx/>
              <a:latin typeface="Times New Roman" pitchFamily="18" charset="0"/>
              <a:ea typeface="+mj-ea"/>
              <a:cs typeface="Times New Roman" pitchFamily="18" charset="0"/>
            </a:endParaRPr>
          </a:p>
        </p:txBody>
      </p:sp>
      <p:cxnSp>
        <p:nvCxnSpPr>
          <p:cNvPr id="70" name="Прямая соединительная линия 69"/>
          <p:cNvCxnSpPr/>
          <p:nvPr/>
        </p:nvCxnSpPr>
        <p:spPr>
          <a:xfrm>
            <a:off x="642910" y="3786190"/>
            <a:ext cx="214314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4" name="Прямая соединительная линия 73"/>
          <p:cNvCxnSpPr/>
          <p:nvPr/>
        </p:nvCxnSpPr>
        <p:spPr>
          <a:xfrm rot="5400000">
            <a:off x="607191" y="4107661"/>
            <a:ext cx="107157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6" name="Прямая соединительная линия 75"/>
          <p:cNvCxnSpPr/>
          <p:nvPr/>
        </p:nvCxnSpPr>
        <p:spPr>
          <a:xfrm>
            <a:off x="1142976" y="3857628"/>
            <a:ext cx="428628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cxnSp>
        <p:nvCxnSpPr>
          <p:cNvPr id="78" name="Прямая соединительная линия 77"/>
          <p:cNvCxnSpPr/>
          <p:nvPr/>
        </p:nvCxnSpPr>
        <p:spPr>
          <a:xfrm>
            <a:off x="785786" y="4214818"/>
            <a:ext cx="35719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79" name="Прямоугольник 78"/>
          <p:cNvSpPr/>
          <p:nvPr/>
        </p:nvSpPr>
        <p:spPr>
          <a:xfrm>
            <a:off x="1214414" y="3429000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0" name="Прямоугольник 79"/>
          <p:cNvSpPr/>
          <p:nvPr/>
        </p:nvSpPr>
        <p:spPr>
          <a:xfrm>
            <a:off x="785786" y="4286256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1214414" y="3929066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2" name="Объект 81"/>
          <p:cNvGraphicFramePr>
            <a:graphicFrameLocks noChangeAspect="1"/>
          </p:cNvGraphicFramePr>
          <p:nvPr/>
        </p:nvGraphicFramePr>
        <p:xfrm>
          <a:off x="3786182" y="3357562"/>
          <a:ext cx="1793066" cy="911230"/>
        </p:xfrm>
        <a:graphic>
          <a:graphicData uri="http://schemas.openxmlformats.org/presentationml/2006/ole">
            <p:oleObj spid="_x0000_s30724" name="Формула" r:id="rId5" imgW="774360" imgH="393480" progId="Equation.3">
              <p:embed/>
            </p:oleObj>
          </a:graphicData>
        </a:graphic>
      </p:graphicFrame>
      <p:cxnSp>
        <p:nvCxnSpPr>
          <p:cNvPr id="86" name="Прямая соединительная линия 85"/>
          <p:cNvCxnSpPr/>
          <p:nvPr/>
        </p:nvCxnSpPr>
        <p:spPr>
          <a:xfrm>
            <a:off x="5786446" y="3786190"/>
            <a:ext cx="357190" cy="0"/>
          </a:xfrm>
          <a:prstGeom prst="lin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graphicFrame>
        <p:nvGraphicFramePr>
          <p:cNvPr id="97" name="Объект 96"/>
          <p:cNvGraphicFramePr>
            <a:graphicFrameLocks noChangeAspect="1"/>
          </p:cNvGraphicFramePr>
          <p:nvPr/>
        </p:nvGraphicFramePr>
        <p:xfrm>
          <a:off x="3643306" y="4286256"/>
          <a:ext cx="928694" cy="928694"/>
        </p:xfrm>
        <a:graphic>
          <a:graphicData uri="http://schemas.openxmlformats.org/presentationml/2006/ole">
            <p:oleObj spid="_x0000_s30729" name="Формула" r:id="rId6" imgW="342720" imgH="393480" progId="Equation.3">
              <p:embed/>
            </p:oleObj>
          </a:graphicData>
        </a:graphic>
      </p:graphicFrame>
      <p:graphicFrame>
        <p:nvGraphicFramePr>
          <p:cNvPr id="99" name="Объект 98"/>
          <p:cNvGraphicFramePr>
            <a:graphicFrameLocks noChangeAspect="1"/>
          </p:cNvGraphicFramePr>
          <p:nvPr/>
        </p:nvGraphicFramePr>
        <p:xfrm>
          <a:off x="1714480" y="4572008"/>
          <a:ext cx="580722" cy="947494"/>
        </p:xfrm>
        <a:graphic>
          <a:graphicData uri="http://schemas.openxmlformats.org/presentationml/2006/ole">
            <p:oleObj spid="_x0000_s30730" name="Формула" r:id="rId7" imgW="241200" imgH="393480" progId="Equation.3">
              <p:embed/>
            </p:oleObj>
          </a:graphicData>
        </a:graphic>
      </p:graphicFrame>
      <p:graphicFrame>
        <p:nvGraphicFramePr>
          <p:cNvPr id="100" name="Объект 99"/>
          <p:cNvGraphicFramePr>
            <a:graphicFrameLocks noChangeAspect="1"/>
          </p:cNvGraphicFramePr>
          <p:nvPr/>
        </p:nvGraphicFramePr>
        <p:xfrm>
          <a:off x="2500298" y="4572008"/>
          <a:ext cx="500066" cy="861224"/>
        </p:xfrm>
        <a:graphic>
          <a:graphicData uri="http://schemas.openxmlformats.org/presentationml/2006/ole">
            <p:oleObj spid="_x0000_s30731" name="Формула" r:id="rId8" imgW="228600" imgH="393480" progId="Equation.3">
              <p:embed/>
            </p:oleObj>
          </a:graphicData>
        </a:graphic>
      </p:graphicFrame>
      <p:sp>
        <p:nvSpPr>
          <p:cNvPr id="101" name="Правая фигурная скобка 100"/>
          <p:cNvSpPr/>
          <p:nvPr/>
        </p:nvSpPr>
        <p:spPr>
          <a:xfrm rot="5400000">
            <a:off x="2071670" y="4857760"/>
            <a:ext cx="571504" cy="1571636"/>
          </a:xfrm>
          <a:prstGeom prst="rightBrace">
            <a:avLst/>
          </a:prstGeom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02" name="Прямоугольник 101"/>
          <p:cNvSpPr/>
          <p:nvPr/>
        </p:nvSpPr>
        <p:spPr>
          <a:xfrm>
            <a:off x="1285852" y="5857892"/>
            <a:ext cx="221457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b="1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Мішані числа</a:t>
            </a:r>
            <a:endParaRPr lang="ru-RU" sz="2400" b="1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2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20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5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2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1" dur="2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6000"/>
                            </p:stCondLst>
                            <p:childTnLst>
                              <p:par>
                                <p:cTn id="4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8000"/>
                            </p:stCondLst>
                            <p:childTnLst>
                              <p:par>
                                <p:cTn id="52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295 -0.01065 L 0.54532 -0.06967 " pathEditMode="relative" rAng="0" ptsTypes="AA">
                                      <p:cBhvr>
                                        <p:cTn id="53" dur="200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" y="-3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10000"/>
                            </p:stCondLst>
                            <p:childTnLst>
                              <p:par>
                                <p:cTn id="5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7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500"/>
                            </p:stCondLst>
                            <p:childTnLst>
                              <p:par>
                                <p:cTn id="5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451 4.07407E-6 L 0.63125 -0.142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313" y="-7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2500"/>
                            </p:stCondLst>
                            <p:childTnLst>
                              <p:par>
                                <p:cTn id="62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0 L 0.57604 0.0294 " pathEditMode="relative" rAng="0" ptsTypes="AA">
                                      <p:cBhvr>
                                        <p:cTn id="63" dur="2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88" y="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14500"/>
                            </p:stCondLst>
                            <p:childTnLst>
                              <p:par>
                                <p:cTn id="65" presetID="9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7" dur="5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15000"/>
                            </p:stCondLst>
                            <p:childTnLst>
                              <p:par>
                                <p:cTn id="69" presetID="54" presetClass="entr" presetSubtype="0" ac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5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6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8" dur="2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1" dur="2000"/>
                                        <p:tgtEl>
                                          <p:spTgt spid="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4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97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8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20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5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6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8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2000"/>
                            </p:stCondLst>
                            <p:childTnLst>
                              <p:par>
                                <p:cTn id="110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2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3" fill="hold">
                            <p:stCondLst>
                              <p:cond delay="4000"/>
                            </p:stCondLst>
                            <p:childTnLst>
                              <p:par>
                                <p:cTn id="11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-2.59259E-6 L 0.46962 -0.04629 " pathEditMode="relative" rAng="0" ptsTypes="AA">
                                      <p:cBhvr>
                                        <p:cTn id="115" dur="20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35" y="-2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6000"/>
                            </p:stCondLst>
                            <p:childTnLst>
                              <p:par>
                                <p:cTn id="1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9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8000"/>
                            </p:stCondLst>
                            <p:childTnLst>
                              <p:par>
                                <p:cTn id="12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4.07407E-6 L 0.54809 -0.12987 " pathEditMode="relative" rAng="0" ptsTypes="AA">
                                      <p:cBhvr>
                                        <p:cTn id="122" dur="2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74" y="-6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3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4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2.5E-6 4.07407E-6 L 0.50121 0.06851 " pathEditMode="relative" rAng="0" ptsTypes="AA">
                                      <p:cBhvr>
                                        <p:cTn id="125" dur="2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1" y="3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2000"/>
                            </p:stCondLst>
                            <p:childTnLst>
                              <p:par>
                                <p:cTn id="1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9" dur="2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14000"/>
                            </p:stCondLst>
                            <p:childTnLst>
                              <p:par>
                                <p:cTn id="13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4" fill="hold">
                            <p:stCondLst>
                              <p:cond delay="16000"/>
                            </p:stCondLst>
                            <p:childTnLst>
                              <p:par>
                                <p:cTn id="13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7" dur="2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0" dur="2000"/>
                                        <p:tgtEl>
                                          <p:spTgt spid="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18000"/>
                            </p:stCondLst>
                            <p:childTnLst>
                              <p:par>
                                <p:cTn id="142" presetID="8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44" dur="2000"/>
                                        <p:tgtEl>
                                          <p:spTgt spid="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20000"/>
                            </p:stCondLst>
                            <p:childTnLst>
                              <p:par>
                                <p:cTn id="1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" grpId="0" animBg="1"/>
      <p:bldP spid="68" grpId="0" animBg="1"/>
      <p:bldP spid="40" grpId="1" animBg="1"/>
      <p:bldP spid="25" grpId="0"/>
      <p:bldP spid="36" grpId="0"/>
      <p:bldP spid="39" grpId="0"/>
      <p:bldP spid="42" grpId="1" animBg="1"/>
      <p:bldP spid="45" grpId="1" animBg="1"/>
      <p:bldP spid="66" grpId="0"/>
      <p:bldP spid="79" grpId="0" animBg="1"/>
      <p:bldP spid="79" grpId="1" animBg="1"/>
      <p:bldP spid="80" grpId="0" animBg="1"/>
      <p:bldP spid="80" grpId="1" animBg="1"/>
      <p:bldP spid="81" grpId="0" animBg="1"/>
      <p:bldP spid="81" grpId="1" animBg="1"/>
      <p:bldP spid="101" grpId="0" animBg="1"/>
      <p:bldP spid="10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8914" name="Object 2"/>
          <p:cNvGraphicFramePr>
            <a:graphicFrameLocks noChangeAspect="1"/>
          </p:cNvGraphicFramePr>
          <p:nvPr/>
        </p:nvGraphicFramePr>
        <p:xfrm>
          <a:off x="2643174" y="1285860"/>
          <a:ext cx="581025" cy="947738"/>
        </p:xfrm>
        <a:graphic>
          <a:graphicData uri="http://schemas.openxmlformats.org/presentationml/2006/ole">
            <p:oleObj spid="_x0000_s38914" name="Формула" r:id="rId3" imgW="241200" imgH="393480" progId="Equation.3">
              <p:embed/>
            </p:oleObj>
          </a:graphicData>
        </a:graphic>
      </p:graphicFrame>
      <p:graphicFrame>
        <p:nvGraphicFramePr>
          <p:cNvPr id="38915" name="Object 3"/>
          <p:cNvGraphicFramePr>
            <a:graphicFrameLocks noChangeAspect="1"/>
          </p:cNvGraphicFramePr>
          <p:nvPr/>
        </p:nvGraphicFramePr>
        <p:xfrm>
          <a:off x="4929190" y="1357298"/>
          <a:ext cx="500062" cy="862013"/>
        </p:xfrm>
        <a:graphic>
          <a:graphicData uri="http://schemas.openxmlformats.org/presentationml/2006/ole">
            <p:oleObj spid="_x0000_s38915" name="Формула" r:id="rId4" imgW="228600" imgH="393480" progId="Equation.3">
              <p:embed/>
            </p:oleObj>
          </a:graphicData>
        </a:graphic>
      </p:graphicFrame>
      <p:cxnSp>
        <p:nvCxnSpPr>
          <p:cNvPr id="7" name="Прямая со стрелкой 6"/>
          <p:cNvCxnSpPr/>
          <p:nvPr/>
        </p:nvCxnSpPr>
        <p:spPr>
          <a:xfrm rot="10800000" flipV="1">
            <a:off x="2786050" y="857232"/>
            <a:ext cx="857256" cy="71438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 стрелкой 8"/>
          <p:cNvCxnSpPr/>
          <p:nvPr/>
        </p:nvCxnSpPr>
        <p:spPr>
          <a:xfrm rot="16200000" flipH="1">
            <a:off x="4250529" y="892951"/>
            <a:ext cx="785818" cy="714380"/>
          </a:xfrm>
          <a:prstGeom prst="straightConnector1">
            <a:avLst/>
          </a:prstGeom>
          <a:ln>
            <a:solidFill>
              <a:srgbClr val="00206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Прямая со стрелкой 21"/>
          <p:cNvCxnSpPr/>
          <p:nvPr/>
        </p:nvCxnSpPr>
        <p:spPr>
          <a:xfrm rot="16200000" flipV="1">
            <a:off x="3071802" y="2214554"/>
            <a:ext cx="714380" cy="714380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Прямая со стрелкой 23"/>
          <p:cNvCxnSpPr/>
          <p:nvPr/>
        </p:nvCxnSpPr>
        <p:spPr>
          <a:xfrm rot="5400000" flipH="1" flipV="1">
            <a:off x="4357686" y="2143116"/>
            <a:ext cx="785818" cy="785818"/>
          </a:xfrm>
          <a:prstGeom prst="straightConnector1">
            <a:avLst/>
          </a:prstGeom>
          <a:ln>
            <a:solidFill>
              <a:srgbClr val="008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4" name="Прямоугольник 33"/>
          <p:cNvSpPr/>
          <p:nvPr/>
        </p:nvSpPr>
        <p:spPr>
          <a:xfrm>
            <a:off x="2500298" y="357166"/>
            <a:ext cx="3429024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Ціла частина мішаного числа</a:t>
            </a:r>
            <a:endParaRPr lang="ru-RU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5" name="Прямоугольник 34"/>
          <p:cNvSpPr/>
          <p:nvPr/>
        </p:nvSpPr>
        <p:spPr>
          <a:xfrm>
            <a:off x="2285984" y="3071810"/>
            <a:ext cx="3857652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b="1" dirty="0" smtClean="0">
                <a:solidFill>
                  <a:srgbClr val="008000"/>
                </a:solidFill>
                <a:latin typeface="Times New Roman" pitchFamily="18" charset="0"/>
                <a:cs typeface="Times New Roman" pitchFamily="18" charset="0"/>
              </a:rPr>
              <a:t>Дробова частина мішаного числа</a:t>
            </a:r>
            <a:endParaRPr lang="ru-RU" b="1" dirty="0">
              <a:solidFill>
                <a:srgbClr val="008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6" name="Прямоугольник 35"/>
          <p:cNvSpPr/>
          <p:nvPr/>
        </p:nvSpPr>
        <p:spPr>
          <a:xfrm>
            <a:off x="928662" y="4000504"/>
            <a:ext cx="6786610" cy="157163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Дробовою частиною мішаного числа є правильний дріб</a:t>
            </a:r>
            <a:endParaRPr lang="ru-RU" sz="2400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89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9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89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4000"/>
                            </p:stCondLst>
                            <p:childTnLst>
                              <p:par>
                                <p:cTn id="2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20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6000"/>
                            </p:stCondLst>
                            <p:childTnLst>
                              <p:par>
                                <p:cTn id="3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8000"/>
                            </p:stCondLst>
                            <p:childTnLst>
                              <p:par>
                                <p:cTn id="36" presetID="6" presetClass="emph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37" dur="2000" fill="hold"/>
                                        <p:tgtEl>
                                          <p:spTgt spid="36"/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" grpId="0" animBg="1"/>
      <p:bldP spid="35" grpId="0" animBg="1"/>
      <p:bldP spid="36" grpId="0" animBg="1"/>
      <p:bldP spid="36" grpId="1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www.liveinternet.ru/journal_proc.php?action=redirect&amp;url=http://img0.liveinternet.ru/images/attach/c/6/93/266/93266672_large_19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8929718" cy="6667500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714884"/>
            <a:ext cx="5414946" cy="1643074"/>
          </a:xfrm>
        </p:spPr>
        <p:txBody>
          <a:bodyPr>
            <a:normAutofit/>
          </a:bodyPr>
          <a:lstStyle/>
          <a:p>
            <a:r>
              <a:rPr lang="uk-UA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Виділіть цілу частину з неправильного дробу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5" name="Объект 4"/>
          <p:cNvGraphicFramePr>
            <a:graphicFrameLocks noChangeAspect="1"/>
          </p:cNvGraphicFramePr>
          <p:nvPr/>
        </p:nvGraphicFramePr>
        <p:xfrm>
          <a:off x="1928794" y="1357298"/>
          <a:ext cx="785818" cy="902236"/>
        </p:xfrm>
        <a:graphic>
          <a:graphicData uri="http://schemas.openxmlformats.org/presentationml/2006/ole">
            <p:oleObj spid="_x0000_s32771" name="Формула" r:id="rId4" imgW="342720" imgH="393480" progId="Equation.3">
              <p:embed/>
            </p:oleObj>
          </a:graphicData>
        </a:graphic>
      </p:graphicFrame>
      <p:sp>
        <p:nvSpPr>
          <p:cNvPr id="6" name="Прямоугольник 5"/>
          <p:cNvSpPr/>
          <p:nvPr/>
        </p:nvSpPr>
        <p:spPr>
          <a:xfrm>
            <a:off x="2643174" y="1428736"/>
            <a:ext cx="50006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7" name="Объект 6"/>
          <p:cNvGraphicFramePr>
            <a:graphicFrameLocks noChangeAspect="1"/>
          </p:cNvGraphicFramePr>
          <p:nvPr/>
        </p:nvGraphicFramePr>
        <p:xfrm>
          <a:off x="3286116" y="714356"/>
          <a:ext cx="714380" cy="851761"/>
        </p:xfrm>
        <a:graphic>
          <a:graphicData uri="http://schemas.openxmlformats.org/presentationml/2006/ole">
            <p:oleObj spid="_x0000_s32772" name="Формула" r:id="rId5" imgW="330120" imgH="393480" progId="Equation.3">
              <p:embed/>
            </p:oleObj>
          </a:graphicData>
        </a:graphic>
      </p:graphicFrame>
      <p:sp>
        <p:nvSpPr>
          <p:cNvPr id="8" name="Прямоугольник 7"/>
          <p:cNvSpPr/>
          <p:nvPr/>
        </p:nvSpPr>
        <p:spPr>
          <a:xfrm>
            <a:off x="3929058" y="714356"/>
            <a:ext cx="50006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773" name="Object 5"/>
          <p:cNvGraphicFramePr>
            <a:graphicFrameLocks noChangeAspect="1"/>
          </p:cNvGraphicFramePr>
          <p:nvPr/>
        </p:nvGraphicFramePr>
        <p:xfrm>
          <a:off x="4857752" y="642918"/>
          <a:ext cx="741362" cy="852487"/>
        </p:xfrm>
        <a:graphic>
          <a:graphicData uri="http://schemas.openxmlformats.org/presentationml/2006/ole">
            <p:oleObj spid="_x0000_s32773" name="Формула" r:id="rId6" imgW="342720" imgH="393480" progId="Equation.3">
              <p:embed/>
            </p:oleObj>
          </a:graphicData>
        </a:graphic>
      </p:graphicFrame>
      <p:sp>
        <p:nvSpPr>
          <p:cNvPr id="10" name="Прямоугольник 9"/>
          <p:cNvSpPr/>
          <p:nvPr/>
        </p:nvSpPr>
        <p:spPr>
          <a:xfrm>
            <a:off x="5500694" y="714356"/>
            <a:ext cx="50006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14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774" name="Object 6"/>
          <p:cNvGraphicFramePr>
            <a:graphicFrameLocks noChangeAspect="1"/>
          </p:cNvGraphicFramePr>
          <p:nvPr/>
        </p:nvGraphicFramePr>
        <p:xfrm>
          <a:off x="4014788" y="1428750"/>
          <a:ext cx="712787" cy="852488"/>
        </p:xfrm>
        <a:graphic>
          <a:graphicData uri="http://schemas.openxmlformats.org/presentationml/2006/ole">
            <p:oleObj spid="_x0000_s32774" name="Формула" r:id="rId7" imgW="330120" imgH="393480" progId="Equation.3">
              <p:embed/>
            </p:oleObj>
          </a:graphicData>
        </a:graphic>
      </p:graphicFrame>
      <p:sp>
        <p:nvSpPr>
          <p:cNvPr id="12" name="Прямоугольник 11"/>
          <p:cNvSpPr/>
          <p:nvPr/>
        </p:nvSpPr>
        <p:spPr>
          <a:xfrm>
            <a:off x="4714876" y="1500174"/>
            <a:ext cx="50006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6572264" y="1428736"/>
            <a:ext cx="50006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</a:rPr>
              <a:t>11</a:t>
            </a:r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32775" name="Object 7"/>
          <p:cNvGraphicFramePr>
            <a:graphicFrameLocks noChangeAspect="1"/>
          </p:cNvGraphicFramePr>
          <p:nvPr/>
        </p:nvGraphicFramePr>
        <p:xfrm>
          <a:off x="5857884" y="1428736"/>
          <a:ext cx="712787" cy="852488"/>
        </p:xfrm>
        <a:graphic>
          <a:graphicData uri="http://schemas.openxmlformats.org/presentationml/2006/ole">
            <p:oleObj spid="_x0000_s32775" name="Формула" r:id="rId8" imgW="330120" imgH="393480" progId="Equation.3">
              <p:embed/>
            </p:oleObj>
          </a:graphicData>
        </a:graphic>
      </p:graphicFrame>
      <p:graphicFrame>
        <p:nvGraphicFramePr>
          <p:cNvPr id="32776" name="Object 8"/>
          <p:cNvGraphicFramePr>
            <a:graphicFrameLocks noChangeAspect="1"/>
          </p:cNvGraphicFramePr>
          <p:nvPr/>
        </p:nvGraphicFramePr>
        <p:xfrm>
          <a:off x="1714480" y="3500438"/>
          <a:ext cx="712787" cy="852488"/>
        </p:xfrm>
        <a:graphic>
          <a:graphicData uri="http://schemas.openxmlformats.org/presentationml/2006/ole">
            <p:oleObj spid="_x0000_s32776" name="Формула" r:id="rId9" imgW="330120" imgH="393480" progId="Equation.3">
              <p:embed/>
            </p:oleObj>
          </a:graphicData>
        </a:graphic>
      </p:graphicFrame>
      <p:graphicFrame>
        <p:nvGraphicFramePr>
          <p:cNvPr id="32777" name="Object 9"/>
          <p:cNvGraphicFramePr>
            <a:graphicFrameLocks noChangeAspect="1"/>
          </p:cNvGraphicFramePr>
          <p:nvPr/>
        </p:nvGraphicFramePr>
        <p:xfrm>
          <a:off x="1211263" y="2428875"/>
          <a:ext cx="574675" cy="852488"/>
        </p:xfrm>
        <a:graphic>
          <a:graphicData uri="http://schemas.openxmlformats.org/presentationml/2006/ole">
            <p:oleObj spid="_x0000_s32777" name="Формула" r:id="rId10" imgW="266400" imgH="393480" progId="Equation.3">
              <p:embed/>
            </p:oleObj>
          </a:graphicData>
        </a:graphic>
      </p:graphicFrame>
      <p:graphicFrame>
        <p:nvGraphicFramePr>
          <p:cNvPr id="32778" name="Object 10"/>
          <p:cNvGraphicFramePr>
            <a:graphicFrameLocks noChangeAspect="1"/>
          </p:cNvGraphicFramePr>
          <p:nvPr/>
        </p:nvGraphicFramePr>
        <p:xfrm>
          <a:off x="3786182" y="3500438"/>
          <a:ext cx="712787" cy="852488"/>
        </p:xfrm>
        <a:graphic>
          <a:graphicData uri="http://schemas.openxmlformats.org/presentationml/2006/ole">
            <p:oleObj spid="_x0000_s32778" name="Формула" r:id="rId11" imgW="330120" imgH="393480" progId="Equation.3">
              <p:embed/>
            </p:oleObj>
          </a:graphicData>
        </a:graphic>
      </p:graphicFrame>
      <p:graphicFrame>
        <p:nvGraphicFramePr>
          <p:cNvPr id="32779" name="Object 11"/>
          <p:cNvGraphicFramePr>
            <a:graphicFrameLocks noChangeAspect="1"/>
          </p:cNvGraphicFramePr>
          <p:nvPr/>
        </p:nvGraphicFramePr>
        <p:xfrm>
          <a:off x="4572000" y="2500306"/>
          <a:ext cx="739775" cy="852487"/>
        </p:xfrm>
        <a:graphic>
          <a:graphicData uri="http://schemas.openxmlformats.org/presentationml/2006/ole">
            <p:oleObj spid="_x0000_s32779" name="Формула" r:id="rId12" imgW="342720" imgH="393480" progId="Equation.3">
              <p:embed/>
            </p:oleObj>
          </a:graphicData>
        </a:graphic>
      </p:graphicFrame>
      <p:graphicFrame>
        <p:nvGraphicFramePr>
          <p:cNvPr id="32780" name="Object 12"/>
          <p:cNvGraphicFramePr>
            <a:graphicFrameLocks noChangeAspect="1"/>
          </p:cNvGraphicFramePr>
          <p:nvPr/>
        </p:nvGraphicFramePr>
        <p:xfrm>
          <a:off x="2786050" y="2500306"/>
          <a:ext cx="712787" cy="852488"/>
        </p:xfrm>
        <a:graphic>
          <a:graphicData uri="http://schemas.openxmlformats.org/presentationml/2006/ole">
            <p:oleObj spid="_x0000_s32780" name="Формула" r:id="rId13" imgW="330120" imgH="393480" progId="Equation.3">
              <p:embed/>
            </p:oleObj>
          </a:graphicData>
        </a:graphic>
      </p:graphicFrame>
      <p:sp>
        <p:nvSpPr>
          <p:cNvPr id="20" name="Прямоугольник 19"/>
          <p:cNvSpPr/>
          <p:nvPr/>
        </p:nvSpPr>
        <p:spPr>
          <a:xfrm>
            <a:off x="1857356" y="2428868"/>
            <a:ext cx="500066" cy="78581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sz="24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24" name="Объект 23"/>
          <p:cNvGraphicFramePr>
            <a:graphicFrameLocks noChangeAspect="1"/>
          </p:cNvGraphicFramePr>
          <p:nvPr/>
        </p:nvGraphicFramePr>
        <p:xfrm>
          <a:off x="1785918" y="2428868"/>
          <a:ext cx="506979" cy="924492"/>
        </p:xfrm>
        <a:graphic>
          <a:graphicData uri="http://schemas.openxmlformats.org/presentationml/2006/ole">
            <p:oleObj spid="_x0000_s32781" name="Формула" r:id="rId14" imgW="215640" imgH="393480" progId="Equation.3">
              <p:embed/>
            </p:oleObj>
          </a:graphicData>
        </a:graphic>
      </p:graphicFrame>
      <p:graphicFrame>
        <p:nvGraphicFramePr>
          <p:cNvPr id="32782" name="Object 14"/>
          <p:cNvGraphicFramePr>
            <a:graphicFrameLocks noChangeAspect="1"/>
          </p:cNvGraphicFramePr>
          <p:nvPr/>
        </p:nvGraphicFramePr>
        <p:xfrm>
          <a:off x="3471863" y="2513013"/>
          <a:ext cx="558800" cy="911225"/>
        </p:xfrm>
        <a:graphic>
          <a:graphicData uri="http://schemas.openxmlformats.org/presentationml/2006/ole">
            <p:oleObj spid="_x0000_s32782" name="Формула" r:id="rId15" imgW="241200" imgH="393480" progId="Equation.3">
              <p:embed/>
            </p:oleObj>
          </a:graphicData>
        </a:graphic>
      </p:graphicFrame>
      <p:graphicFrame>
        <p:nvGraphicFramePr>
          <p:cNvPr id="32783" name="Object 15"/>
          <p:cNvGraphicFramePr>
            <a:graphicFrameLocks noChangeAspect="1"/>
          </p:cNvGraphicFramePr>
          <p:nvPr/>
        </p:nvGraphicFramePr>
        <p:xfrm>
          <a:off x="5286380" y="2500306"/>
          <a:ext cx="558800" cy="911225"/>
        </p:xfrm>
        <a:graphic>
          <a:graphicData uri="http://schemas.openxmlformats.org/presentationml/2006/ole">
            <p:oleObj spid="_x0000_s32783" name="Формула" r:id="rId16" imgW="241200" imgH="393480" progId="Equation.3">
              <p:embed/>
            </p:oleObj>
          </a:graphicData>
        </a:graphic>
      </p:graphicFrame>
      <p:graphicFrame>
        <p:nvGraphicFramePr>
          <p:cNvPr id="32784" name="Object 16"/>
          <p:cNvGraphicFramePr>
            <a:graphicFrameLocks noChangeAspect="1"/>
          </p:cNvGraphicFramePr>
          <p:nvPr/>
        </p:nvGraphicFramePr>
        <p:xfrm>
          <a:off x="2500298" y="3500438"/>
          <a:ext cx="558800" cy="911225"/>
        </p:xfrm>
        <a:graphic>
          <a:graphicData uri="http://schemas.openxmlformats.org/presentationml/2006/ole">
            <p:oleObj spid="_x0000_s32784" name="Формула" r:id="rId17" imgW="241200" imgH="393480" progId="Equation.3">
              <p:embed/>
            </p:oleObj>
          </a:graphicData>
        </a:graphic>
      </p:graphicFrame>
      <p:graphicFrame>
        <p:nvGraphicFramePr>
          <p:cNvPr id="32785" name="Object 17"/>
          <p:cNvGraphicFramePr>
            <a:graphicFrameLocks noChangeAspect="1"/>
          </p:cNvGraphicFramePr>
          <p:nvPr/>
        </p:nvGraphicFramePr>
        <p:xfrm>
          <a:off x="4513263" y="3429000"/>
          <a:ext cx="676275" cy="911225"/>
        </p:xfrm>
        <a:graphic>
          <a:graphicData uri="http://schemas.openxmlformats.org/presentationml/2006/ole">
            <p:oleObj spid="_x0000_s32785" name="Формула" r:id="rId18" imgW="29196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327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327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327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49" dur="2000"/>
                                        <p:tgtEl>
                                          <p:spTgt spid="327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0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2" dur="2000"/>
                                        <p:tgtEl>
                                          <p:spTgt spid="327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5" dur="2000"/>
                                        <p:tgtEl>
                                          <p:spTgt spid="327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58" dur="2000"/>
                                        <p:tgtEl>
                                          <p:spTgt spid="327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9" presetID="9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61" dur="2000"/>
                                        <p:tgtEl>
                                          <p:spTgt spid="327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2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9" fill="hold">
                      <p:stCondLst>
                        <p:cond delay="indefinite"/>
                      </p:stCondLst>
                      <p:childTnLst>
                        <p:par>
                          <p:cTn id="70" fill="hold">
                            <p:stCondLst>
                              <p:cond delay="0"/>
                            </p:stCondLst>
                            <p:childTnLst>
                              <p:par>
                                <p:cTn id="7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2000" fill="hold"/>
                                        <p:tgtEl>
                                          <p:spTgt spid="327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2000"/>
                                        <p:tgtEl>
                                          <p:spTgt spid="327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0" dur="2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2000" fill="hold"/>
                                        <p:tgtEl>
                                          <p:spTgt spid="327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2000"/>
                                        <p:tgtEl>
                                          <p:spTgt spid="327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2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2000" fill="hold"/>
                                        <p:tgtEl>
                                          <p:spTgt spid="327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2000"/>
                                        <p:tgtEl>
                                          <p:spTgt spid="327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0" fill="hold">
                      <p:stCondLst>
                        <p:cond delay="indefinite"/>
                      </p:stCondLst>
                      <p:childTnLst>
                        <p:par>
                          <p:cTn id="91" fill="hold">
                            <p:stCondLst>
                              <p:cond delay="0"/>
                            </p:stCondLst>
                            <p:childTnLst>
                              <p:par>
                                <p:cTn id="9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2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2000" fill="hold"/>
                                        <p:tgtEl>
                                          <p:spTgt spid="327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2000"/>
                                        <p:tgtEl>
                                          <p:spTgt spid="327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  <p:bldP spid="10" grpId="0" animBg="1"/>
      <p:bldP spid="12" grpId="0" animBg="1"/>
      <p:bldP spid="13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Прямоугольник 63"/>
          <p:cNvSpPr/>
          <p:nvPr/>
        </p:nvSpPr>
        <p:spPr>
          <a:xfrm>
            <a:off x="2714612" y="3500438"/>
            <a:ext cx="428628" cy="471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714612" y="221455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643174" y="221455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9" name="Прямоугольник 28"/>
          <p:cNvSpPr/>
          <p:nvPr/>
        </p:nvSpPr>
        <p:spPr>
          <a:xfrm>
            <a:off x="2714612" y="221455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28860" y="1928802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428860" y="1857364"/>
            <a:ext cx="428628" cy="571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8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8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85786" y="428604"/>
            <a:ext cx="7772400" cy="1357321"/>
          </a:xfrm>
        </p:spPr>
        <p:txBody>
          <a:bodyPr>
            <a:normAutofit/>
          </a:bodyPr>
          <a:lstStyle/>
          <a:p>
            <a:r>
              <a:rPr lang="uk-UA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Алгоритм перетворення мішаного числа у неправильний дріб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Рисунок 3" descr="http://img-fotki.yandex.ru/get/9061/93692696.43/0_b9a12_bb1ed88_L.pn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 rot="1349631">
            <a:off x="7048633" y="3803040"/>
            <a:ext cx="1693333" cy="2438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Прямоугольник 6"/>
          <p:cNvSpPr/>
          <p:nvPr/>
        </p:nvSpPr>
        <p:spPr>
          <a:xfrm>
            <a:off x="2857488" y="1643050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2714612" y="2928934"/>
            <a:ext cx="428628" cy="471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2357422" y="3071810"/>
            <a:ext cx="42862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857488" y="2143116"/>
            <a:ext cx="35719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14" name="Прямоугольник 13"/>
          <p:cNvSpPr/>
          <p:nvPr/>
        </p:nvSpPr>
        <p:spPr>
          <a:xfrm>
            <a:off x="3357554" y="1928802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7" name="Прямая соединительная линия 16"/>
          <p:cNvCxnSpPr>
            <a:stCxn id="14" idx="3"/>
          </p:cNvCxnSpPr>
          <p:nvPr/>
        </p:nvCxnSpPr>
        <p:spPr>
          <a:xfrm>
            <a:off x="3786182" y="2143116"/>
            <a:ext cx="2000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0" name="Прямоугольник 19"/>
          <p:cNvSpPr/>
          <p:nvPr/>
        </p:nvSpPr>
        <p:spPr>
          <a:xfrm>
            <a:off x="4286248" y="1785926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D60093"/>
                </a:solidFill>
                <a:latin typeface="Times New Roman"/>
                <a:cs typeface="Times New Roman"/>
              </a:rPr>
              <a:t>·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2857488" y="1571612"/>
            <a:ext cx="419104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2" name="Прямоугольник 21"/>
          <p:cNvSpPr/>
          <p:nvPr/>
        </p:nvSpPr>
        <p:spPr>
          <a:xfrm>
            <a:off x="4857752" y="1714488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857884" y="1928802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25" name="Прямая соединительная линия 24"/>
          <p:cNvCxnSpPr/>
          <p:nvPr/>
        </p:nvCxnSpPr>
        <p:spPr>
          <a:xfrm>
            <a:off x="6286512" y="2143116"/>
            <a:ext cx="35719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6143636" y="1643050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29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8" name="Прямоугольник 27"/>
          <p:cNvSpPr/>
          <p:nvPr/>
        </p:nvSpPr>
        <p:spPr>
          <a:xfrm>
            <a:off x="6143636" y="221455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20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Прямоугольник 29"/>
          <p:cNvSpPr/>
          <p:nvPr/>
        </p:nvSpPr>
        <p:spPr>
          <a:xfrm>
            <a:off x="2357422" y="3143248"/>
            <a:ext cx="428628" cy="50006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36" name="Прямая соединительная линия 35"/>
          <p:cNvCxnSpPr/>
          <p:nvPr/>
        </p:nvCxnSpPr>
        <p:spPr>
          <a:xfrm>
            <a:off x="2786050" y="3429000"/>
            <a:ext cx="35719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2714612" y="2928934"/>
            <a:ext cx="428628" cy="471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1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8" name="Прямоугольник 37"/>
          <p:cNvSpPr/>
          <p:nvPr/>
        </p:nvSpPr>
        <p:spPr>
          <a:xfrm>
            <a:off x="2786050" y="3500438"/>
            <a:ext cx="428628" cy="471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9" name="Прямоугольник 38"/>
          <p:cNvSpPr/>
          <p:nvPr/>
        </p:nvSpPr>
        <p:spPr>
          <a:xfrm>
            <a:off x="2714612" y="3500438"/>
            <a:ext cx="428628" cy="471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Прямоугольник 39"/>
          <p:cNvSpPr/>
          <p:nvPr/>
        </p:nvSpPr>
        <p:spPr>
          <a:xfrm>
            <a:off x="3214678" y="3214686"/>
            <a:ext cx="428628" cy="47149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54" name="Прямая соединительная линия 53"/>
          <p:cNvCxnSpPr/>
          <p:nvPr/>
        </p:nvCxnSpPr>
        <p:spPr>
          <a:xfrm>
            <a:off x="3643306" y="3500438"/>
            <a:ext cx="2000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58" name="Прямоугольник 57"/>
          <p:cNvSpPr/>
          <p:nvPr/>
        </p:nvSpPr>
        <p:spPr>
          <a:xfrm>
            <a:off x="4071934" y="3143248"/>
            <a:ext cx="285752" cy="2857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·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Прямоугольник 58"/>
          <p:cNvSpPr/>
          <p:nvPr/>
        </p:nvSpPr>
        <p:spPr>
          <a:xfrm>
            <a:off x="4786314" y="3071810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Прямоугольник 59"/>
          <p:cNvSpPr/>
          <p:nvPr/>
        </p:nvSpPr>
        <p:spPr>
          <a:xfrm>
            <a:off x="5786446" y="3286124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1" name="Прямая соединительная линия 60"/>
          <p:cNvCxnSpPr/>
          <p:nvPr/>
        </p:nvCxnSpPr>
        <p:spPr>
          <a:xfrm>
            <a:off x="6215074" y="3500438"/>
            <a:ext cx="35719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62" name="Прямоугольник 61"/>
          <p:cNvSpPr/>
          <p:nvPr/>
        </p:nvSpPr>
        <p:spPr>
          <a:xfrm>
            <a:off x="6072198" y="300037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9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6072198" y="357187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4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5" name="Прямоугольник 64"/>
          <p:cNvSpPr/>
          <p:nvPr/>
        </p:nvSpPr>
        <p:spPr>
          <a:xfrm>
            <a:off x="2143108" y="435769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6" name="Прямоугольник 65"/>
          <p:cNvSpPr/>
          <p:nvPr/>
        </p:nvSpPr>
        <p:spPr>
          <a:xfrm>
            <a:off x="2143108" y="4357694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12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2643174" y="407194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68" name="Прямая соединительная линия 67"/>
          <p:cNvCxnSpPr/>
          <p:nvPr/>
        </p:nvCxnSpPr>
        <p:spPr>
          <a:xfrm>
            <a:off x="2714612" y="4572008"/>
            <a:ext cx="428628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72" name="Прямоугольник 71"/>
          <p:cNvSpPr/>
          <p:nvPr/>
        </p:nvSpPr>
        <p:spPr>
          <a:xfrm>
            <a:off x="2643174" y="407194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4" name="Прямоугольник 73"/>
          <p:cNvSpPr/>
          <p:nvPr/>
        </p:nvSpPr>
        <p:spPr>
          <a:xfrm>
            <a:off x="2643174" y="464344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5" name="Прямоугольник 74"/>
          <p:cNvSpPr/>
          <p:nvPr/>
        </p:nvSpPr>
        <p:spPr>
          <a:xfrm>
            <a:off x="2643174" y="464344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6" name="Прямоугольник 75"/>
          <p:cNvSpPr/>
          <p:nvPr/>
        </p:nvSpPr>
        <p:spPr>
          <a:xfrm>
            <a:off x="2643174" y="464344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7" name="Прямоугольник 76"/>
          <p:cNvSpPr/>
          <p:nvPr/>
        </p:nvSpPr>
        <p:spPr>
          <a:xfrm>
            <a:off x="3143240" y="4357694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78" name="Прямая соединительная линия 77"/>
          <p:cNvCxnSpPr/>
          <p:nvPr/>
        </p:nvCxnSpPr>
        <p:spPr>
          <a:xfrm>
            <a:off x="3571868" y="4572008"/>
            <a:ext cx="2000264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0" name="Прямоугольник 79"/>
          <p:cNvSpPr/>
          <p:nvPr/>
        </p:nvSpPr>
        <p:spPr>
          <a:xfrm>
            <a:off x="4000496" y="4214818"/>
            <a:ext cx="285752" cy="2762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rgbClr val="D60093"/>
                </a:solidFill>
                <a:latin typeface="Times New Roman"/>
                <a:cs typeface="Times New Roman"/>
              </a:rPr>
              <a:t>·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1" name="Прямоугольник 80"/>
          <p:cNvSpPr/>
          <p:nvPr/>
        </p:nvSpPr>
        <p:spPr>
          <a:xfrm>
            <a:off x="4714876" y="4143380"/>
            <a:ext cx="285752" cy="357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+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2" name="Прямоугольник 81"/>
          <p:cNvSpPr/>
          <p:nvPr/>
        </p:nvSpPr>
        <p:spPr>
          <a:xfrm>
            <a:off x="5643570" y="4357694"/>
            <a:ext cx="428628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=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83" name="Прямая соединительная линия 82"/>
          <p:cNvCxnSpPr/>
          <p:nvPr/>
        </p:nvCxnSpPr>
        <p:spPr>
          <a:xfrm>
            <a:off x="6072198" y="4572008"/>
            <a:ext cx="357190" cy="0"/>
          </a:xfrm>
          <a:prstGeom prst="line">
            <a:avLst/>
          </a:prstGeom>
        </p:spPr>
        <p:style>
          <a:lnRef idx="2">
            <a:schemeClr val="accent2"/>
          </a:lnRef>
          <a:fillRef idx="0">
            <a:schemeClr val="accent2"/>
          </a:fillRef>
          <a:effectRef idx="1">
            <a:schemeClr val="accent2"/>
          </a:effectRef>
          <a:fontRef idx="minor">
            <a:schemeClr val="tx1"/>
          </a:fontRef>
        </p:style>
      </p:cxnSp>
      <p:sp>
        <p:nvSpPr>
          <p:cNvPr id="84" name="Прямоугольник 83"/>
          <p:cNvSpPr/>
          <p:nvPr/>
        </p:nvSpPr>
        <p:spPr>
          <a:xfrm>
            <a:off x="5929322" y="4071942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63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5" name="Прямоугольник 84"/>
          <p:cNvSpPr/>
          <p:nvPr/>
        </p:nvSpPr>
        <p:spPr>
          <a:xfrm>
            <a:off x="5929322" y="4643446"/>
            <a:ext cx="642942" cy="4286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uk-UA" sz="2400" dirty="0" smtClean="0">
                <a:solidFill>
                  <a:srgbClr val="D60093"/>
                </a:solidFill>
                <a:latin typeface="Times New Roman" pitchFamily="18" charset="0"/>
                <a:cs typeface="Times New Roman" pitchFamily="18" charset="0"/>
              </a:rPr>
              <a:t>5</a:t>
            </a:r>
            <a:endParaRPr lang="ru-RU" sz="2400" dirty="0">
              <a:solidFill>
                <a:srgbClr val="D60093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aphicFrame>
        <p:nvGraphicFramePr>
          <p:cNvPr id="86" name="Объект 85"/>
          <p:cNvGraphicFramePr>
            <a:graphicFrameLocks noChangeAspect="1"/>
          </p:cNvGraphicFramePr>
          <p:nvPr/>
        </p:nvGraphicFramePr>
        <p:xfrm>
          <a:off x="1857356" y="5500702"/>
          <a:ext cx="1292699" cy="817830"/>
        </p:xfrm>
        <a:graphic>
          <a:graphicData uri="http://schemas.openxmlformats.org/presentationml/2006/ole">
            <p:oleObj spid="_x0000_s33794" name="Формула" r:id="rId4" imgW="622080" imgH="393480" progId="Equation.3">
              <p:embed/>
            </p:oleObj>
          </a:graphicData>
        </a:graphic>
      </p:graphicFrame>
      <p:graphicFrame>
        <p:nvGraphicFramePr>
          <p:cNvPr id="33796" name="Object 4"/>
          <p:cNvGraphicFramePr>
            <a:graphicFrameLocks noChangeAspect="1"/>
          </p:cNvGraphicFramePr>
          <p:nvPr/>
        </p:nvGraphicFramePr>
        <p:xfrm>
          <a:off x="3857620" y="5500702"/>
          <a:ext cx="1028700" cy="817563"/>
        </p:xfrm>
        <a:graphic>
          <a:graphicData uri="http://schemas.openxmlformats.org/presentationml/2006/ole">
            <p:oleObj spid="_x0000_s33796" name="Формула" r:id="rId5" imgW="495000" imgH="393480" progId="Equation.3">
              <p:embed/>
            </p:oleObj>
          </a:graphicData>
        </a:graphic>
      </p:graphicFrame>
      <p:graphicFrame>
        <p:nvGraphicFramePr>
          <p:cNvPr id="33797" name="Object 5"/>
          <p:cNvGraphicFramePr>
            <a:graphicFrameLocks noChangeAspect="1"/>
          </p:cNvGraphicFramePr>
          <p:nvPr/>
        </p:nvGraphicFramePr>
        <p:xfrm>
          <a:off x="5429256" y="5500702"/>
          <a:ext cx="1292225" cy="817562"/>
        </p:xfrm>
        <a:graphic>
          <a:graphicData uri="http://schemas.openxmlformats.org/presentationml/2006/ole">
            <p:oleObj spid="_x0000_s33797" name="Формула" r:id="rId6" imgW="622080" imgH="393480" progId="Equation.3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261 3.33333E-6 L 0.11563 -0.07477 " pathEditMode="relative" rAng="0" ptsTypes="AA">
                                      <p:cBhvr>
                                        <p:cTn id="15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6" y="-3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000"/>
                            </p:stCondLst>
                            <p:childTnLst>
                              <p:par>
                                <p:cTn id="2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3 -0.02245 L 0.21875 -0.0331 " pathEditMode="relative" rAng="0" ptsTypes="AA">
                                      <p:cBhvr>
                                        <p:cTn id="22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0" y="-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6000"/>
                            </p:stCondLst>
                            <p:childTnLst>
                              <p:par>
                                <p:cTn id="2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2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8000"/>
                            </p:stCondLst>
                            <p:childTnLst>
                              <p:par>
                                <p:cTn id="28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087 0.00347 L 0.25121 0.01389 " pathEditMode="relative" rAng="0" ptsTypes="AA">
                                      <p:cBhvr>
                                        <p:cTn id="29" dur="2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6" y="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0"/>
                            </p:stCondLst>
                            <p:childTnLst>
                              <p:par>
                                <p:cTn id="31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44444E-6 3.33333E-6 L 0.17587 -0.00116 " pathEditMode="relative" rAng="0" ptsTypes="AA">
                                      <p:cBhvr>
                                        <p:cTn id="32" dur="2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8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12000"/>
                            </p:stCondLst>
                            <p:childTnLst>
                              <p:par>
                                <p:cTn id="3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2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14000"/>
                            </p:stCondLst>
                            <p:childTnLst>
                              <p:par>
                                <p:cTn id="3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2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16000"/>
                            </p:stCondLst>
                            <p:childTnLst>
                              <p:par>
                                <p:cTn id="4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2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8000"/>
                            </p:stCondLst>
                            <p:childTnLst>
                              <p:par>
                                <p:cTn id="4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2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6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20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2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8" dur="2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2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10" presetClass="entr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2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2000"/>
                            </p:stCondLst>
                            <p:childTnLst>
                              <p:par>
                                <p:cTn id="79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2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4000"/>
                            </p:stCondLst>
                            <p:childTnLst>
                              <p:par>
                                <p:cTn id="8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5" dur="2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63" presetClass="path" presetSubtype="0" accel="50000" decel="5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1.85185E-6 L 0.10868 -0.06296 " pathEditMode="relative" rAng="0" ptsTypes="AA">
                                      <p:cBhvr>
                                        <p:cTn id="89" dur="2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4" y="-3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2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2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4000"/>
                            </p:stCondLst>
                            <p:childTnLst>
                              <p:par>
                                <p:cTn id="95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74 4.07407E-6 L 0.2092 -0.01574 " pathEditMode="relative" rAng="0" ptsTypes="AA">
                                      <p:cBhvr>
                                        <p:cTn id="96" dur="2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5" y="-8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6000"/>
                            </p:stCondLst>
                            <p:childTnLst>
                              <p:par>
                                <p:cTn id="9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2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1" fill="hold">
                            <p:stCondLst>
                              <p:cond delay="8000"/>
                            </p:stCondLst>
                            <p:childTnLst>
                              <p:par>
                                <p:cTn id="102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5E-6 -2.59259E-6 L 0.25851 0.0176 " pathEditMode="relative" rAng="0" ptsTypes="AA">
                                      <p:cBhvr>
                                        <p:cTn id="103" dur="20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29" y="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10000"/>
                            </p:stCondLst>
                            <p:childTnLst>
                              <p:par>
                                <p:cTn id="105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4.07407E-6 L 0.16407 -0.00278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2" y="-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12000"/>
                            </p:stCondLst>
                            <p:childTnLst>
                              <p:par>
                                <p:cTn id="10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0" dur="2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4000"/>
                            </p:stCondLst>
                            <p:childTnLst>
                              <p:par>
                                <p:cTn id="11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2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16000"/>
                            </p:stCondLst>
                            <p:childTnLst>
                              <p:par>
                                <p:cTn id="11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8" dur="2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18000"/>
                            </p:stCondLst>
                            <p:childTnLst>
                              <p:par>
                                <p:cTn id="12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2" dur="2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7" dur="2000"/>
                                        <p:tgtEl>
                                          <p:spTgt spid="6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0" dur="2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3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6" dur="2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7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9" dur="20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2" dur="2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5" dur="20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6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8" dur="2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9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1" dur="20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2" fill="hold">
                            <p:stCondLst>
                              <p:cond delay="2000"/>
                            </p:stCondLst>
                            <p:childTnLst>
                              <p:par>
                                <p:cTn id="15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5" dur="20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6" fill="hold">
                            <p:stCondLst>
                              <p:cond delay="4000"/>
                            </p:stCondLst>
                            <p:childTnLst>
                              <p:par>
                                <p:cTn id="15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9" dur="2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0" fill="hold">
                      <p:stCondLst>
                        <p:cond delay="indefinite"/>
                      </p:stCondLst>
                      <p:childTnLst>
                        <p:par>
                          <p:cTn id="161" fill="hold">
                            <p:stCondLst>
                              <p:cond delay="0"/>
                            </p:stCondLst>
                            <p:childTnLst>
                              <p:par>
                                <p:cTn id="162" presetID="63" presetClass="path" presetSubtype="0" accel="50000" decel="5000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521 -0.01944 L 0.08941 -0.07176 " pathEditMode="relative" rAng="0" ptsTypes="AA">
                                      <p:cBhvr>
                                        <p:cTn id="163" dur="20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" y="-2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4" fill="hold">
                            <p:stCondLst>
                              <p:cond delay="2000"/>
                            </p:stCondLst>
                            <p:childTnLst>
                              <p:par>
                                <p:cTn id="1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7" dur="2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8" fill="hold">
                            <p:stCondLst>
                              <p:cond delay="4000"/>
                            </p:stCondLst>
                            <p:childTnLst>
                              <p:par>
                                <p:cTn id="16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33333E-6 L 0.21476 -0.0301 " pathEditMode="relative" rAng="0" ptsTypes="AA">
                                      <p:cBhvr>
                                        <p:cTn id="170" dur="2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7" y="-1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6000"/>
                            </p:stCondLst>
                            <p:childTnLst>
                              <p:par>
                                <p:cTn id="1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4" dur="20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8000"/>
                            </p:stCondLst>
                            <p:childTnLst>
                              <p:par>
                                <p:cTn id="176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1.11022E-16 L 0.23889 0.01157 " pathEditMode="relative" rAng="0" ptsTypes="AA">
                                      <p:cBhvr>
                                        <p:cTn id="177" dur="20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19" y="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10000"/>
                            </p:stCondLst>
                            <p:childTnLst>
                              <p:par>
                                <p:cTn id="179" presetID="63" presetClass="path" presetSubtype="0" accel="50000" decel="5000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94444E-6 -3.33333E-6 L 0.16806 0.00162 " pathEditMode="relative" rAng="0" ptsTypes="AA">
                                      <p:cBhvr>
                                        <p:cTn id="180" dur="2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84" y="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2000"/>
                            </p:stCondLst>
                            <p:childTnLst>
                              <p:par>
                                <p:cTn id="18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4" dur="2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14000"/>
                            </p:stCondLst>
                            <p:childTnLst>
                              <p:par>
                                <p:cTn id="18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8" dur="2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9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2" dur="2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8000"/>
                            </p:stCondLst>
                            <p:childTnLst>
                              <p:par>
                                <p:cTn id="19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6" dur="2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7" fill="hold">
                      <p:stCondLst>
                        <p:cond delay="indefinite"/>
                      </p:stCondLst>
                      <p:childTnLst>
                        <p:par>
                          <p:cTn id="198" fill="hold">
                            <p:stCondLst>
                              <p:cond delay="0"/>
                            </p:stCondLst>
                            <p:childTnLst>
                              <p:par>
                                <p:cTn id="199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1" dur="2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4" dur="2000"/>
                                        <p:tgtEl>
                                          <p:spTgt spid="337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7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7" dur="2000"/>
                                        <p:tgtEl>
                                          <p:spTgt spid="337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13" grpId="0" animBg="1"/>
      <p:bldP spid="13" grpId="1" animBg="1"/>
      <p:bldP spid="29" grpId="1" animBg="1"/>
      <p:bldP spid="5" grpId="1" animBg="1"/>
      <p:bldP spid="9" grpId="0" animBg="1"/>
      <p:bldP spid="10" grpId="0" animBg="1"/>
      <p:bldP spid="20" grpId="0" animBg="1"/>
      <p:bldP spid="21" grpId="1" animBg="1"/>
      <p:bldP spid="22" grpId="0" animBg="1"/>
      <p:bldP spid="24" grpId="0" animBg="1"/>
      <p:bldP spid="27" grpId="0" animBg="1"/>
      <p:bldP spid="28" grpId="0" animBg="1"/>
      <p:bldP spid="30" grpId="0" animBg="1"/>
      <p:bldP spid="30" grpId="1" animBg="1"/>
      <p:bldP spid="37" grpId="0" animBg="1"/>
      <p:bldP spid="37" grpId="1" animBg="1"/>
      <p:bldP spid="38" grpId="0" animBg="1"/>
      <p:bldP spid="38" grpId="1" animBg="1"/>
      <p:bldP spid="39" grpId="0" animBg="1"/>
      <p:bldP spid="39" grpId="1" animBg="1"/>
      <p:bldP spid="39" grpId="2" animBg="1"/>
      <p:bldP spid="40" grpId="1" animBg="1"/>
      <p:bldP spid="58" grpId="0" animBg="1"/>
      <p:bldP spid="59" grpId="0" animBg="1"/>
      <p:bldP spid="60" grpId="0" animBg="1"/>
      <p:bldP spid="62" grpId="0" animBg="1"/>
      <p:bldP spid="63" grpId="0" animBg="1"/>
      <p:bldP spid="65" grpId="0" animBg="1"/>
      <p:bldP spid="66" grpId="0" animBg="1"/>
      <p:bldP spid="66" grpId="1" animBg="1"/>
      <p:bldP spid="67" grpId="0" animBg="1"/>
      <p:bldP spid="72" grpId="0" animBg="1"/>
      <p:bldP spid="72" grpId="1" animBg="1"/>
      <p:bldP spid="74" grpId="0" animBg="1"/>
      <p:bldP spid="75" grpId="0" animBg="1"/>
      <p:bldP spid="75" grpId="1" animBg="1"/>
      <p:bldP spid="76" grpId="0" animBg="1"/>
      <p:bldP spid="76" grpId="1" animBg="1"/>
      <p:bldP spid="77" grpId="0" animBg="1"/>
      <p:bldP spid="80" grpId="0" animBg="1"/>
      <p:bldP spid="81" grpId="0" animBg="1"/>
      <p:bldP spid="82" grpId="0" animBg="1"/>
      <p:bldP spid="84" grpId="0" animBg="1"/>
      <p:bldP spid="85" grpId="0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1007</TotalTime>
  <Words>784</Words>
  <Application>Microsoft Office PowerPoint</Application>
  <PresentationFormat>Экран (4:3)</PresentationFormat>
  <Paragraphs>188</Paragraphs>
  <Slides>18</Slides>
  <Notes>0</Notes>
  <HiddenSlides>0</HiddenSlides>
  <MMClips>0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0" baseType="lpstr">
      <vt:lpstr>Тема Office</vt:lpstr>
      <vt:lpstr>Формула</vt:lpstr>
      <vt:lpstr>Слайд 1</vt:lpstr>
      <vt:lpstr> На уроці ми:   - повторимо порівняння дробів; - розглянемо зв'язок між дією ділення і звичайними дробами;  - навчимося перетворювати звичайні дроби у мішані числа і навпаки;   - розробимо алгоритм запису частки у вигляді натурального числа та дробу з довільним наперед вказаним знаменником;  </vt:lpstr>
      <vt:lpstr>Слайд 3</vt:lpstr>
      <vt:lpstr>a : b = c  a – ділене, b – дільник, c - частка</vt:lpstr>
      <vt:lpstr>2 = </vt:lpstr>
      <vt:lpstr>Виділимо цілу частину з неправильного дробу</vt:lpstr>
      <vt:lpstr>Слайд 7</vt:lpstr>
      <vt:lpstr>Виділіть цілу частину з неправильного дробу</vt:lpstr>
      <vt:lpstr>Алгоритм перетворення мішаного числа у неправильний дріб</vt:lpstr>
      <vt:lpstr>Слайд 10</vt:lpstr>
      <vt:lpstr>Слайд 11</vt:lpstr>
      <vt:lpstr>Запишіть частку у вигляді неправильного дробу, а потім у вигляді мішаного числа.   </vt:lpstr>
      <vt:lpstr>Заповніть пропуски, знайшовши відповідність. </vt:lpstr>
      <vt:lpstr>Слайд 14</vt:lpstr>
      <vt:lpstr>Дайте відповідь на запитання:</vt:lpstr>
      <vt:lpstr>Слайд 16</vt:lpstr>
      <vt:lpstr>Слайд 17</vt:lpstr>
      <vt:lpstr>Слайд 18</vt:lpstr>
    </vt:vector>
  </TitlesOfParts>
  <Company>Grizli777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a : b = c  a – ділене, b – дільник, c - частка</dc:title>
  <dc:creator>Gacrih</dc:creator>
  <cp:lastModifiedBy>Gacrih</cp:lastModifiedBy>
  <cp:revision>113</cp:revision>
  <dcterms:created xsi:type="dcterms:W3CDTF">2014-01-23T19:43:54Z</dcterms:created>
  <dcterms:modified xsi:type="dcterms:W3CDTF">2014-10-26T21:43:38Z</dcterms:modified>
</cp:coreProperties>
</file>