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6" r:id="rId6"/>
    <p:sldId id="265" r:id="rId7"/>
    <p:sldId id="264" r:id="rId8"/>
    <p:sldId id="263" r:id="rId9"/>
    <p:sldId id="267" r:id="rId10"/>
    <p:sldId id="268" r:id="rId11"/>
    <p:sldId id="257" r:id="rId12"/>
    <p:sldId id="270" r:id="rId13"/>
    <p:sldId id="25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6633"/>
    <a:srgbClr val="993300"/>
    <a:srgbClr val="0099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58677-5415-4769-852B-3AF65B723963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776DC-5AA0-4D90-99B0-8094FCCE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3.bin"/><Relationship Id="rId3" Type="http://schemas.openxmlformats.org/officeDocument/2006/relationships/image" Target="../media/image42.jpeg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316503" TargetMode="External"/><Relationship Id="rId2" Type="http://schemas.openxmlformats.org/officeDocument/2006/relationships/hyperlink" Target="http://www.kaniv-rada.gov.ua/page.php?p=116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xvatit.com/vuzi/ukraine-ukr/kyiv/1108.html" TargetMode="External"/><Relationship Id="rId4" Type="http://schemas.openxmlformats.org/officeDocument/2006/relationships/hyperlink" Target="http://ru.wikipedia.org/wiki/&#1064;&#1077;&#1074;&#1095;&#1077;&#1085;&#1082;&#1086;,_&#1058;&#1072;&#1088;&#1072;&#1089;_&#1043;&#1088;&#1080;&#1075;&#1086;&#1088;&#1100;&#1077;&#1074;&#1080;&#1095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арас Григорович Шевченк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21431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464344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Розробила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Гавриш Ольга Миколаївна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вчитель математики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Дмитрівського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НВК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http://img0.liveinternet.ru/images/attach/c/7/96/675/96675300_large_3c7b3159153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429000"/>
            <a:ext cx="2714644" cy="32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ctrTitle"/>
          </p:nvPr>
        </p:nvSpPr>
        <p:spPr>
          <a:xfrm>
            <a:off x="785786" y="1857364"/>
            <a:ext cx="7772400" cy="2584459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Знаходження дробу від числа та числа за його дробом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://qrusha.biz/upload/Image/204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qrusha.biz/upload/Image/204_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2244390" cy="224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http://www.kaniv-rada.gov.ua/u/%D0%91%D0%B5%D0%B7%D1%8B%D0%BC%D1%8F%D0%BD%D0%BD%D1%8B%D0%B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28604"/>
            <a:ext cx="2752725" cy="37338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5929322" y="5429264"/>
            <a:ext cx="3000396" cy="1012823"/>
          </a:xfrm>
        </p:spPr>
        <p:txBody>
          <a:bodyPr>
            <a:normAutofit/>
          </a:bodyPr>
          <a:lstStyle/>
          <a:p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Теплохід ім. Т.Г.Шевченка 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dic.academic.ru/pictures/wiki/files/84/Tarasa_Shevchenka_metro_station_Kiev_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28604"/>
            <a:ext cx="2887577" cy="188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072198" y="2357430"/>
            <a:ext cx="2714644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Станція метро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ім. Т.Г.Шевченка</a:t>
            </a:r>
            <a:r>
              <a:rPr kumimoji="0" lang="uk-UA" sz="1800" b="0" i="0" u="none" strike="noStrike" kern="1200" cap="none" spc="0" normalizeH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м. Київ</a:t>
            </a: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66" name="Picture 6" descr="http://upload.wikimedia.org/wikipedia/commons/thumb/9/9b/%D0%A2%D0%B5%D0%BF%D0%BB%D0%BE%D1%85%D0%BE%D0%B4_%D0%A2.%D0%93._%D0%A8%D0%B5%D0%B2%D1%87%D0%B5%D0%BD%D0%BA%D0%BE_%D0%B2_%D0%AF%D0%BB%D1%82%D0%B5.jpg/250px-%D0%A2%D0%B5%D0%BF%D0%BB%D0%BE%D1%85%D0%BE%D0%B4_%D0%A2.%D0%93._%D0%A8%D0%B5%D0%B2%D1%87%D0%B5%D0%BD%D0%BA%D0%BE_%D0%B2_%D0%AF%D0%BB%D1%82%D0%B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500438"/>
            <a:ext cx="2595564" cy="1951865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14282" y="2357430"/>
            <a:ext cx="2714644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Пам'ятна монета</a:t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66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Т.Г.Шевченко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68" name="Picture 8" descr="http://xvatit.com/nzu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357562"/>
            <a:ext cx="2701292" cy="1785950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000364" y="4286256"/>
            <a:ext cx="3000396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600 – річний дуб Тараса Шевченка під яким поет відпочивав та милувався краєвидами Канівських гір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5357826"/>
            <a:ext cx="3000396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Київський національний університет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ім. Т.Г.Шевченка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текстура бумаги, paper texture, старая помятая бумага, скачать фото, изображение, фон,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43856" y="-1100904"/>
            <a:ext cx="4942040" cy="785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000232" y="857232"/>
            <a:ext cx="55007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Дайте відповідь на запитання: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1)Поясніть, як знайти дріб від числа.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2)Поясніть, як знайти число за його дробом.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3)Як перетворити мішане число у неправильний дріб?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4)Як перетворити неправильний дріб у мішане число?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5)Як порівняти дроби?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6)Як вшановує український народ пам'ять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Великого Кобзаря?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002" name="Picture 18" descr="http://www.lenagold.ru/fon/clipart/p/pero/pred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5214950"/>
            <a:ext cx="1587485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85728"/>
            <a:ext cx="7772400" cy="11430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Чи міцний у зайчика будинок?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Зайчик."/>
          <p:cNvPicPr/>
          <p:nvPr/>
        </p:nvPicPr>
        <p:blipFill>
          <a:blip r:embed="rId3" cstate="print"/>
          <a:srcRect l="13338" t="3636" r="8998" b="4727"/>
          <a:stretch>
            <a:fillRect/>
          </a:stretch>
        </p:blipFill>
        <p:spPr bwMode="auto">
          <a:xfrm>
            <a:off x="714348" y="2357430"/>
            <a:ext cx="200026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внобедренный треугольник 3"/>
          <p:cNvSpPr/>
          <p:nvPr/>
        </p:nvSpPr>
        <p:spPr>
          <a:xfrm>
            <a:off x="3500430" y="1500174"/>
            <a:ext cx="5143536" cy="1571636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4929198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857750" y="2214563"/>
          <a:ext cx="2428875" cy="714375"/>
        </p:xfrm>
        <a:graphic>
          <a:graphicData uri="http://schemas.openxmlformats.org/presentationml/2006/ole">
            <p:oleObj spid="_x0000_s40962" name="Формула" r:id="rId4" imgW="1244520" imgH="39348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000496" y="4000504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4929198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4000504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071810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29256" y="3071810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4929198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58016" y="4000504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858016" y="3071810"/>
            <a:ext cx="1428760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4143372" y="3214686"/>
          <a:ext cx="1244600" cy="714375"/>
        </p:xfrm>
        <a:graphic>
          <a:graphicData uri="http://schemas.openxmlformats.org/presentationml/2006/ole">
            <p:oleObj spid="_x0000_s40963" name="Формула" r:id="rId5" imgW="520560" imgH="393480" progId="Equation.3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4143372" y="4143380"/>
          <a:ext cx="1187450" cy="714375"/>
        </p:xfrm>
        <a:graphic>
          <a:graphicData uri="http://schemas.openxmlformats.org/presentationml/2006/ole">
            <p:oleObj spid="_x0000_s40964" name="Формула" r:id="rId6" imgW="545760" imgH="393480" progId="Equation.3">
              <p:embed/>
            </p:oleObj>
          </a:graphicData>
        </a:graphic>
      </p:graphicFrame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4357686" y="5000636"/>
          <a:ext cx="928687" cy="709613"/>
        </p:xfrm>
        <a:graphic>
          <a:graphicData uri="http://schemas.openxmlformats.org/presentationml/2006/ole">
            <p:oleObj spid="_x0000_s40965" name="Формула" r:id="rId7" imgW="266400" imgH="393480" progId="Equation.3">
              <p:embed/>
            </p:oleObj>
          </a:graphicData>
        </a:graphic>
      </p:graphicFrame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5500694" y="3143248"/>
          <a:ext cx="1257300" cy="714375"/>
        </p:xfrm>
        <a:graphic>
          <a:graphicData uri="http://schemas.openxmlformats.org/presentationml/2006/ole">
            <p:oleObj spid="_x0000_s40966" name="Формула" r:id="rId8" imgW="419040" imgH="393480" progId="Equation.3">
              <p:embed/>
            </p:oleObj>
          </a:graphicData>
        </a:graphic>
      </p:graphicFrame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5786446" y="4071942"/>
          <a:ext cx="881063" cy="714375"/>
        </p:xfrm>
        <a:graphic>
          <a:graphicData uri="http://schemas.openxmlformats.org/presentationml/2006/ole">
            <p:oleObj spid="_x0000_s40967" name="Формула" r:id="rId9" imgW="368280" imgH="393480" progId="Equation.3">
              <p:embed/>
            </p:oleObj>
          </a:graphicData>
        </a:graphic>
      </p:graphicFrame>
      <p:graphicFrame>
        <p:nvGraphicFramePr>
          <p:cNvPr id="40968" name="Object 8"/>
          <p:cNvGraphicFramePr>
            <a:graphicFrameLocks noChangeAspect="1"/>
          </p:cNvGraphicFramePr>
          <p:nvPr/>
        </p:nvGraphicFramePr>
        <p:xfrm>
          <a:off x="5643570" y="5000636"/>
          <a:ext cx="1143000" cy="714375"/>
        </p:xfrm>
        <a:graphic>
          <a:graphicData uri="http://schemas.openxmlformats.org/presentationml/2006/ole">
            <p:oleObj spid="_x0000_s40968" name="Формула" r:id="rId10" imgW="380880" imgH="393480" progId="Equation.3">
              <p:embed/>
            </p:oleObj>
          </a:graphicData>
        </a:graphic>
      </p:graphicFrame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7000892" y="3214686"/>
          <a:ext cx="1214437" cy="714375"/>
        </p:xfrm>
        <a:graphic>
          <a:graphicData uri="http://schemas.openxmlformats.org/presentationml/2006/ole">
            <p:oleObj spid="_x0000_s40969" name="Формула" r:id="rId11" imgW="482400" imgH="393480" progId="Equation.3">
              <p:embed/>
            </p:oleObj>
          </a:graphicData>
        </a:graphic>
      </p:graphicFrame>
      <p:graphicFrame>
        <p:nvGraphicFramePr>
          <p:cNvPr id="40970" name="Object 10"/>
          <p:cNvGraphicFramePr>
            <a:graphicFrameLocks noChangeAspect="1"/>
          </p:cNvGraphicFramePr>
          <p:nvPr/>
        </p:nvGraphicFramePr>
        <p:xfrm>
          <a:off x="7072330" y="4143380"/>
          <a:ext cx="990600" cy="714375"/>
        </p:xfrm>
        <a:graphic>
          <a:graphicData uri="http://schemas.openxmlformats.org/presentationml/2006/ole">
            <p:oleObj spid="_x0000_s40970" name="Формула" r:id="rId12" imgW="330120" imgH="393480" progId="Equation.3">
              <p:embed/>
            </p:oleObj>
          </a:graphicData>
        </a:graphic>
      </p:graphicFrame>
      <p:graphicFrame>
        <p:nvGraphicFramePr>
          <p:cNvPr id="40971" name="Object 11"/>
          <p:cNvGraphicFramePr>
            <a:graphicFrameLocks noChangeAspect="1"/>
          </p:cNvGraphicFramePr>
          <p:nvPr/>
        </p:nvGraphicFramePr>
        <p:xfrm>
          <a:off x="7000892" y="5000636"/>
          <a:ext cx="1214437" cy="714375"/>
        </p:xfrm>
        <a:graphic>
          <a:graphicData uri="http://schemas.openxmlformats.org/presentationml/2006/ole">
            <p:oleObj spid="_x0000_s40971" name="Формула" r:id="rId13" imgW="5079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2143108" y="2214554"/>
            <a:ext cx="52864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Вивчити: §25 (ст.211 -215).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Запитання 1-14, ст.222.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971(1;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3)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№ 983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(2; 3), № 989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(до підручника авт. Н.А.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Тарасенкова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3143240" y="1357298"/>
            <a:ext cx="2857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Домашнє завдання: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571604" y="714143"/>
            <a:ext cx="621510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Література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Тарасенкова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Н.А., Богатирьова І.М., Бочко О.П., Коломієць О.М., Сердюк З.О. Математика: підручник для 5 класу загальноосвітніх навчальних закладів. – К.: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Освіта, 2013. – 2013. – 211 – 221с.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Гальперіна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А.Р. Математика 5 клас</a:t>
            </a:r>
            <a:r>
              <a:rPr kumimoji="0" lang="uk-UA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uk-UA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k-UA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естовий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 знань..- К. : Літера ЛТД, 2013. –128с.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Тарасенкова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Н.А., Богатирьова І.М., Бочко О.П., Коломієць О.М., Сердюк З.О. Експрес-контроль з математики для 5 класу: У 2</a:t>
            </a:r>
            <a:r>
              <a:rPr kumimoji="0" lang="uk-UA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частинах: 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Навч.-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метод.посібник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– Частина2. – К.: Видавничий дім «Освіта», 2013.- 96с.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3929066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Інтернет-ресурси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  <a:hlinkClick r:id="rId2"/>
              </a:rPr>
              <a:t>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http://www.kaniv-rada.gov.ua/page.php?p=1161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http://dic.academic.ru/dic.nsf/ruwiki/316503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http://ru.wikipedia.org/wiki/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Шевченко,_Тарас_Григорьевич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http://xvatit.com/vuzi/ukraine-ukr/kyiv/1108.html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4786314" y="773652"/>
            <a:ext cx="40005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уроці ми:</a:t>
            </a:r>
            <a:r>
              <a:rPr lang="uk-UA" sz="2800" dirty="0" smtClean="0"/>
              <a:t> 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навчимося знаходити дріб від числа та число за його дробом;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розробимо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алгоритм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обчислень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познайомимось із задачами на знаходження дробу від числа та числа за його дробом;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підведемо підсумок вивченої теми.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poglyad.com/Content/posts/1524/71823099_1299717500_440973.jpg"/>
          <p:cNvPicPr/>
          <p:nvPr/>
        </p:nvPicPr>
        <p:blipFill>
          <a:blip r:embed="rId2" cstate="print"/>
          <a:srcRect b="15730"/>
          <a:stretch>
            <a:fillRect/>
          </a:stretch>
        </p:blipFill>
        <p:spPr bwMode="auto">
          <a:xfrm>
            <a:off x="357158" y="714356"/>
            <a:ext cx="428628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1357290" y="1714488"/>
            <a:ext cx="6429420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071570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Довжина відрізка 15см. Знайдіть       довжини відрізка. </a:t>
            </a:r>
            <a:endParaRPr lang="ru-RU" sz="20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429256" y="500042"/>
          <a:ext cx="253490" cy="714380"/>
        </p:xfrm>
        <a:graphic>
          <a:graphicData uri="http://schemas.openxmlformats.org/presentationml/2006/ole">
            <p:oleObj spid="_x0000_s18434" name="Формула" r:id="rId3" imgW="139680" imgH="393480" progId="Equation.3">
              <p:embed/>
            </p:oleObj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358082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357290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85918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14546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43174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071802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00430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929058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57686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86314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14942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29454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500826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072198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643570" y="1714488"/>
            <a:ext cx="42862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Левая фигурная скобка 24"/>
          <p:cNvSpPr/>
          <p:nvPr/>
        </p:nvSpPr>
        <p:spPr>
          <a:xfrm rot="16200000">
            <a:off x="4250529" y="-964437"/>
            <a:ext cx="642942" cy="657229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4810" y="2714620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15см</a:t>
            </a:r>
            <a:r>
              <a:rPr lang="uk-UA" dirty="0" smtClean="0"/>
              <a:t>м</a:t>
            </a:r>
            <a:endParaRPr lang="ru-RU" dirty="0"/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3357554" y="3071810"/>
            <a:ext cx="242889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 15 : 5 = 3;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noProof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</a:t>
            </a:r>
            <a:endParaRPr lang="uk-UA" sz="2000" noProof="0" dirty="0" smtClean="0">
              <a:solidFill>
                <a:srgbClr val="008000"/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86182" y="3929066"/>
            <a:ext cx="2190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(15 : 5) </a:t>
            </a:r>
            <a:r>
              <a:rPr lang="uk-UA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· 1 = 3(см)</a:t>
            </a: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00496" y="3429000"/>
            <a:ext cx="18421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2)  3 </a:t>
            </a:r>
            <a:r>
              <a:rPr lang="uk-UA" sz="2000" dirty="0" smtClean="0">
                <a:solidFill>
                  <a:srgbClr val="008000"/>
                </a:solidFill>
                <a:latin typeface="Times New Roman"/>
                <a:cs typeface="Times New Roman"/>
              </a:rPr>
              <a:t>· 1 = 3(см)</a:t>
            </a:r>
            <a:endParaRPr lang="ru-RU" sz="2000" dirty="0"/>
          </a:p>
        </p:txBody>
      </p:sp>
      <p:sp>
        <p:nvSpPr>
          <p:cNvPr id="34" name="Левая фигурная скобка 33"/>
          <p:cNvSpPr/>
          <p:nvPr/>
        </p:nvSpPr>
        <p:spPr>
          <a:xfrm rot="5400000">
            <a:off x="1821637" y="821513"/>
            <a:ext cx="357190" cy="128588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643042" y="1000108"/>
            <a:ext cx="71438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3см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000100" y="4357694"/>
            <a:ext cx="77724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 5 класі навчається 24 учні.     від усіх учнів класу становлять дівчатка. Скільки дівчаток у класі?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4643438" y="4357694"/>
          <a:ext cx="250033" cy="642942"/>
        </p:xfrm>
        <a:graphic>
          <a:graphicData uri="http://schemas.openxmlformats.org/presentationml/2006/ole">
            <p:oleObj spid="_x0000_s18435" name="Формула" r:id="rId4" imgW="152280" imgH="393480" progId="Equation.3">
              <p:embed/>
            </p:oleObj>
          </a:graphicData>
        </a:graphic>
      </p:graphicFrame>
      <p:sp>
        <p:nvSpPr>
          <p:cNvPr id="38" name="Заголовок 1"/>
          <p:cNvSpPr txBox="1">
            <a:spLocks/>
          </p:cNvSpPr>
          <p:nvPr/>
        </p:nvSpPr>
        <p:spPr>
          <a:xfrm>
            <a:off x="3286116" y="5357826"/>
            <a:ext cx="242889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 24 : </a:t>
            </a:r>
            <a:r>
              <a:rPr lang="uk-UA" sz="2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= 4;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noProof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</a:t>
            </a:r>
            <a:endParaRPr lang="uk-UA" sz="2000" noProof="0" dirty="0" smtClean="0">
              <a:solidFill>
                <a:schemeClr val="tx2">
                  <a:lumMod val="75000"/>
                </a:schemeClr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3286116" y="5715016"/>
            <a:ext cx="242889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</a:t>
            </a:r>
            <a:r>
              <a:rPr lang="uk-UA" sz="2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4 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900" noProof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= 2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</a:t>
            </a:r>
            <a:r>
              <a:rPr kumimoji="0" lang="uk-UA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(д.);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noProof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</a:t>
            </a:r>
            <a:endParaRPr lang="uk-UA" sz="2000" noProof="0" dirty="0" smtClean="0">
              <a:solidFill>
                <a:srgbClr val="008000"/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20062" y="6072206"/>
            <a:ext cx="2236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(24 : 6) </a:t>
            </a:r>
            <a:r>
              <a:rPr lang="uk-UA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· 5 = 20(д.)</a:t>
            </a: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1000100" y="4357694"/>
            <a:ext cx="77724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Щоб знайти дріб від числа, треба дане число поділити на знаменник дробу і одержаний результат помножити на його чисельник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2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0" grpId="0"/>
      <p:bldP spid="32" grpId="0"/>
      <p:bldP spid="32" grpId="1"/>
      <p:bldP spid="33" grpId="0"/>
      <p:bldP spid="34" grpId="0" animBg="1"/>
      <p:bldP spid="35" grpId="0" animBg="1"/>
      <p:bldP spid="36" grpId="0"/>
      <p:bldP spid="36" grpId="1"/>
      <p:bldP spid="38" grpId="0"/>
      <p:bldP spid="38" grpId="1"/>
      <p:bldP spid="39" grpId="0"/>
      <p:bldP spid="39" grpId="1"/>
      <p:bldP spid="40" grpId="0"/>
      <p:bldP spid="40" grpId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2928926" y="2071678"/>
            <a:ext cx="3143272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Знайдіть довжину відрізка,  якщо       його складає 18см.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286380" y="571480"/>
          <a:ext cx="221227" cy="571504"/>
        </p:xfrm>
        <a:graphic>
          <a:graphicData uri="http://schemas.openxmlformats.org/presentationml/2006/ole">
            <p:oleObj spid="_x0000_s19458" name="Формула" r:id="rId3" imgW="152280" imgH="393480" progId="Equation.3">
              <p:embed/>
            </p:oleObj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2928926" y="2071678"/>
            <a:ext cx="78581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00562" y="2071678"/>
            <a:ext cx="78581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14744" y="2071678"/>
            <a:ext cx="78581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86380" y="2071678"/>
            <a:ext cx="785818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Левая фигурная скобка 13"/>
          <p:cNvSpPr/>
          <p:nvPr/>
        </p:nvSpPr>
        <p:spPr>
          <a:xfrm rot="16200000">
            <a:off x="3893339" y="1250141"/>
            <a:ext cx="428628" cy="235745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Левая фигурная скобка 15"/>
          <p:cNvSpPr/>
          <p:nvPr/>
        </p:nvSpPr>
        <p:spPr>
          <a:xfrm rot="5400000">
            <a:off x="4286248" y="-24"/>
            <a:ext cx="428628" cy="314327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100010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см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857620" y="271462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18см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3143240" y="2928934"/>
            <a:ext cx="242889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 18 : 3 = 6;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357554" y="3357562"/>
            <a:ext cx="242889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6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 4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=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24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(см);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2857488" y="3786190"/>
            <a:ext cx="3357586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(18 : 3)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 4 = 24(см)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00034" y="421481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Кролик живе 12 років, що становить     життя вівці. Скільки років живе вівця?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4714876" y="4357694"/>
          <a:ext cx="221227" cy="571504"/>
        </p:xfrm>
        <a:graphic>
          <a:graphicData uri="http://schemas.openxmlformats.org/presentationml/2006/ole">
            <p:oleObj spid="_x0000_s19459" name="Формула" r:id="rId4" imgW="152280" imgH="393480" progId="Equation.3">
              <p:embed/>
            </p:oleObj>
          </a:graphicData>
        </a:graphic>
      </p:graphicFrame>
      <p:sp>
        <p:nvSpPr>
          <p:cNvPr id="27" name="Заголовок 1"/>
          <p:cNvSpPr txBox="1">
            <a:spLocks/>
          </p:cNvSpPr>
          <p:nvPr/>
        </p:nvSpPr>
        <p:spPr>
          <a:xfrm>
            <a:off x="3143240" y="4929198"/>
            <a:ext cx="242889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noProof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12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: 6=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428992" y="5357826"/>
            <a:ext cx="242889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2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 7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= </a:t>
            </a:r>
            <a:r>
              <a:rPr lang="uk-UA" sz="2000" noProof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(років)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2643174" y="5857892"/>
            <a:ext cx="392909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(12 : 6)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 7 = 14(років)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28596" y="450057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Щоб знайти число за його дробом, треба дане число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поділити на чисельник і одержаний результат  помножити на його знаменник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2" presetID="4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20" grpId="0" animBg="1"/>
      <p:bldP spid="22" grpId="0"/>
      <p:bldP spid="23" grpId="0"/>
      <p:bldP spid="24" grpId="0"/>
      <p:bldP spid="24" grpId="1"/>
      <p:bldP spid="25" grpId="0"/>
      <p:bldP spid="25" grpId="1"/>
      <p:bldP spid="27" grpId="0"/>
      <p:bldP spid="27" grpId="1"/>
      <p:bldP spid="28" grpId="0"/>
      <p:bldP spid="28" grpId="1"/>
      <p:bldP spid="29" grpId="1"/>
      <p:bldP spid="29" grpId="2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3214710" cy="714380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Знайдіть :</a:t>
            </a:r>
            <a:endParaRPr lang="ru-RU" sz="20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000364" y="1428736"/>
          <a:ext cx="285752" cy="735360"/>
        </p:xfrm>
        <a:graphic>
          <a:graphicData uri="http://schemas.openxmlformats.org/presentationml/2006/ole">
            <p:oleObj spid="_x0000_s21506" name="Формула" r:id="rId3" imgW="152280" imgH="393480" progId="Equation.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57554" y="1571612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45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3000364" y="2357430"/>
          <a:ext cx="285750" cy="735013"/>
        </p:xfrm>
        <a:graphic>
          <a:graphicData uri="http://schemas.openxmlformats.org/presentationml/2006/ole">
            <p:oleObj spid="_x0000_s21507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928926" y="3429000"/>
          <a:ext cx="428625" cy="735012"/>
        </p:xfrm>
        <a:graphic>
          <a:graphicData uri="http://schemas.openxmlformats.org/presentationml/2006/ole">
            <p:oleObj spid="_x0000_s21508" name="Формула" r:id="rId5" imgW="228600" imgH="393480" progId="Equation.3">
              <p:embed/>
            </p:oleObj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2928926" y="4429132"/>
          <a:ext cx="381000" cy="735012"/>
        </p:xfrm>
        <a:graphic>
          <a:graphicData uri="http://schemas.openxmlformats.org/presentationml/2006/ole">
            <p:oleObj spid="_x0000_s21509" name="Формула" r:id="rId6" imgW="203040" imgH="39348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357554" y="2500306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18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3500438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 21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4500570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26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1428736"/>
            <a:ext cx="92869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428868"/>
            <a:ext cx="92869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3429000"/>
            <a:ext cx="92869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196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4429132"/>
            <a:ext cx="92869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Маса качана кукурудзи 280г.  Маса зерна становить      від маси качана. Скільки грамів зерна у качані?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7143768" y="1285860"/>
          <a:ext cx="248881" cy="642943"/>
        </p:xfrm>
        <a:graphic>
          <a:graphicData uri="http://schemas.openxmlformats.org/presentationml/2006/ole">
            <p:oleObj spid="_x0000_s20482" name="Формула" r:id="rId3" imgW="152280" imgH="393480" progId="Equation.3">
              <p:embed/>
            </p:oleObj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785786" y="257174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000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Довжина прямокутника 15см, а його ширина становить     від довжини. Знайдіть площу та периметр прямокутника.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7715272" y="3000372"/>
          <a:ext cx="249238" cy="642938"/>
        </p:xfrm>
        <a:graphic>
          <a:graphicData uri="http://schemas.openxmlformats.org/presentationml/2006/ole">
            <p:oleObj spid="_x0000_s20483" name="Формула" r:id="rId4" imgW="152280" imgH="393480" progId="Equation.3">
              <p:embed/>
            </p:oleObj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785786" y="2071678"/>
            <a:ext cx="77724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</a:t>
            </a:r>
            <a:r>
              <a:rPr lang="uk-UA" sz="2000" noProof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80 : 7) </a:t>
            </a:r>
            <a:r>
              <a:rPr lang="uk-UA" sz="2000" noProof="0" dirty="0" smtClean="0">
                <a:solidFill>
                  <a:srgbClr val="008000"/>
                </a:solidFill>
                <a:latin typeface="Times New Roman"/>
                <a:ea typeface="+mj-ea"/>
                <a:cs typeface="Times New Roman"/>
              </a:rPr>
              <a:t>· 5 = 200 (г)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3786190"/>
            <a:ext cx="8001056" cy="2286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    </a:t>
            </a:r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1) (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15</a:t>
            </a:r>
            <a:r>
              <a:rPr lang="uk-UA" sz="2000" noProof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: 5) </a:t>
            </a:r>
            <a:r>
              <a:rPr lang="uk-UA" sz="2000" noProof="0" dirty="0" smtClean="0">
                <a:solidFill>
                  <a:srgbClr val="008000"/>
                </a:solidFill>
                <a:latin typeface="Times New Roman"/>
                <a:ea typeface="+mj-ea"/>
                <a:cs typeface="Times New Roman"/>
              </a:rPr>
              <a:t>· 2 = 6(см) – ширина прямокутника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rgbClr val="008000"/>
                </a:solidFill>
                <a:latin typeface="Times New Roman"/>
                <a:ea typeface="+mj-ea"/>
                <a:cs typeface="Times New Roman"/>
              </a:rPr>
              <a:t>                              2 ) 15 · 6 = 90(см2) – площа прямокутника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noProof="0" dirty="0" smtClean="0">
                <a:solidFill>
                  <a:srgbClr val="008000"/>
                </a:solidFill>
                <a:latin typeface="Times New Roman"/>
                <a:ea typeface="+mj-ea"/>
                <a:cs typeface="Times New Roman"/>
              </a:rPr>
              <a:t>                              3) 2 · (15 + 6 ) = 42(см) – периметр прямокутника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85786" y="428604"/>
            <a:ext cx="77724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Розв'яжіть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задачі: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9"/>
            <a:ext cx="7772400" cy="1000132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Знайдіть кут, градусна міра якого становить: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4348" y="1857364"/>
            <a:ext cx="2071702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428992" y="1285860"/>
          <a:ext cx="276535" cy="714381"/>
        </p:xfrm>
        <a:graphic>
          <a:graphicData uri="http://schemas.openxmlformats.org/presentationml/2006/ole">
            <p:oleObj spid="_x0000_s22530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3357554" y="3000372"/>
          <a:ext cx="368300" cy="714375"/>
        </p:xfrm>
        <a:graphic>
          <a:graphicData uri="http://schemas.openxmlformats.org/presentationml/2006/ole">
            <p:oleObj spid="_x0000_s22531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3357554" y="4429132"/>
          <a:ext cx="276225" cy="714375"/>
        </p:xfrm>
        <a:graphic>
          <a:graphicData uri="http://schemas.openxmlformats.org/presentationml/2006/ole">
            <p:oleObj spid="_x0000_s22532" name="Формула" r:id="rId5" imgW="152280" imgH="39348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14744" y="1428736"/>
            <a:ext cx="34290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120, </a:t>
            </a:r>
            <a:r>
              <a:rPr lang="uk-UA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визначіть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 кута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643438" y="1428736"/>
          <a:ext cx="187326" cy="285752"/>
        </p:xfrm>
        <a:graphic>
          <a:graphicData uri="http://schemas.openxmlformats.org/presentationml/2006/ole">
            <p:oleObj spid="_x0000_s22534" name="Формула" r:id="rId6" imgW="88560" imgH="19044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14744" y="3143248"/>
            <a:ext cx="34290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120,  </a:t>
            </a:r>
            <a:r>
              <a:rPr lang="uk-UA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визначіть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 кута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4643438" y="3143248"/>
          <a:ext cx="187325" cy="285750"/>
        </p:xfrm>
        <a:graphic>
          <a:graphicData uri="http://schemas.openxmlformats.org/presentationml/2006/ole">
            <p:oleObj spid="_x0000_s22535" name="Формула" r:id="rId7" imgW="88560" imgH="190440" progId="Equation.3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571868" y="4572008"/>
            <a:ext cx="37147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 120, </a:t>
            </a:r>
            <a:r>
              <a:rPr lang="uk-UA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визначіть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 кута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4643438" y="4572008"/>
          <a:ext cx="187325" cy="285750"/>
        </p:xfrm>
        <a:graphic>
          <a:graphicData uri="http://schemas.openxmlformats.org/presentationml/2006/ole">
            <p:oleObj spid="_x0000_s22536" name="Формула" r:id="rId8" imgW="88560" imgH="1904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214446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Знайдіть число:</a:t>
            </a:r>
            <a:endParaRPr lang="ru-RU" sz="2000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500430" y="1285861"/>
          <a:ext cx="221227" cy="571504"/>
        </p:xfrm>
        <a:graphic>
          <a:graphicData uri="http://schemas.openxmlformats.org/presentationml/2006/ole">
            <p:oleObj spid="_x0000_s23554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3446463" y="3500438"/>
          <a:ext cx="330200" cy="571500"/>
        </p:xfrm>
        <a:graphic>
          <a:graphicData uri="http://schemas.openxmlformats.org/presentationml/2006/ole">
            <p:oleObj spid="_x0000_s23558" name="Формула" r:id="rId4" imgW="228600" imgH="393480" progId="Equation.3">
              <p:embed/>
            </p:oleObj>
          </a:graphicData>
        </a:graphic>
      </p:graphicFrame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3463925" y="2714625"/>
          <a:ext cx="293688" cy="571500"/>
        </p:xfrm>
        <a:graphic>
          <a:graphicData uri="http://schemas.openxmlformats.org/presentationml/2006/ole">
            <p:oleObj spid="_x0000_s23559" name="Формула" r:id="rId5" imgW="203040" imgH="393480" progId="Equation.3">
              <p:embed/>
            </p:oleObj>
          </a:graphicData>
        </a:graphic>
      </p:graphicFrame>
      <p:graphicFrame>
        <p:nvGraphicFramePr>
          <p:cNvPr id="23560" name="Object 8"/>
          <p:cNvGraphicFramePr>
            <a:graphicFrameLocks noChangeAspect="1"/>
          </p:cNvGraphicFramePr>
          <p:nvPr/>
        </p:nvGraphicFramePr>
        <p:xfrm>
          <a:off x="3500430" y="2000240"/>
          <a:ext cx="220662" cy="571500"/>
        </p:xfrm>
        <a:graphic>
          <a:graphicData uri="http://schemas.openxmlformats.org/presentationml/2006/ole">
            <p:oleObj spid="_x0000_s23560" name="Формула" r:id="rId6" imgW="152280" imgH="393480" progId="Equation.3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3714744" y="1214422"/>
            <a:ext cx="262886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кого дорівнює  30;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714744" y="1928802"/>
            <a:ext cx="262886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кого дорівнює  48;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714744" y="2643182"/>
            <a:ext cx="262886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кого дорівнює  52;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786182" y="3357562"/>
            <a:ext cx="262886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кого дорівнює  46;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0034" y="4143380"/>
            <a:ext cx="8001056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Задача.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 саду серед дерев росло 33 вишні, що становить      всіх дерев. Скільки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всього дерев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у саду?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6858016" y="4143380"/>
          <a:ext cx="293688" cy="571500"/>
        </p:xfrm>
        <a:graphic>
          <a:graphicData uri="http://schemas.openxmlformats.org/presentationml/2006/ole">
            <p:oleObj spid="_x0000_s23561" name="Формула" r:id="rId7" imgW="203040" imgH="393480" progId="Equation.3">
              <p:embed/>
            </p:oleObj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643042" y="542926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542926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542926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58016" y="542926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3240" y="4857760"/>
            <a:ext cx="264320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Варіанти відповіді: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7" grpId="1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заводі за рік було виготовлено 300 тракторів. За перші пів року виготовили      усіх тракторів, за наступні три місяці –     решти, а протягом останніх трьох місяців виготовляли однакову кількість тракторів щомісячно. Скільки тракторів виготовили на заводі в грудні?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5786" y="2857496"/>
            <a:ext cx="7772400" cy="23574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1)(300 : 12)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· 5 = 125(</a:t>
            </a:r>
            <a:r>
              <a:rPr kumimoji="0" lang="uk-UA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тр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.) – за пів року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2000" dirty="0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2)300 – 125 = 175(</a:t>
            </a:r>
            <a:r>
              <a:rPr lang="uk-UA" sz="2000" dirty="0" err="1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тр</a:t>
            </a:r>
            <a:r>
              <a:rPr lang="uk-UA" sz="2000" dirty="0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.) – за наступні пів року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3)175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: 5 · 2 = 70(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тр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.) – за наступні три місяці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2000" baseline="0" dirty="0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4)300 – (125 + 70) = 105(</a:t>
            </a:r>
            <a:r>
              <a:rPr lang="uk-UA" sz="2000" baseline="0" dirty="0" err="1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тр</a:t>
            </a:r>
            <a:r>
              <a:rPr lang="uk-UA" sz="2000" baseline="0" dirty="0" smtClean="0">
                <a:solidFill>
                  <a:srgbClr val="993300"/>
                </a:solidFill>
                <a:latin typeface="Times New Roman"/>
                <a:ea typeface="+mj-ea"/>
                <a:cs typeface="Times New Roman"/>
              </a:rPr>
              <a:t>.) – за останні три місяці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5)105 : 3 = 35(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тр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.) – за грудень місяць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5786" y="5214950"/>
            <a:ext cx="235745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Варіанти відповіді: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542926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542926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542926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542926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643174" y="928670"/>
          <a:ext cx="331841" cy="642942"/>
        </p:xfrm>
        <a:graphic>
          <a:graphicData uri="http://schemas.openxmlformats.org/presentationml/2006/ole">
            <p:oleObj spid="_x0000_s24578" name="Формула" r:id="rId3" imgW="203040" imgH="393480" progId="Equation.3">
              <p:embed/>
            </p:oleObj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7358082" y="928670"/>
          <a:ext cx="249238" cy="642938"/>
        </p:xfrm>
        <a:graphic>
          <a:graphicData uri="http://schemas.openxmlformats.org/presentationml/2006/ole">
            <p:oleObj spid="_x0000_s24579" name="Формула" r:id="rId4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687</Words>
  <Application>Microsoft Office PowerPoint</Application>
  <PresentationFormat>Экран (4:3)</PresentationFormat>
  <Paragraphs>104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Урок 5  Знаходження дробу від числа та числа за його дробом</vt:lpstr>
      <vt:lpstr>На уроці ми:  - навчимося знаходити дріб від числа та число за його дробом;  - розробимо  алгоритм обчислень ; - познайомимось із задачами на знаходження дробу від числа та числа за його дробом; - підведемо підсумок вивченої теми.   </vt:lpstr>
      <vt:lpstr>Довжина відрізка 15см. Знайдіть       довжини відрізка. </vt:lpstr>
      <vt:lpstr>Знайдіть довжину відрізка,  якщо       його складає 18см.</vt:lpstr>
      <vt:lpstr>Знайдіть :</vt:lpstr>
      <vt:lpstr> 1. Маса качана кукурудзи 280г.  Маса зерна становить      від маси качана. Скільки грамів зерна у качані?</vt:lpstr>
      <vt:lpstr>Знайдіть кут, градусна міра якого становить: </vt:lpstr>
      <vt:lpstr>Знайдіть число:</vt:lpstr>
      <vt:lpstr>Задача. На заводі за рік було виготовлено 300 тракторів. За перші пів року виготовили      усіх тракторів, за наступні три місяці –     решти, а протягом останніх трьох місяців виготовляли однакову кількість тракторів щомісячно. Скільки тракторів виготовили на заводі в грудні?</vt:lpstr>
      <vt:lpstr>Теплохід ім. Т.Г.Шевченка </vt:lpstr>
      <vt:lpstr>Слайд 11</vt:lpstr>
      <vt:lpstr>Слайд 12</vt:lpstr>
      <vt:lpstr>Слайд 13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Gacrih</dc:creator>
  <cp:lastModifiedBy>Admin</cp:lastModifiedBy>
  <cp:revision>65</cp:revision>
  <dcterms:created xsi:type="dcterms:W3CDTF">2014-02-07T18:37:42Z</dcterms:created>
  <dcterms:modified xsi:type="dcterms:W3CDTF">2014-10-28T17:32:06Z</dcterms:modified>
</cp:coreProperties>
</file>