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1" r:id="rId14"/>
    <p:sldId id="268" r:id="rId15"/>
    <p:sldId id="272" r:id="rId16"/>
    <p:sldId id="270" r:id="rId17"/>
    <p:sldId id="269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30E4B-CE08-4B62-B5CA-B54CD0AFAC2F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D485-6536-45F4-A889-D02C3F714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rgbClr val="C00000"/>
                </a:solidFill>
              </a:rPr>
              <a:t>невмирущість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справжнього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кохання</a:t>
            </a:r>
            <a:r>
              <a:rPr lang="ru-RU" sz="1200" dirty="0" smtClean="0">
                <a:solidFill>
                  <a:srgbClr val="C00000"/>
                </a:solidFill>
              </a:rPr>
              <a:t>, </a:t>
            </a:r>
            <a:r>
              <a:rPr lang="ru-RU" sz="1200" dirty="0" err="1" smtClean="0">
                <a:solidFill>
                  <a:srgbClr val="C00000"/>
                </a:solidFill>
              </a:rPr>
              <a:t>возвеличення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краси</a:t>
            </a:r>
            <a:r>
              <a:rPr lang="ru-RU" sz="1200" dirty="0" smtClean="0">
                <a:solidFill>
                  <a:srgbClr val="C00000"/>
                </a:solidFill>
              </a:rPr>
              <a:t>, </a:t>
            </a:r>
            <a:r>
              <a:rPr lang="ru-RU" sz="1200" dirty="0" err="1" smtClean="0">
                <a:solidFill>
                  <a:srgbClr val="C00000"/>
                </a:solidFill>
              </a:rPr>
              <a:t>незнищенності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благородних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людських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</a:rPr>
              <a:t>почуттів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балада з казково-фантастичними подіями. </a:t>
            </a:r>
            <a:endParaRPr lang="uk-UA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1200" dirty="0" smtClean="0">
                <a:solidFill>
                  <a:schemeClr val="accent2">
                    <a:lumMod val="75000"/>
                  </a:schemeClr>
                </a:solidFill>
              </a:rPr>
              <a:t>Кохання щире і без почуттів;</a:t>
            </a:r>
          </a:p>
          <a:p>
            <a:pPr>
              <a:buFont typeface="Arial" pitchFamily="34" charset="0"/>
              <a:buChar char="•"/>
            </a:pPr>
            <a:r>
              <a:rPr lang="uk-UA" sz="1200" dirty="0" smtClean="0">
                <a:solidFill>
                  <a:schemeClr val="accent2">
                    <a:lumMod val="75000"/>
                  </a:schemeClr>
                </a:solidFill>
              </a:rPr>
              <a:t> Батьки і діти.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Цю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пісню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поет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згадував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у «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Перебенді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», де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кобзар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співає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«про тополю, лиху долю». Напевно,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Шевченкові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був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відомий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народний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переказ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про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дівчину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яка,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чекаючи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повернення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милого,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перетворилася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в тополю (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переказ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пов’язаний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обрядом «вести тополю»).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D485-6536-45F4-A889-D02C3F7147B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A56B-00A0-4E82-BB3D-91E538C9097A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B294-F8AA-4243-8260-1A085695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8;&#1086;&#1087;&#1086;&#1083;&#1103;\-%20&#1084;&#1091;&#1079;&#1080;&#1082;&#1072;%20&#1076;&#1083;&#1103;%20&#1087;&#1088;&#1077;&#1079;&#1077;&#1085;&#1090;&#1072;&#1094;&#1110;&#1111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Т.Г. </a:t>
            </a: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</a:rPr>
              <a:t>Шевченко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«Тополя»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Романтична ідея </a:t>
            </a:r>
            <a:r>
              <a:rPr lang="uk-UA" sz="3600" dirty="0" err="1" smtClean="0">
                <a:solidFill>
                  <a:srgbClr val="FF0000"/>
                </a:solidFill>
              </a:rPr>
              <a:t>незнищенності</a:t>
            </a:r>
            <a:r>
              <a:rPr lang="uk-UA" sz="3600" dirty="0" smtClean="0">
                <a:solidFill>
                  <a:srgbClr val="FF0000"/>
                </a:solidFill>
              </a:rPr>
              <a:t> справжнього кохання, краси, вірності.</a:t>
            </a:r>
            <a:endParaRPr lang="ru-RU" sz="3600" dirty="0"/>
          </a:p>
        </p:txBody>
      </p:sp>
      <p:pic>
        <p:nvPicPr>
          <p:cNvPr id="5" name="- музика для презентації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Композиція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балади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357298"/>
            <a:ext cx="26064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Експозиція</a:t>
            </a:r>
            <a:r>
              <a:rPr lang="ru-RU" sz="3600" b="1" dirty="0" smtClean="0">
                <a:solidFill>
                  <a:srgbClr val="FF0000"/>
                </a:solidFill>
              </a:rPr>
              <a:t> :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928802"/>
            <a:ext cx="4214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Поет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сумом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описує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обрамлення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твору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 </a:t>
            </a: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одиноку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тополю.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r>
              <a:rPr lang="ru-RU" sz="2800" i="1" dirty="0" smtClean="0">
                <a:solidFill>
                  <a:schemeClr val="accent2"/>
                </a:solidFill>
              </a:rPr>
              <a:t>По </a:t>
            </a:r>
            <a:r>
              <a:rPr lang="ru-RU" sz="2800" i="1" dirty="0" err="1" smtClean="0">
                <a:solidFill>
                  <a:schemeClr val="accent2"/>
                </a:solidFill>
              </a:rPr>
              <a:t>діброві</a:t>
            </a:r>
            <a:r>
              <a:rPr lang="ru-RU" sz="2800" i="1" dirty="0" smtClean="0">
                <a:solidFill>
                  <a:schemeClr val="accent2"/>
                </a:solidFill>
              </a:rPr>
              <a:t> </a:t>
            </a:r>
            <a:r>
              <a:rPr lang="ru-RU" sz="2800" i="1" dirty="0" err="1" smtClean="0">
                <a:solidFill>
                  <a:schemeClr val="accent2"/>
                </a:solidFill>
              </a:rPr>
              <a:t>вітер</a:t>
            </a:r>
            <a:r>
              <a:rPr lang="ru-RU" sz="2800" i="1" dirty="0" smtClean="0">
                <a:solidFill>
                  <a:schemeClr val="accent2"/>
                </a:solidFill>
              </a:rPr>
              <a:t> </a:t>
            </a:r>
            <a:r>
              <a:rPr lang="ru-RU" sz="2800" i="1" dirty="0" err="1" smtClean="0">
                <a:solidFill>
                  <a:schemeClr val="accent2"/>
                </a:solidFill>
              </a:rPr>
              <a:t>виє</a:t>
            </a:r>
            <a:r>
              <a:rPr lang="ru-RU" sz="2800" i="1" dirty="0" smtClean="0">
                <a:solidFill>
                  <a:schemeClr val="accent2"/>
                </a:solidFill>
              </a:rPr>
              <a:t>,</a:t>
            </a:r>
            <a:br>
              <a:rPr lang="ru-RU" sz="2800" i="1" dirty="0" smtClean="0">
                <a:solidFill>
                  <a:schemeClr val="accent2"/>
                </a:solidFill>
              </a:rPr>
            </a:br>
            <a:r>
              <a:rPr lang="ru-RU" sz="2800" i="1" dirty="0" smtClean="0">
                <a:solidFill>
                  <a:schemeClr val="accent2"/>
                </a:solidFill>
              </a:rPr>
              <a:t>   </a:t>
            </a:r>
            <a:r>
              <a:rPr lang="ru-RU" sz="2800" i="1" dirty="0" err="1" smtClean="0">
                <a:solidFill>
                  <a:schemeClr val="accent2"/>
                </a:solidFill>
              </a:rPr>
              <a:t>Гуляє</a:t>
            </a:r>
            <a:r>
              <a:rPr lang="ru-RU" sz="2800" i="1" dirty="0" smtClean="0">
                <a:solidFill>
                  <a:schemeClr val="accent2"/>
                </a:solidFill>
              </a:rPr>
              <a:t> </a:t>
            </a:r>
            <a:r>
              <a:rPr lang="ru-RU" sz="2800" i="1" dirty="0" err="1" smtClean="0">
                <a:solidFill>
                  <a:schemeClr val="accent2"/>
                </a:solidFill>
              </a:rPr>
              <a:t>по</a:t>
            </a:r>
            <a:r>
              <a:rPr lang="ru-RU" sz="2800" i="1" dirty="0" smtClean="0">
                <a:solidFill>
                  <a:schemeClr val="accent2"/>
                </a:solidFill>
              </a:rPr>
              <a:t> полю,</a:t>
            </a:r>
            <a:br>
              <a:rPr lang="ru-RU" sz="2800" i="1" dirty="0" smtClean="0">
                <a:solidFill>
                  <a:schemeClr val="accent2"/>
                </a:solidFill>
              </a:rPr>
            </a:br>
            <a:r>
              <a:rPr lang="ru-RU" sz="2800" i="1" dirty="0" smtClean="0">
                <a:solidFill>
                  <a:schemeClr val="accent2"/>
                </a:solidFill>
              </a:rPr>
              <a:t>Край дороги </a:t>
            </a:r>
            <a:r>
              <a:rPr lang="ru-RU" sz="2800" i="1" dirty="0" err="1" smtClean="0">
                <a:solidFill>
                  <a:schemeClr val="accent2"/>
                </a:solidFill>
              </a:rPr>
              <a:t>гне</a:t>
            </a:r>
            <a:r>
              <a:rPr lang="ru-RU" sz="2800" i="1" dirty="0" smtClean="0">
                <a:solidFill>
                  <a:schemeClr val="accent2"/>
                </a:solidFill>
              </a:rPr>
              <a:t> тополю</a:t>
            </a:r>
            <a:br>
              <a:rPr lang="ru-RU" sz="2800" i="1" dirty="0" smtClean="0">
                <a:solidFill>
                  <a:schemeClr val="accent2"/>
                </a:solidFill>
              </a:rPr>
            </a:br>
            <a:r>
              <a:rPr lang="ru-RU" sz="2800" i="1" dirty="0" smtClean="0">
                <a:solidFill>
                  <a:schemeClr val="accent2"/>
                </a:solidFill>
              </a:rPr>
              <a:t>   До самого долу.</a:t>
            </a:r>
            <a:endParaRPr lang="ru-RU" sz="2800" i="1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428736"/>
            <a:ext cx="2717850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71480"/>
            <a:ext cx="2088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Зав’язка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357298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Полюбила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чорноброва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Козака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дівчина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9290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Защебече соловейко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лузі на калині,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Заспіває козаченько,</a:t>
            </a:r>
          </a:p>
          <a:p>
            <a:pPr algn="ctr"/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долині.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285992"/>
            <a:ext cx="2839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Розвиток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дії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928934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C00000"/>
                </a:solidFill>
              </a:rPr>
              <a:t>зустрічі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дівчини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з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козаком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r>
              <a:rPr lang="ru-RU" sz="2800" dirty="0" err="1" smtClean="0">
                <a:solidFill>
                  <a:srgbClr val="C00000"/>
                </a:solidFill>
              </a:rPr>
              <a:t>Страждання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після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розлучення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з</a:t>
            </a:r>
            <a:r>
              <a:rPr lang="ru-RU" sz="2800" dirty="0" smtClean="0">
                <a:solidFill>
                  <a:srgbClr val="C00000"/>
                </a:solidFill>
              </a:rPr>
              <a:t> ним.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2858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Кульмінація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928670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героїня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вирішує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скористатись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зіллям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ворожки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швидкого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повернення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козака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92880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«Бабусенько, голубонько,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 моє, ненько!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 мені щиру правду –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 милий-серденько?...»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714752"/>
            <a:ext cx="2324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Розв’язка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14818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дівчина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допомогою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лля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перетворилася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тополю.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7148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Отак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чорнобрива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Плакала, співала…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на диво серед поля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Тополею стала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786610" cy="12144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sz="4000" dirty="0" err="1" smtClean="0">
                <a:solidFill>
                  <a:srgbClr val="FF0000"/>
                </a:solidFill>
              </a:rPr>
              <a:t>Характерні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ознаки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балади</a:t>
            </a:r>
            <a:r>
              <a:rPr lang="ru-RU" sz="4000" dirty="0" smtClean="0">
                <a:solidFill>
                  <a:srgbClr val="FF0000"/>
                </a:solidFill>
              </a:rPr>
              <a:t> «Тополя»: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6572296" cy="511494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романтичний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пейзаж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змалювання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картин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незайманої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дикої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природи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зображення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двосвіття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надій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мрій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протиставляється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буденному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жорстокому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елементи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містики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чари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ворожіння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обрамлення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(художній прийом, який за допомогою повтору на початку і в кінці твору більш яскраво розкриває головну думку)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метаморфози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перетворення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героя 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рослину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тварину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Невелика кількість дійових осіб;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Магічність числа “3” (тричі молодиця пила зілля ворожки);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Проблематика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твору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357298"/>
            <a:ext cx="6572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Вірність і зрада;</a:t>
            </a:r>
          </a:p>
          <a:p>
            <a:endParaRPr lang="uk-UA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857364"/>
            <a:ext cx="5152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Кохання щире і без почуттів;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357430"/>
            <a:ext cx="316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  Батьки і діти.</a:t>
            </a:r>
          </a:p>
        </p:txBody>
      </p:sp>
      <p:pic>
        <p:nvPicPr>
          <p:cNvPr id="28676" name="Picture 4" descr="http://poltava-arenda.com.ua/file/1712792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000372"/>
            <a:ext cx="3429024" cy="3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Picture 6" descr="http://vyshivka.at.ua/_ph/3/2/672962306.jpg"/>
          <p:cNvPicPr>
            <a:picLocks noChangeAspect="1" noChangeArrowheads="1"/>
          </p:cNvPicPr>
          <p:nvPr/>
        </p:nvPicPr>
        <p:blipFill>
          <a:blip r:embed="rId5"/>
          <a:srcRect l="6320" t="9000" r="7303" b="9999"/>
          <a:stretch>
            <a:fillRect/>
          </a:stretch>
        </p:blipFill>
        <p:spPr bwMode="auto">
          <a:xfrm>
            <a:off x="4929190" y="3000372"/>
            <a:ext cx="3000396" cy="3857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</a:rPr>
              <a:t>Із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джерел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народних</a:t>
            </a:r>
            <a:r>
              <a:rPr lang="ru-RU" sz="4000" b="1" dirty="0" smtClean="0">
                <a:solidFill>
                  <a:srgbClr val="FF0000"/>
                </a:solidFill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785794"/>
            <a:ext cx="64294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Мотив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викликання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милого чарами Шевченко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міг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зокрема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запозичити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народної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пісні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«При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березі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при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морі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…»,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відомої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йому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зі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збірки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«Малороссийские песни, изданные М. Максимовичем» </a:t>
            </a:r>
          </a:p>
          <a:p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Мотив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перетворення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дівчини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в тополю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генетично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йде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від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поширеної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в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багатьох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варіантах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пісні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«Оженила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мати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неволею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сина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…», в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якій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зла свекруха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обертає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нелюбу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невістку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в тополю. </a:t>
            </a:r>
            <a:endParaRPr lang="ru-RU" sz="19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3500462" cy="307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3214686"/>
            <a:ext cx="3214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Цю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пісню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поет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згадував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у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Перебенді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», де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кобзар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співає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«про тополю, лиху долю». Напевно,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Шевченкові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був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відомий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народний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переказ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про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дівчину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яка,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чекаючи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повернення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милого,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перетворилася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в тополю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переказ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пов’язаний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обрядом «вести тополю»).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Художні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твору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71604" y="1643050"/>
            <a:ext cx="1928826" cy="7858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Епітети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2571744"/>
            <a:ext cx="2286016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Метафори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1714488"/>
            <a:ext cx="2500330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Порівняння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00166" y="4071942"/>
            <a:ext cx="2143140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Повтори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4000504"/>
            <a:ext cx="2643206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Звертання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786050" y="121442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750463" y="1750207"/>
            <a:ext cx="12144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928794" y="2071678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036215" y="2035959"/>
            <a:ext cx="278608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893603" y="117870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Художні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твору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14414" y="1500174"/>
            <a:ext cx="1928826" cy="7858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Епітети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1285860"/>
            <a:ext cx="2286016" cy="7858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Метафори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166" y="4071942"/>
            <a:ext cx="2143140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Повтори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4071942"/>
            <a:ext cx="2643206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Звертання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0694" y="1285860"/>
            <a:ext cx="2500330" cy="6429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Порівняння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285992"/>
            <a:ext cx="2143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«Стан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високий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», «лист широкий»,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карі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оченята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071678"/>
            <a:ext cx="26432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серце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мліло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»,       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вітер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гуляє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..», «лихо…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зустрінеться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«стань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місяць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неба»,         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чорнобрива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сохла»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000240"/>
            <a:ext cx="25003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«одна, як сирота», «поле, як те море», 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сохне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квіточка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»,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полетіла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мов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крилах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4929198"/>
            <a:ext cx="285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«плавай, плавай,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лебедонько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»,              «одна, одна…»,         «…пала, пала, стала»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857752" y="4786322"/>
            <a:ext cx="27860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Бабусенько,голубонько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Серце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моє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ненько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!»,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Зроби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моя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пташко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!», «Боже,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милий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боже!»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Тестові завдання: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6929486" cy="785818"/>
          </a:xfrm>
        </p:spPr>
        <p:txBody>
          <a:bodyPr>
            <a:normAutofit fontScale="25000" lnSpcReduction="20000"/>
          </a:bodyPr>
          <a:lstStyle/>
          <a:p>
            <a:pPr indent="450215">
              <a:buAutoNum type="arabicPeriod"/>
            </a:pPr>
            <a:r>
              <a:rPr lang="uk-UA" sz="8600" b="1" dirty="0" smtClean="0">
                <a:solidFill>
                  <a:srgbClr val="FF0000"/>
                </a:solidFill>
                <a:ea typeface="Calibri"/>
                <a:cs typeface="Times New Roman"/>
              </a:rPr>
              <a:t>Де росла тополя? </a:t>
            </a:r>
          </a:p>
          <a:p>
            <a:pPr indent="450215">
              <a:buNone/>
            </a:pPr>
            <a:r>
              <a:rPr lang="uk-UA" sz="86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Неподалік від річки; </a:t>
            </a:r>
          </a:p>
          <a:p>
            <a:pPr indent="450215">
              <a:buNone/>
            </a:pPr>
            <a:r>
              <a:rPr lang="uk-UA" sz="86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край дороги біля поля; </a:t>
            </a:r>
          </a:p>
          <a:p>
            <a:pPr indent="450215">
              <a:buNone/>
            </a:pPr>
            <a:r>
              <a:rPr lang="uk-UA" sz="86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на греблі. </a:t>
            </a:r>
          </a:p>
          <a:p>
            <a:endParaRPr lang="uk-UA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00024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000240"/>
            <a:ext cx="5929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2. Поле, широке, зелене, порівнюється з: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морем;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океаном;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килимом.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0043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3. Тополю у творі названо: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тонкою і гнучкою;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молодою і квітучою;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чорнявою і красивою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uk-UA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636"/>
            <a:ext cx="6858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4. До кого поет звертається у своєму творі?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Дівчат-молодиць;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хлопців-козаків;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всього українського народу.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57166"/>
            <a:ext cx="60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5. Молодиця зустрічалася з козаком: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біля криниці;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на узбережжі озера;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під вербою.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57364"/>
            <a:ext cx="65722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 6. Яка пташка виспівувала, «поки вийде  </a:t>
            </a:r>
          </a:p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 чорнобрива з хати»?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Жайворонок;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ластівка;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соловейко.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643314"/>
            <a:ext cx="70009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7. Який художній прийом застосовував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Т. Шевченко у рядку з твору: «А серденько мліло»?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Метафору;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епітет;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контраст.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429264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8. Скільки років чекала молодиця свого козака?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Два;       б) шість;      в) п’ять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uk-UA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                            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Серце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чуло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недоленьку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боліло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мліло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Та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вміло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розказати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хотіло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Т. Г. Шевченко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429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9. Щоб припинити страждання своєї дочки мати 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вирішує її: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засватати за старого, багатого;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розвеселити співами; </a:t>
            </a:r>
          </a:p>
          <a:p>
            <a:pPr indent="450215">
              <a:spcAft>
                <a:spcPts val="0"/>
              </a:spcAft>
            </a:pP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віддати заміж за сільського коваля.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928802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10. Який народний обряд згадується у творі?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Колядування;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сватання;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щедрування.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429000"/>
            <a:ext cx="67151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11. З питанням «Де милий серденько?» дівчина   </a:t>
            </a:r>
          </a:p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зверталася до: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матері;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бабусі-ворожки;    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тополі.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214950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uk-UA" sz="2200" b="1" dirty="0" smtClean="0">
                <a:solidFill>
                  <a:srgbClr val="FF0000"/>
                </a:solidFill>
                <a:ea typeface="Calibri"/>
                <a:cs typeface="Times New Roman"/>
              </a:rPr>
              <a:t>12. Страждаючи, дівчина подумує: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а) утопитися;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б) переїхати в інше село; </a:t>
            </a:r>
          </a:p>
          <a:p>
            <a:pPr indent="450215"/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в) вирушити у подорож на пошуки коханого. </a:t>
            </a:r>
            <a:endParaRPr lang="uk-UA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Відповіді до тестових завдань: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1. Б                 7. А</a:t>
            </a:r>
          </a:p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А                 8. А </a:t>
            </a:r>
          </a:p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3. А                 9. А</a:t>
            </a:r>
          </a:p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А               10. Б</a:t>
            </a:r>
          </a:p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5. В               11. Б</a:t>
            </a:r>
          </a:p>
          <a:p>
            <a:pPr indent="450215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6. В               12. А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Список використаних джерел: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6572296" cy="571501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Авраменко О. М. Українська література. Підручник для 7-го кл. – К.: Грамота, 2007. – 296 с.: іл.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Енциклопедія життя і творчості Тараса Шевченка //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http://www.t-shevchenko.name/uk/Prose.html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Шевченко Т. Кобзар. –К.: Вид. центр «Просвіта», 2003. – С.33-35.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http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://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uk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wikipedia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.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org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/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wiki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/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http://users.i.com.ua/~zeta/Shevchenko/UA/Topolya.html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uk-UA" sz="2800" dirty="0" smtClean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  <a:p>
            <a:endParaRPr lang="uk-UA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6929486" cy="243998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sz="3600" dirty="0" smtClean="0">
                <a:solidFill>
                  <a:srgbClr val="FF0000"/>
                </a:solidFill>
                <a:latin typeface="+mn-lt"/>
              </a:rPr>
            </a:br>
            <a:r>
              <a:rPr lang="uk-UA" sz="3600" dirty="0" smtClean="0">
                <a:solidFill>
                  <a:srgbClr val="FF0000"/>
                </a:solidFill>
              </a:rPr>
              <a:t>Презентація: 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  <a:latin typeface="+mn-lt"/>
              </a:rPr>
              <a:t>Т.Г.Шевченко </a:t>
            </a:r>
            <a:r>
              <a:rPr lang="uk-UA" sz="3600" dirty="0" smtClean="0">
                <a:solidFill>
                  <a:srgbClr val="FF0000"/>
                </a:solidFill>
              </a:rPr>
              <a:t>«Тополя».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Романтична ідея </a:t>
            </a:r>
            <a:r>
              <a:rPr lang="uk-UA" sz="3600" dirty="0" err="1" smtClean="0">
                <a:solidFill>
                  <a:srgbClr val="FF0000"/>
                </a:solidFill>
              </a:rPr>
              <a:t>незнищенності</a:t>
            </a:r>
            <a:r>
              <a:rPr lang="uk-UA" sz="3600" dirty="0" smtClean="0">
                <a:solidFill>
                  <a:srgbClr val="FF0000"/>
                </a:solidFill>
              </a:rPr>
              <a:t> справжнього кохання, краси, вірності</a:t>
            </a:r>
            <a:r>
              <a:rPr lang="uk-UA" sz="3600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600200"/>
            <a:ext cx="6500858" cy="5114948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Виконала</a:t>
            </a:r>
          </a:p>
          <a:p>
            <a:pPr>
              <a:buNone/>
            </a:pP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учитель української мови та літератури</a:t>
            </a:r>
          </a:p>
          <a:p>
            <a:pPr>
              <a:buNone/>
            </a:pPr>
            <a:r>
              <a:rPr lang="uk-UA" sz="3000" dirty="0" err="1" smtClean="0">
                <a:solidFill>
                  <a:schemeClr val="accent2">
                    <a:lumMod val="75000"/>
                  </a:schemeClr>
                </a:solidFill>
              </a:rPr>
              <a:t>Павлівської</a:t>
            </a: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  загальноосвітньої школи І-ІІІ ступенів</a:t>
            </a:r>
          </a:p>
          <a:p>
            <a:pPr>
              <a:buNone/>
            </a:pPr>
            <a:r>
              <a:rPr lang="uk-UA" sz="3000" dirty="0" err="1" smtClean="0">
                <a:solidFill>
                  <a:schemeClr val="accent2">
                    <a:lumMod val="75000"/>
                  </a:schemeClr>
                </a:solidFill>
              </a:rPr>
              <a:t>Жашківської</a:t>
            </a: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 районної ради</a:t>
            </a:r>
          </a:p>
          <a:p>
            <a:pPr>
              <a:buNone/>
            </a:pP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Черкаської області</a:t>
            </a:r>
          </a:p>
          <a:p>
            <a:pPr>
              <a:buNone/>
            </a:pPr>
            <a:r>
              <a:rPr lang="uk-UA" sz="3000" dirty="0" err="1" smtClean="0">
                <a:solidFill>
                  <a:schemeClr val="accent2">
                    <a:lumMod val="75000"/>
                  </a:schemeClr>
                </a:solidFill>
              </a:rPr>
              <a:t>Школьна</a:t>
            </a:r>
            <a:r>
              <a:rPr lang="uk-UA" sz="3000" dirty="0" smtClean="0">
                <a:solidFill>
                  <a:schemeClr val="accent2">
                    <a:lumMod val="75000"/>
                  </a:schemeClr>
                </a:solidFill>
              </a:rPr>
              <a:t> Інна Василівна</a:t>
            </a: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uk-UA" sz="2300" dirty="0" smtClean="0">
                <a:solidFill>
                  <a:schemeClr val="accent2">
                    <a:lumMod val="75000"/>
                  </a:schemeClr>
                </a:solidFill>
              </a:rPr>
              <a:t>2014р.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0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У перше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видання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«Кобзаря» (1840)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ввійшла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одна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найкращих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Шевченкових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балад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«Тополя»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3000396" cy="42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85852" y="71435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У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Кобзарі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» 1840 р. перед текстом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балади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вміщено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аркуш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із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присвятою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П.С. Петровской.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357298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спогадами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Л.М.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Оглобліної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Шевченко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присвятив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П.С.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Петровській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одну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найкращих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своїх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поем – «Тополю»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намалював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до альбому струнку тополю 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52" y="3214686"/>
            <a:ext cx="3500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М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алюнок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виконаний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чорним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олівцем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тонованому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папері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зображено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серед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степу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високу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струнку тополю.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ілюстративним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близький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своїм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настроєм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одноіменної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балади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, особливо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поетичного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вступу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епілогу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0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10826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 err="1" smtClean="0">
                <a:solidFill>
                  <a:srgbClr val="C00000"/>
                </a:solidFill>
              </a:rPr>
              <a:t>період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ранньої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творчості</a:t>
            </a:r>
            <a:r>
              <a:rPr lang="ru-RU" sz="2800" dirty="0" smtClean="0">
                <a:solidFill>
                  <a:srgbClr val="C00000"/>
                </a:solidFill>
              </a:rPr>
              <a:t> Шевченко </a:t>
            </a:r>
            <a:r>
              <a:rPr lang="ru-RU" sz="2800" dirty="0" err="1" smtClean="0">
                <a:solidFill>
                  <a:srgbClr val="C00000"/>
                </a:solidFill>
              </a:rPr>
              <a:t>був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поетом-романтиком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285860"/>
            <a:ext cx="6858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Наприкінці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XVIII – початку XIX ст.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зародився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художній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напрям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романтизм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(франц.) –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передбачав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змалювання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незвичайних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подій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романтичних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пейзажів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Улюбленим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жанром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романтиків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балада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8" name="AutoShape 2" descr="http://annacatharina.a.n.pic.centerblog.net/igor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annacatharina.a.n.pic.centerblog.net/igor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annacatharina.a.n.pic.centerblog.net/igor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encrypted-tbn3.gstatic.com/images?q=tbn:ANd9GcQyvW3rFERyvs4G55kkbmDbfSEny4ZSXAro_ZkgDfraskIgf3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http://img1.liveinternet.ru/images/foto/b/3/apps/0/622/622959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143380"/>
            <a:ext cx="3429024" cy="243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6858048" cy="4114815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Балада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–(франц.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танцювати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 – невеликий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ліро-епічний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твір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казково-фантастичного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легендарно-історичного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героїчного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змісту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драматично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напруженим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сюжетом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співчутливо-сумним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звучанням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Баладами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уславились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О.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Пушкін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М. Лермонтов,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А.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Міцкевич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ін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staraysamara.ru/images/histori/ebce35db1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2"/>
            <a:ext cx="2214578" cy="240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rostves.info/uploads/posts/2013-11/1384747527_mihail_lermon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70"/>
            <a:ext cx="2357454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ru.convdocs.org/pars_docs/refs/48/47561/47561_html_m6b558d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286124"/>
            <a:ext cx="235745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786610" cy="122553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Особливост</a:t>
            </a:r>
            <a:r>
              <a:rPr lang="uk-UA" sz="3600" b="1" dirty="0" smtClean="0">
                <a:solidFill>
                  <a:srgbClr val="FF0000"/>
                </a:solidFill>
                <a:latin typeface="+mn-lt"/>
              </a:rPr>
              <a:t>і балади, як жанру художньої  літератури: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357430"/>
            <a:ext cx="6572296" cy="5043510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Реальне часто поєднується з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фантастичниим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Невелика кількість персонажів;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Відсутність деталізації;</a:t>
            </a:r>
          </a:p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Стислість у викладі матеріалу;</a:t>
            </a:r>
          </a:p>
          <a:p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“Магічна”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музичність.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000240"/>
            <a:ext cx="3929090" cy="54292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Тема </a:t>
            </a:r>
            <a:r>
              <a:rPr lang="ru-RU" sz="3600" b="1" dirty="0" err="1" smtClean="0">
                <a:solidFill>
                  <a:srgbClr val="FF0000"/>
                </a:solidFill>
              </a:rPr>
              <a:t>балади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розповідь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глибокі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переживання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дівчини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розлученої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коханим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звернення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до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ворожки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перетворення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на тополю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впливом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зілля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8" name="Picture 4" descr="http://svoe.in.ua/pictures/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3000396" cy="38527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357166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Сюжет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балади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«Тополя»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побудований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прийомі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метаморфози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тобто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перевтілення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4357718" cy="392909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Ідея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балади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://vyshivka.at.ua/_ph/3/2/555592744.jpg"/>
          <p:cNvPicPr>
            <a:picLocks noChangeAspect="1" noChangeArrowheads="1"/>
          </p:cNvPicPr>
          <p:nvPr/>
        </p:nvPicPr>
        <p:blipFill>
          <a:blip r:embed="rId4"/>
          <a:srcRect t="6000" r="4833" b="9999"/>
          <a:stretch>
            <a:fillRect/>
          </a:stretch>
        </p:blipFill>
        <p:spPr bwMode="auto">
          <a:xfrm>
            <a:off x="1357290" y="1428736"/>
            <a:ext cx="3000396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214554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err="1" smtClean="0">
                <a:solidFill>
                  <a:srgbClr val="C00000"/>
                </a:solidFill>
              </a:rPr>
              <a:t>невмирущість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справжнього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кохання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возвеличення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краси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</a:rPr>
              <a:t>незнищенності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благородних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людських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почуттів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14.radikal.ru/i326/1108/e3/ab80821b8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321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Основна думка балади: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64344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Жанр</a:t>
            </a: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: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 </a:t>
            </a:r>
          </a:p>
        </p:txBody>
      </p:sp>
      <p:pic>
        <p:nvPicPr>
          <p:cNvPr id="4098" name="Picture 2" descr="http://vyshivka.at.ua/_ph/3/2/713021327.jpg"/>
          <p:cNvPicPr>
            <a:picLocks noChangeAspect="1" noChangeArrowheads="1"/>
          </p:cNvPicPr>
          <p:nvPr/>
        </p:nvPicPr>
        <p:blipFill>
          <a:blip r:embed="rId4"/>
          <a:srcRect t="7500" r="7099" b="6999"/>
          <a:stretch>
            <a:fillRect/>
          </a:stretch>
        </p:blipFill>
        <p:spPr bwMode="auto">
          <a:xfrm>
            <a:off x="1428728" y="1428736"/>
            <a:ext cx="3143272" cy="43699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3438" y="2071678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кохання — це не тільки щире почуття, а й те, через що любляче серце страждає у поневіряннях. 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3252" y="5214950"/>
            <a:ext cx="308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балада з казково-фантастичними подіями. </a:t>
            </a:r>
            <a:endParaRPr lang="uk-UA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1222</Words>
  <Application>Microsoft Office PowerPoint</Application>
  <PresentationFormat>Экран (4:3)</PresentationFormat>
  <Paragraphs>189</Paragraphs>
  <Slides>23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В період ранньої творчості Шевченко був поетом-романтиком.</vt:lpstr>
      <vt:lpstr>Слайд 5</vt:lpstr>
      <vt:lpstr>Особливості балади, як жанру художньої  літератури:</vt:lpstr>
      <vt:lpstr>Слайд 7</vt:lpstr>
      <vt:lpstr>Слайд 8</vt:lpstr>
      <vt:lpstr>Слайд 9</vt:lpstr>
      <vt:lpstr>Слайд 10</vt:lpstr>
      <vt:lpstr>Слайд 11</vt:lpstr>
      <vt:lpstr>Слайд 12</vt:lpstr>
      <vt:lpstr>  Характерні ознаки балади «Тополя»:   </vt:lpstr>
      <vt:lpstr>Проблематика твору:</vt:lpstr>
      <vt:lpstr>                 Із джерел народних… </vt:lpstr>
      <vt:lpstr>Художні особливості твору:</vt:lpstr>
      <vt:lpstr>Художні особливості твору:</vt:lpstr>
      <vt:lpstr>Тестові завдання:</vt:lpstr>
      <vt:lpstr>Слайд 19</vt:lpstr>
      <vt:lpstr>Слайд 20</vt:lpstr>
      <vt:lpstr>Відповіді до тестових завдань:</vt:lpstr>
      <vt:lpstr>Список використаних джерел:</vt:lpstr>
      <vt:lpstr> Презентація:  Т.Г.Шевченко «Тополя». Романтична ідея незнищенності справжнього кохання, краси, вірності.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Т.Г. Шевченко  «Тополя»</dc:title>
  <dc:creator>User</dc:creator>
  <cp:lastModifiedBy>User</cp:lastModifiedBy>
  <cp:revision>37</cp:revision>
  <dcterms:created xsi:type="dcterms:W3CDTF">2014-11-08T18:53:59Z</dcterms:created>
  <dcterms:modified xsi:type="dcterms:W3CDTF">2014-11-09T00:11:09Z</dcterms:modified>
</cp:coreProperties>
</file>