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</p:sldMasterIdLst>
  <p:sldIdLst>
    <p:sldId id="291" r:id="rId4"/>
    <p:sldId id="261" r:id="rId5"/>
    <p:sldId id="258" r:id="rId6"/>
    <p:sldId id="274" r:id="rId7"/>
    <p:sldId id="265" r:id="rId8"/>
    <p:sldId id="268" r:id="rId9"/>
    <p:sldId id="264" r:id="rId10"/>
    <p:sldId id="269" r:id="rId11"/>
    <p:sldId id="262" r:id="rId12"/>
    <p:sldId id="260" r:id="rId13"/>
    <p:sldId id="270" r:id="rId14"/>
    <p:sldId id="259" r:id="rId15"/>
    <p:sldId id="257" r:id="rId16"/>
    <p:sldId id="275" r:id="rId17"/>
    <p:sldId id="276" r:id="rId18"/>
    <p:sldId id="277" r:id="rId19"/>
    <p:sldId id="272" r:id="rId20"/>
    <p:sldId id="271" r:id="rId21"/>
    <p:sldId id="278" r:id="rId22"/>
    <p:sldId id="279" r:id="rId23"/>
    <p:sldId id="280" r:id="rId24"/>
    <p:sldId id="282" r:id="rId25"/>
    <p:sldId id="283" r:id="rId26"/>
    <p:sldId id="281" r:id="rId27"/>
    <p:sldId id="284" r:id="rId28"/>
    <p:sldId id="285" r:id="rId29"/>
    <p:sldId id="286" r:id="rId30"/>
    <p:sldId id="287" r:id="rId31"/>
    <p:sldId id="273" r:id="rId32"/>
    <p:sldId id="288" r:id="rId33"/>
    <p:sldId id="289" r:id="rId34"/>
    <p:sldId id="267" r:id="rId35"/>
    <p:sldId id="290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CC"/>
    <a:srgbClr val="0000FF"/>
    <a:srgbClr val="EAD9F5"/>
    <a:srgbClr val="9933FF"/>
    <a:srgbClr val="CFC7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3" autoAdjust="0"/>
    <p:restoredTop sz="94640" autoAdjust="0"/>
  </p:normalViewPr>
  <p:slideViewPr>
    <p:cSldViewPr>
      <p:cViewPr varScale="1">
        <p:scale>
          <a:sx n="78" d="100"/>
          <a:sy n="78" d="100"/>
        </p:scale>
        <p:origin x="-10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4F0E52-089F-4926-B2D1-C36DC504446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8DFF11-6184-4D8E-9D80-68135D3EE7DB}">
      <dgm:prSet phldrT="[Текст]" custT="1"/>
      <dgm:spPr/>
      <dgm:t>
        <a:bodyPr/>
        <a:lstStyle/>
        <a:p>
          <a:r>
            <a: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27 квітня 1957 року одружився з Людмилою </a:t>
          </a:r>
          <a:r>
            <a:rPr lang="uk-UA" sz="20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Півторак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0862F5-8FFB-4784-B8A4-F7C73BBC9F82}" type="parTrans" cxnId="{7792613C-EE73-4783-875D-723988D713C9}">
      <dgm:prSet/>
      <dgm:spPr/>
      <dgm:t>
        <a:bodyPr/>
        <a:lstStyle/>
        <a:p>
          <a:endParaRPr lang="ru-RU"/>
        </a:p>
      </dgm:t>
    </dgm:pt>
    <dgm:pt modelId="{0536052A-3107-4964-8B41-EF498BEAAF09}" type="sibTrans" cxnId="{7792613C-EE73-4783-875D-723988D713C9}">
      <dgm:prSet/>
      <dgm:spPr/>
      <dgm:t>
        <a:bodyPr/>
        <a:lstStyle/>
        <a:p>
          <a:endParaRPr lang="ru-RU"/>
        </a:p>
      </dgm:t>
    </dgm:pt>
    <dgm:pt modelId="{7C71020F-C16E-481C-AF78-62C02470B3D8}">
      <dgm:prSet phldrT="[Текст]" custT="1"/>
      <dgm:spPr/>
      <dgm:t>
        <a:bodyPr/>
        <a:lstStyle/>
        <a:p>
          <a:r>
            <a:rPr lang="uk-UA" sz="20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 лютого 1958 року народився син Олесь</a:t>
          </a:r>
          <a:endParaRPr lang="ru-RU" sz="2000" dirty="0"/>
        </a:p>
      </dgm:t>
    </dgm:pt>
    <dgm:pt modelId="{5DA60C35-DD56-4986-B309-517BD9807BB5}" type="parTrans" cxnId="{0DA28128-A086-4C78-BE7D-63B5504BEA4E}">
      <dgm:prSet/>
      <dgm:spPr/>
      <dgm:t>
        <a:bodyPr/>
        <a:lstStyle/>
        <a:p>
          <a:endParaRPr lang="ru-RU"/>
        </a:p>
      </dgm:t>
    </dgm:pt>
    <dgm:pt modelId="{DBC45D1F-AB95-46F2-BA47-1ADDFE1C9A93}" type="sibTrans" cxnId="{0DA28128-A086-4C78-BE7D-63B5504BEA4E}">
      <dgm:prSet/>
      <dgm:spPr/>
      <dgm:t>
        <a:bodyPr/>
        <a:lstStyle/>
        <a:p>
          <a:endParaRPr lang="ru-RU"/>
        </a:p>
      </dgm:t>
    </dgm:pt>
    <dgm:pt modelId="{90CF0541-0F6A-42BA-9163-766485B8BFC7}">
      <dgm:prSet/>
      <dgm:spPr/>
      <dgm:t>
        <a:bodyPr/>
        <a:lstStyle/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1962 року вийшла перша </a:t>
          </a:r>
        </a:p>
        <a:p>
          <a:r>
            <a:rPr lang="uk-UA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збірка «Тиша і грім»</a:t>
          </a:r>
          <a:endParaRPr lang="ru-RU" dirty="0"/>
        </a:p>
      </dgm:t>
    </dgm:pt>
    <dgm:pt modelId="{7A87A3D2-1452-4659-ADBF-83EED145328B}" type="parTrans" cxnId="{0C0BEDBB-91AB-4E22-AD75-22B7C9FD464C}">
      <dgm:prSet/>
      <dgm:spPr/>
      <dgm:t>
        <a:bodyPr/>
        <a:lstStyle/>
        <a:p>
          <a:endParaRPr lang="ru-RU"/>
        </a:p>
      </dgm:t>
    </dgm:pt>
    <dgm:pt modelId="{02C775AC-9C52-4066-BA1C-73A3AB15C9E2}" type="sibTrans" cxnId="{0C0BEDBB-91AB-4E22-AD75-22B7C9FD464C}">
      <dgm:prSet/>
      <dgm:spPr/>
      <dgm:t>
        <a:bodyPr/>
        <a:lstStyle/>
        <a:p>
          <a:endParaRPr lang="ru-RU"/>
        </a:p>
      </dgm:t>
    </dgm:pt>
    <dgm:pt modelId="{B0082C01-081C-47DF-A350-E3B3F157B097}" type="pres">
      <dgm:prSet presAssocID="{0E4F0E52-089F-4926-B2D1-C36DC504446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0CA6CA-B08A-4637-9701-145E99E6F690}" type="pres">
      <dgm:prSet presAssocID="{F38DFF11-6184-4D8E-9D80-68135D3EE7DB}" presName="parentLin" presStyleCnt="0"/>
      <dgm:spPr/>
    </dgm:pt>
    <dgm:pt modelId="{406A4F43-76EB-47D3-9902-A8AF567B147E}" type="pres">
      <dgm:prSet presAssocID="{F38DFF11-6184-4D8E-9D80-68135D3EE7D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F6BA1A2-BB81-4CD5-8BC7-81393B031392}" type="pres">
      <dgm:prSet presAssocID="{F38DFF11-6184-4D8E-9D80-68135D3EE7DB}" presName="parentText" presStyleLbl="node1" presStyleIdx="0" presStyleCnt="3" custScaleX="132855" custScaleY="151753" custLinFactNeighborX="-10447" custLinFactNeighborY="39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C4D460-7442-4959-9A01-CAE7EC155286}" type="pres">
      <dgm:prSet presAssocID="{F38DFF11-6184-4D8E-9D80-68135D3EE7DB}" presName="negativeSpace" presStyleCnt="0"/>
      <dgm:spPr/>
    </dgm:pt>
    <dgm:pt modelId="{31E1DBD0-9730-4808-9ECF-F1D83E4780A8}" type="pres">
      <dgm:prSet presAssocID="{F38DFF11-6184-4D8E-9D80-68135D3EE7DB}" presName="childText" presStyleLbl="conFgAcc1" presStyleIdx="0" presStyleCnt="3">
        <dgm:presLayoutVars>
          <dgm:bulletEnabled val="1"/>
        </dgm:presLayoutVars>
      </dgm:prSet>
      <dgm:spPr/>
    </dgm:pt>
    <dgm:pt modelId="{6AF1BBAB-37CF-4408-BA38-6ECD1262C54C}" type="pres">
      <dgm:prSet presAssocID="{0536052A-3107-4964-8B41-EF498BEAAF09}" presName="spaceBetweenRectangles" presStyleCnt="0"/>
      <dgm:spPr/>
    </dgm:pt>
    <dgm:pt modelId="{DE6829DD-417B-4DF6-B794-C09C334DBD96}" type="pres">
      <dgm:prSet presAssocID="{7C71020F-C16E-481C-AF78-62C02470B3D8}" presName="parentLin" presStyleCnt="0"/>
      <dgm:spPr/>
    </dgm:pt>
    <dgm:pt modelId="{CCE63BDD-FEFD-4F97-ABB1-2813A08E5B7B}" type="pres">
      <dgm:prSet presAssocID="{7C71020F-C16E-481C-AF78-62C02470B3D8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2C9A9FD1-4CB3-4280-98D9-027F90636317}" type="pres">
      <dgm:prSet presAssocID="{7C71020F-C16E-481C-AF78-62C02470B3D8}" presName="parentText" presStyleLbl="node1" presStyleIdx="1" presStyleCnt="3" custScaleX="132855" custScaleY="14835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761209-3EEC-4179-AB4A-6B6B0D533251}" type="pres">
      <dgm:prSet presAssocID="{7C71020F-C16E-481C-AF78-62C02470B3D8}" presName="negativeSpace" presStyleCnt="0"/>
      <dgm:spPr/>
    </dgm:pt>
    <dgm:pt modelId="{82F709A2-A04B-47D9-BFC3-3DD3936792BA}" type="pres">
      <dgm:prSet presAssocID="{7C71020F-C16E-481C-AF78-62C02470B3D8}" presName="childText" presStyleLbl="conFgAcc1" presStyleIdx="1" presStyleCnt="3">
        <dgm:presLayoutVars>
          <dgm:bulletEnabled val="1"/>
        </dgm:presLayoutVars>
      </dgm:prSet>
      <dgm:spPr/>
    </dgm:pt>
    <dgm:pt modelId="{07863072-32A1-4426-AC51-AC98A5B5F804}" type="pres">
      <dgm:prSet presAssocID="{DBC45D1F-AB95-46F2-BA47-1ADDFE1C9A93}" presName="spaceBetweenRectangles" presStyleCnt="0"/>
      <dgm:spPr/>
    </dgm:pt>
    <dgm:pt modelId="{013819AD-57F8-430E-87A7-80A96B78E15F}" type="pres">
      <dgm:prSet presAssocID="{90CF0541-0F6A-42BA-9163-766485B8BFC7}" presName="parentLin" presStyleCnt="0"/>
      <dgm:spPr/>
    </dgm:pt>
    <dgm:pt modelId="{D45878BF-A7AF-402D-970C-B834BBAAAA1C}" type="pres">
      <dgm:prSet presAssocID="{90CF0541-0F6A-42BA-9163-766485B8BFC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61B765B-1174-4DEB-81E5-D3B43F2FA886}" type="pres">
      <dgm:prSet presAssocID="{90CF0541-0F6A-42BA-9163-766485B8BFC7}" presName="parentText" presStyleLbl="node1" presStyleIdx="2" presStyleCnt="3" custScaleX="129850" custScaleY="1536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77E14E-D94A-4A67-BFC6-9BB9DB768234}" type="pres">
      <dgm:prSet presAssocID="{90CF0541-0F6A-42BA-9163-766485B8BFC7}" presName="negativeSpace" presStyleCnt="0"/>
      <dgm:spPr/>
    </dgm:pt>
    <dgm:pt modelId="{9122FDFE-0F4B-4BD3-873F-D0A0DE20786F}" type="pres">
      <dgm:prSet presAssocID="{90CF0541-0F6A-42BA-9163-766485B8BFC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A9972D40-0862-42AF-846E-3F91D4D2B9F8}" type="presOf" srcId="{0E4F0E52-089F-4926-B2D1-C36DC504446E}" destId="{B0082C01-081C-47DF-A350-E3B3F157B097}" srcOrd="0" destOrd="0" presId="urn:microsoft.com/office/officeart/2005/8/layout/list1"/>
    <dgm:cxn modelId="{38849836-78D5-45E5-849E-CEB5FBA4177F}" type="presOf" srcId="{7C71020F-C16E-481C-AF78-62C02470B3D8}" destId="{2C9A9FD1-4CB3-4280-98D9-027F90636317}" srcOrd="1" destOrd="0" presId="urn:microsoft.com/office/officeart/2005/8/layout/list1"/>
    <dgm:cxn modelId="{0C0BEDBB-91AB-4E22-AD75-22B7C9FD464C}" srcId="{0E4F0E52-089F-4926-B2D1-C36DC504446E}" destId="{90CF0541-0F6A-42BA-9163-766485B8BFC7}" srcOrd="2" destOrd="0" parTransId="{7A87A3D2-1452-4659-ADBF-83EED145328B}" sibTransId="{02C775AC-9C52-4066-BA1C-73A3AB15C9E2}"/>
    <dgm:cxn modelId="{79050FA6-2167-44DC-9F24-A270978C6075}" type="presOf" srcId="{F38DFF11-6184-4D8E-9D80-68135D3EE7DB}" destId="{406A4F43-76EB-47D3-9902-A8AF567B147E}" srcOrd="0" destOrd="0" presId="urn:microsoft.com/office/officeart/2005/8/layout/list1"/>
    <dgm:cxn modelId="{71C4E921-31CB-4EB6-A0E8-ED0B8CA96461}" type="presOf" srcId="{F38DFF11-6184-4D8E-9D80-68135D3EE7DB}" destId="{7F6BA1A2-BB81-4CD5-8BC7-81393B031392}" srcOrd="1" destOrd="0" presId="urn:microsoft.com/office/officeart/2005/8/layout/list1"/>
    <dgm:cxn modelId="{7792613C-EE73-4783-875D-723988D713C9}" srcId="{0E4F0E52-089F-4926-B2D1-C36DC504446E}" destId="{F38DFF11-6184-4D8E-9D80-68135D3EE7DB}" srcOrd="0" destOrd="0" parTransId="{C80862F5-8FFB-4784-B8A4-F7C73BBC9F82}" sibTransId="{0536052A-3107-4964-8B41-EF498BEAAF09}"/>
    <dgm:cxn modelId="{83DDF923-E225-436E-8693-9535B57CCE4E}" type="presOf" srcId="{90CF0541-0F6A-42BA-9163-766485B8BFC7}" destId="{D61B765B-1174-4DEB-81E5-D3B43F2FA886}" srcOrd="1" destOrd="0" presId="urn:microsoft.com/office/officeart/2005/8/layout/list1"/>
    <dgm:cxn modelId="{0DA28128-A086-4C78-BE7D-63B5504BEA4E}" srcId="{0E4F0E52-089F-4926-B2D1-C36DC504446E}" destId="{7C71020F-C16E-481C-AF78-62C02470B3D8}" srcOrd="1" destOrd="0" parTransId="{5DA60C35-DD56-4986-B309-517BD9807BB5}" sibTransId="{DBC45D1F-AB95-46F2-BA47-1ADDFE1C9A93}"/>
    <dgm:cxn modelId="{C84FDE7A-8EA7-46E9-BB0B-3D90C59F0A4D}" type="presOf" srcId="{90CF0541-0F6A-42BA-9163-766485B8BFC7}" destId="{D45878BF-A7AF-402D-970C-B834BBAAAA1C}" srcOrd="0" destOrd="0" presId="urn:microsoft.com/office/officeart/2005/8/layout/list1"/>
    <dgm:cxn modelId="{DF2062FA-FF66-4F91-A131-8B622CDF68DA}" type="presOf" srcId="{7C71020F-C16E-481C-AF78-62C02470B3D8}" destId="{CCE63BDD-FEFD-4F97-ABB1-2813A08E5B7B}" srcOrd="0" destOrd="0" presId="urn:microsoft.com/office/officeart/2005/8/layout/list1"/>
    <dgm:cxn modelId="{1D14085C-8AA0-4EDA-9E4A-5E3FC0AC9FE0}" type="presParOf" srcId="{B0082C01-081C-47DF-A350-E3B3F157B097}" destId="{BB0CA6CA-B08A-4637-9701-145E99E6F690}" srcOrd="0" destOrd="0" presId="urn:microsoft.com/office/officeart/2005/8/layout/list1"/>
    <dgm:cxn modelId="{001CD3D0-E424-47F9-BD77-02285D3B4D9F}" type="presParOf" srcId="{BB0CA6CA-B08A-4637-9701-145E99E6F690}" destId="{406A4F43-76EB-47D3-9902-A8AF567B147E}" srcOrd="0" destOrd="0" presId="urn:microsoft.com/office/officeart/2005/8/layout/list1"/>
    <dgm:cxn modelId="{4836538D-6F25-43C3-A691-A273AA209E43}" type="presParOf" srcId="{BB0CA6CA-B08A-4637-9701-145E99E6F690}" destId="{7F6BA1A2-BB81-4CD5-8BC7-81393B031392}" srcOrd="1" destOrd="0" presId="urn:microsoft.com/office/officeart/2005/8/layout/list1"/>
    <dgm:cxn modelId="{DC133F5D-A97B-46A2-93B4-DE8A93E9FD06}" type="presParOf" srcId="{B0082C01-081C-47DF-A350-E3B3F157B097}" destId="{79C4D460-7442-4959-9A01-CAE7EC155286}" srcOrd="1" destOrd="0" presId="urn:microsoft.com/office/officeart/2005/8/layout/list1"/>
    <dgm:cxn modelId="{8AA8803E-60C4-4B6D-9422-FFE050CB9C6F}" type="presParOf" srcId="{B0082C01-081C-47DF-A350-E3B3F157B097}" destId="{31E1DBD0-9730-4808-9ECF-F1D83E4780A8}" srcOrd="2" destOrd="0" presId="urn:microsoft.com/office/officeart/2005/8/layout/list1"/>
    <dgm:cxn modelId="{D3D6DCF6-21A2-48E5-BB73-854B0D5B78A0}" type="presParOf" srcId="{B0082C01-081C-47DF-A350-E3B3F157B097}" destId="{6AF1BBAB-37CF-4408-BA38-6ECD1262C54C}" srcOrd="3" destOrd="0" presId="urn:microsoft.com/office/officeart/2005/8/layout/list1"/>
    <dgm:cxn modelId="{BB7AABCB-21E8-436B-9117-7AC95C6E8FED}" type="presParOf" srcId="{B0082C01-081C-47DF-A350-E3B3F157B097}" destId="{DE6829DD-417B-4DF6-B794-C09C334DBD96}" srcOrd="4" destOrd="0" presId="urn:microsoft.com/office/officeart/2005/8/layout/list1"/>
    <dgm:cxn modelId="{0BE08DD1-7B35-45D2-ADB1-3A8AB11626FD}" type="presParOf" srcId="{DE6829DD-417B-4DF6-B794-C09C334DBD96}" destId="{CCE63BDD-FEFD-4F97-ABB1-2813A08E5B7B}" srcOrd="0" destOrd="0" presId="urn:microsoft.com/office/officeart/2005/8/layout/list1"/>
    <dgm:cxn modelId="{BECB8C44-B323-4C42-9088-BC83BF303B64}" type="presParOf" srcId="{DE6829DD-417B-4DF6-B794-C09C334DBD96}" destId="{2C9A9FD1-4CB3-4280-98D9-027F90636317}" srcOrd="1" destOrd="0" presId="urn:microsoft.com/office/officeart/2005/8/layout/list1"/>
    <dgm:cxn modelId="{76B21808-BA43-43B8-9D80-4D8180B04A70}" type="presParOf" srcId="{B0082C01-081C-47DF-A350-E3B3F157B097}" destId="{E4761209-3EEC-4179-AB4A-6B6B0D533251}" srcOrd="5" destOrd="0" presId="urn:microsoft.com/office/officeart/2005/8/layout/list1"/>
    <dgm:cxn modelId="{463B20AD-C95E-41AB-B5CD-32F0BDB6A226}" type="presParOf" srcId="{B0082C01-081C-47DF-A350-E3B3F157B097}" destId="{82F709A2-A04B-47D9-BFC3-3DD3936792BA}" srcOrd="6" destOrd="0" presId="urn:microsoft.com/office/officeart/2005/8/layout/list1"/>
    <dgm:cxn modelId="{D09B153B-1CD0-48B2-86DE-4E7FBFC0B733}" type="presParOf" srcId="{B0082C01-081C-47DF-A350-E3B3F157B097}" destId="{07863072-32A1-4426-AC51-AC98A5B5F804}" srcOrd="7" destOrd="0" presId="urn:microsoft.com/office/officeart/2005/8/layout/list1"/>
    <dgm:cxn modelId="{1FE6CD0C-89F3-42A1-A43F-EB729EA7DA91}" type="presParOf" srcId="{B0082C01-081C-47DF-A350-E3B3F157B097}" destId="{013819AD-57F8-430E-87A7-80A96B78E15F}" srcOrd="8" destOrd="0" presId="urn:microsoft.com/office/officeart/2005/8/layout/list1"/>
    <dgm:cxn modelId="{18093132-A25C-4FB5-B6AF-1E7E405863DB}" type="presParOf" srcId="{013819AD-57F8-430E-87A7-80A96B78E15F}" destId="{D45878BF-A7AF-402D-970C-B834BBAAAA1C}" srcOrd="0" destOrd="0" presId="urn:microsoft.com/office/officeart/2005/8/layout/list1"/>
    <dgm:cxn modelId="{B513C7F3-7442-4379-B291-B82596C3B7DC}" type="presParOf" srcId="{013819AD-57F8-430E-87A7-80A96B78E15F}" destId="{D61B765B-1174-4DEB-81E5-D3B43F2FA886}" srcOrd="1" destOrd="0" presId="urn:microsoft.com/office/officeart/2005/8/layout/list1"/>
    <dgm:cxn modelId="{30B108CB-E073-4FAC-98F5-C3A8ADC7588E}" type="presParOf" srcId="{B0082C01-081C-47DF-A350-E3B3F157B097}" destId="{7777E14E-D94A-4A67-BFC6-9BB9DB768234}" srcOrd="9" destOrd="0" presId="urn:microsoft.com/office/officeart/2005/8/layout/list1"/>
    <dgm:cxn modelId="{2ECCE71F-F76F-4615-9E93-54927A64D972}" type="presParOf" srcId="{B0082C01-081C-47DF-A350-E3B3F157B097}" destId="{9122FDFE-0F4B-4BD3-873F-D0A0DE20786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E1DBD0-9730-4808-9ECF-F1D83E4780A8}">
      <dsp:nvSpPr>
        <dsp:cNvPr id="0" name=""/>
        <dsp:cNvSpPr/>
      </dsp:nvSpPr>
      <dsp:spPr>
        <a:xfrm>
          <a:off x="0" y="967196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6BA1A2-BB81-4CD5-8BC7-81393B031392}">
      <dsp:nvSpPr>
        <dsp:cNvPr id="0" name=""/>
        <dsp:cNvSpPr/>
      </dsp:nvSpPr>
      <dsp:spPr>
        <a:xfrm>
          <a:off x="216025" y="332271"/>
          <a:ext cx="4486746" cy="98554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27 квітня 1957 року одружився з Людмилою </a:t>
          </a:r>
          <a:r>
            <a:rPr lang="uk-UA" sz="20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Півторак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4135" y="380381"/>
        <a:ext cx="4390526" cy="889324"/>
      </dsp:txXfrm>
    </dsp:sp>
    <dsp:sp modelId="{82F709A2-A04B-47D9-BFC3-3DD3936792BA}">
      <dsp:nvSpPr>
        <dsp:cNvPr id="0" name=""/>
        <dsp:cNvSpPr/>
      </dsp:nvSpPr>
      <dsp:spPr>
        <a:xfrm>
          <a:off x="0" y="2279126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9A9FD1-4CB3-4280-98D9-027F90636317}">
      <dsp:nvSpPr>
        <dsp:cNvPr id="0" name=""/>
        <dsp:cNvSpPr/>
      </dsp:nvSpPr>
      <dsp:spPr>
        <a:xfrm>
          <a:off x="241226" y="1640396"/>
          <a:ext cx="4486746" cy="9634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22 лютого 1958 року народився син Олесь</a:t>
          </a:r>
          <a:endParaRPr lang="ru-RU" sz="2000" kern="1200" dirty="0"/>
        </a:p>
      </dsp:txBody>
      <dsp:txXfrm>
        <a:off x="288258" y="1687428"/>
        <a:ext cx="4392682" cy="869386"/>
      </dsp:txXfrm>
    </dsp:sp>
    <dsp:sp modelId="{9122FDFE-0F4B-4BD3-873F-D0A0DE20786F}">
      <dsp:nvSpPr>
        <dsp:cNvPr id="0" name=""/>
        <dsp:cNvSpPr/>
      </dsp:nvSpPr>
      <dsp:spPr>
        <a:xfrm>
          <a:off x="0" y="3625380"/>
          <a:ext cx="4824536" cy="554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1B765B-1174-4DEB-81E5-D3B43F2FA886}">
      <dsp:nvSpPr>
        <dsp:cNvPr id="0" name=""/>
        <dsp:cNvSpPr/>
      </dsp:nvSpPr>
      <dsp:spPr>
        <a:xfrm>
          <a:off x="241226" y="2952326"/>
          <a:ext cx="4385261" cy="9977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649" tIns="0" rIns="127649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1962 року вийшла перша 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2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збірка «Тиша і грім»</a:t>
          </a:r>
          <a:endParaRPr lang="ru-RU" sz="2200" kern="1200" dirty="0"/>
        </a:p>
      </dsp:txBody>
      <dsp:txXfrm>
        <a:off x="289933" y="3001033"/>
        <a:ext cx="4287847" cy="900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12.12.2014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microsoft.com/office/2007/relationships/hdphoto" Target="../media/hdphoto3.wdp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microsoft.com/office/2007/relationships/diagramDrawing" Target="../diagrams/drawin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p3.fm/?q=%E2%E8%F0%EE%F1%F2%E5%F8+%F2%E8+%F1%E8%ED%F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.ua/8525886" TargetMode="Externa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48680"/>
            <a:ext cx="7175351" cy="3168352"/>
          </a:xfrm>
        </p:spPr>
        <p:txBody>
          <a:bodyPr/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4800" dirty="0">
                <a:solidFill>
                  <a:srgbClr val="0000FF"/>
                </a:solidFill>
                <a:effectLst/>
                <a:latin typeface="Monotype Corsiva" panose="03010101010201010101" pitchFamily="66" charset="0"/>
                <a:ea typeface="+mn-ea"/>
                <a:cs typeface="+mn-cs"/>
              </a:rPr>
              <a:t>Василь Симоненко – «лицар на білому коні» в українській літературі.</a:t>
            </a:r>
            <a:br>
              <a:rPr lang="uk-UA" sz="4800" dirty="0">
                <a:solidFill>
                  <a:srgbClr val="0000FF"/>
                </a:solidFill>
                <a:effectLst/>
                <a:latin typeface="Monotype Corsiva" panose="03010101010201010101" pitchFamily="66" charset="0"/>
                <a:ea typeface="+mn-ea"/>
                <a:cs typeface="+mn-cs"/>
              </a:rPr>
            </a:br>
            <a:r>
              <a:rPr lang="uk-UA" sz="4800" dirty="0">
                <a:solidFill>
                  <a:srgbClr val="0000FF"/>
                </a:solidFill>
                <a:effectLst/>
                <a:latin typeface="Monotype Corsiva" panose="03010101010201010101" pitchFamily="66" charset="0"/>
                <a:ea typeface="+mn-ea"/>
                <a:cs typeface="+mn-cs"/>
              </a:rPr>
              <a:t>«Лебеді материнства»</a:t>
            </a:r>
            <a:br>
              <a:rPr lang="uk-UA" sz="4800" dirty="0">
                <a:solidFill>
                  <a:srgbClr val="0000FF"/>
                </a:solidFill>
                <a:effectLst/>
                <a:latin typeface="Monotype Corsiva" panose="03010101010201010101" pitchFamily="66" charset="0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3717033"/>
            <a:ext cx="5328592" cy="2217632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uk-UA" dirty="0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Демченко Людмила Михайлівна, учитель української мови і літератури </a:t>
            </a:r>
            <a:r>
              <a:rPr lang="uk-UA" dirty="0" err="1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Маньківського</a:t>
            </a:r>
            <a:r>
              <a:rPr lang="uk-UA" dirty="0" smtClean="0">
                <a:solidFill>
                  <a:srgbClr val="66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навчально-виховного комплексу «Загальноосвітня школа І-ІІІ ступенів - гімназія»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17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7000"/>
                    </a14:imgEffect>
                    <a14:imgEffect>
                      <a14:saturation sat="65000"/>
                    </a14:imgEffect>
                    <a14:imgEffect>
                      <a14:brightnessContrast contrast="-53000"/>
                    </a14:imgEffect>
                  </a14:imgLayer>
                </a14:imgProps>
              </a:ext>
            </a:extLst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ay.kiev.ua/sites/default/files/main/articles/31012013/12muze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36912"/>
            <a:ext cx="4586017" cy="3035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23628" y="908720"/>
            <a:ext cx="66967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СЬОГОДНІ У </a:t>
            </a:r>
            <a:r>
              <a:rPr lang="ru-RU" dirty="0"/>
              <a:t>НЕВЕЛИЧКІЙ КІМНАТЦІ МІСТИТЬСЯ БАГАТО СВІТЛИН: ФОТОКОР «МОЛОДІ ЧЕРКАЩИНИ» ІГОР ОСАДЧИЙ ВСТИГ ЗРОБИТИ ЧИМАЛО ЗНІМКІВ, ПОПРИ ТЕ, ЩО СИМОНЕНКО НЕ </a:t>
            </a:r>
            <a:r>
              <a:rPr lang="ru-RU" dirty="0" smtClean="0"/>
              <a:t>ЛЮБИВ  ФОТОГРАФУВАТИСЯ...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966401"/>
            <a:ext cx="4337735" cy="2880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188640"/>
            <a:ext cx="73448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chemeClr val="accent4">
                    <a:lumMod val="75000"/>
                  </a:schemeClr>
                </a:solidFill>
                <a:latin typeface="Monotype Corsiva" panose="03010101010201010101" pitchFamily="66" charset="0"/>
              </a:rPr>
              <a:t>У редакції газети «Черкаська правда»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65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11000"/>
                    </a14:imgEffect>
                    <a14:imgEffect>
                      <a14:colorTemperature colorTemp="7375"/>
                    </a14:imgEffect>
                    <a14:imgEffect>
                      <a14:saturation sat="25000"/>
                    </a14:imgEffect>
                    <a14:imgEffect>
                      <a14:brightnessContrast bright="-1000" contrast="-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64" y="1019637"/>
            <a:ext cx="2592436" cy="391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3568" y="188640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accent3">
                    <a:lumMod val="50000"/>
                  </a:schemeClr>
                </a:solidFill>
                <a:latin typeface="Monotype Corsiva" panose="03010101010201010101" pitchFamily="66" charset="0"/>
              </a:rPr>
              <a:t>Життя в Черкасах</a:t>
            </a:r>
            <a:endParaRPr lang="ru-RU" sz="4800" b="1" dirty="0">
              <a:solidFill>
                <a:schemeClr val="accent3">
                  <a:lumMod val="50000"/>
                </a:schemeClr>
              </a:solidFill>
              <a:latin typeface="Monotype Corsiva" panose="03010101010201010101" pitchFamily="66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916504277"/>
              </p:ext>
            </p:extLst>
          </p:nvPr>
        </p:nvGraphicFramePr>
        <p:xfrm>
          <a:off x="2915816" y="855140"/>
          <a:ext cx="4824536" cy="4486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068960"/>
            <a:ext cx="2530173" cy="318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293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Пам'ятник Василеві у Біївцях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5976" y="1988840"/>
            <a:ext cx="4464050" cy="3609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484784"/>
            <a:ext cx="4649523" cy="3489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476672"/>
            <a:ext cx="45055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Пам’ятник на могилі поета у м. Черкасах</a:t>
            </a:r>
          </a:p>
          <a:p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Автори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скульптор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Грабовський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архітектор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Кириленко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5976" y="5598815"/>
            <a:ext cx="417646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endParaRPr lang="ru-RU" altLang="ru-RU" b="1" dirty="0" smtClean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80000"/>
              </a:lnSpc>
            </a:pPr>
            <a:r>
              <a:rPr lang="uk-UA" altLang="ru-RU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Пам'ятник</a:t>
            </a:r>
            <a:r>
              <a:rPr lang="uk-UA" alt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ru-RU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Василеві Симоненку </a:t>
            </a:r>
          </a:p>
          <a:p>
            <a:pPr algn="ctr">
              <a:lnSpc>
                <a:spcPct val="80000"/>
              </a:lnSpc>
            </a:pPr>
            <a:r>
              <a:rPr lang="uk-UA" altLang="ru-RU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його рідному селі </a:t>
            </a:r>
            <a:r>
              <a:rPr lang="uk-UA" altLang="ru-RU" b="1" dirty="0" err="1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Біївці</a:t>
            </a:r>
            <a:r>
              <a:rPr lang="uk-UA" altLang="ru-RU" b="1" dirty="0" smtClean="0">
                <a:solidFill>
                  <a:srgbClr val="00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uk-UA" altLang="ru-RU" b="1" dirty="0">
              <a:solidFill>
                <a:srgbClr val="00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412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526" y="0"/>
            <a:ext cx="9255957" cy="697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46672" y="1556792"/>
            <a:ext cx="69145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ЛЕБЕДі</a:t>
            </a:r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МАТЕРИНСТВА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" y="54452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4"/>
              </a:rPr>
              <a:t>http://imp3.fm/?q=%E2%E8%F0%EE%F1%F2%E5%F8+%F2%E8+%F1%E8%ED%F3</a:t>
            </a:r>
            <a:endParaRPr lang="ru-RU" dirty="0"/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539552" y="2780928"/>
            <a:ext cx="6697624" cy="172819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u="sng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Проблемне питання</a:t>
            </a:r>
            <a:r>
              <a:rPr lang="uk-UA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sz="2800" b="1" dirty="0" smtClean="0">
                <a:solidFill>
                  <a:schemeClr val="tx1"/>
                </a:solidFill>
                <a:latin typeface="Monotype Corsiva" panose="03010101010201010101" pitchFamily="66" charset="0"/>
              </a:rPr>
              <a:t>Чому поет дав саме таку назву поезії? Чому не «Лебеді батьківства», «Батьківські дороговкази»?</a:t>
            </a:r>
            <a:endParaRPr lang="ru-RU" sz="2800" b="1" dirty="0">
              <a:solidFill>
                <a:schemeClr val="tx1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07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6000" r="-6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548681"/>
            <a:ext cx="3043149" cy="3303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3369965" cy="3369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99592" y="4221088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Автори пісні «Виростеш ти, сину…»</a:t>
            </a:r>
          </a:p>
          <a:p>
            <a:pPr algn="ctr"/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Василь Симоненко та Анатолій Пашкевич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3770" y="4915222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98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1268760"/>
            <a:ext cx="7029400" cy="432048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«Задивляюсь у твої зіниці», композитор невідомий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«Похід козаків», музика Андрія </a:t>
            </a:r>
            <a:r>
              <a:rPr lang="uk-UA" dirty="0" err="1" smtClean="0"/>
              <a:t>Гавури</a:t>
            </a:r>
            <a:endParaRPr lang="uk-UA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«Крізь століття» А. </a:t>
            </a:r>
            <a:r>
              <a:rPr lang="uk-UA" dirty="0" err="1" smtClean="0"/>
              <a:t>Чекаля</a:t>
            </a:r>
            <a:endParaRPr lang="uk-UA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«</a:t>
            </a:r>
            <a:r>
              <a:rPr lang="ru-RU" dirty="0" err="1" smtClean="0"/>
              <a:t>Синові</a:t>
            </a:r>
            <a:r>
              <a:rPr lang="ru-RU" dirty="0" smtClean="0"/>
              <a:t>» А</a:t>
            </a:r>
            <a:r>
              <a:rPr lang="ru-RU" dirty="0"/>
              <a:t>. </a:t>
            </a:r>
            <a:r>
              <a:rPr lang="ru-RU" dirty="0" smtClean="0"/>
              <a:t>Пашкевича</a:t>
            </a:r>
            <a:endParaRPr lang="ru-RU" dirty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«</a:t>
            </a:r>
            <a:r>
              <a:rPr lang="ru-RU" dirty="0" err="1" smtClean="0"/>
              <a:t>Український</a:t>
            </a:r>
            <a:r>
              <a:rPr lang="ru-RU" dirty="0" smtClean="0"/>
              <a:t> </a:t>
            </a:r>
            <a:r>
              <a:rPr lang="ru-RU" dirty="0"/>
              <a:t>лев» В. </a:t>
            </a:r>
            <a:r>
              <a:rPr lang="ru-RU" dirty="0" smtClean="0"/>
              <a:t>Морозова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dirty="0"/>
              <a:t>«Там у степу </a:t>
            </a:r>
            <a:r>
              <a:rPr lang="ru-RU" dirty="0" err="1"/>
              <a:t>схрестилися</a:t>
            </a:r>
            <a:r>
              <a:rPr lang="ru-RU" dirty="0"/>
              <a:t> дороги» </a:t>
            </a:r>
            <a:r>
              <a:rPr lang="ru-RU" dirty="0" err="1"/>
              <a:t>бандуристів</a:t>
            </a:r>
            <a:r>
              <a:rPr lang="ru-RU" dirty="0"/>
              <a:t> Василя та </a:t>
            </a:r>
            <a:r>
              <a:rPr lang="ru-RU" dirty="0" err="1"/>
              <a:t>Миколи</a:t>
            </a:r>
            <a:r>
              <a:rPr lang="ru-RU" dirty="0"/>
              <a:t> </a:t>
            </a:r>
            <a:r>
              <a:rPr lang="ru-RU" dirty="0" err="1" smtClean="0"/>
              <a:t>Литвинів</a:t>
            </a:r>
            <a:endParaRPr lang="ru-RU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ru-RU" dirty="0" smtClean="0"/>
              <a:t> </a:t>
            </a:r>
            <a:r>
              <a:rPr lang="ru-RU" dirty="0"/>
              <a:t>О. Винокур за мотивами </a:t>
            </a:r>
            <a:r>
              <a:rPr lang="ru-RU" dirty="0" err="1"/>
              <a:t>балади</a:t>
            </a:r>
            <a:r>
              <a:rPr lang="ru-RU" dirty="0"/>
              <a:t> «Русалка» написав </a:t>
            </a:r>
            <a:r>
              <a:rPr lang="ru-RU" dirty="0" err="1"/>
              <a:t>музику</a:t>
            </a:r>
            <a:r>
              <a:rPr lang="ru-RU" dirty="0"/>
              <a:t> до балету.</a:t>
            </a:r>
          </a:p>
        </p:txBody>
      </p:sp>
      <p:sp>
        <p:nvSpPr>
          <p:cNvPr id="4" name="Волна 3"/>
          <p:cNvSpPr/>
          <p:nvPr/>
        </p:nvSpPr>
        <p:spPr>
          <a:xfrm>
            <a:off x="971600" y="404664"/>
            <a:ext cx="6624736" cy="792088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Пісні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слова Василя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Симоненка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8834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770485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Раїса Кириченко – виконавиця пісні «Синові» на  слова</a:t>
            </a:r>
            <a:br>
              <a:rPr lang="uk-UA" sz="36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 Симоненка</a:t>
            </a:r>
            <a:endParaRPr lang="ru-RU" sz="36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420888"/>
            <a:ext cx="6048672" cy="4131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165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07904" y="153248"/>
            <a:ext cx="4032448" cy="315350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Гобелен (фр. </a:t>
            </a:r>
            <a:r>
              <a:rPr lang="en-US" dirty="0" err="1"/>
              <a:t>gobelin</a:t>
            </a:r>
            <a:r>
              <a:rPr lang="en-US" dirty="0"/>
              <a:t>) — </a:t>
            </a:r>
            <a:r>
              <a:rPr lang="ru-RU" dirty="0"/>
              <a:t>один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різновидів</a:t>
            </a:r>
            <a:r>
              <a:rPr lang="ru-RU" dirty="0"/>
              <a:t> декоративно-</a:t>
            </a:r>
            <a:r>
              <a:rPr lang="ru-RU" dirty="0" err="1"/>
              <a:t>ужиткового</a:t>
            </a:r>
            <a:r>
              <a:rPr lang="ru-RU" dirty="0"/>
              <a:t> </a:t>
            </a:r>
            <a:r>
              <a:rPr lang="ru-RU" dirty="0" err="1"/>
              <a:t>мистецтва</a:t>
            </a:r>
            <a:r>
              <a:rPr lang="ru-RU" dirty="0"/>
              <a:t>, </a:t>
            </a:r>
            <a:r>
              <a:rPr lang="ru-RU" dirty="0" err="1"/>
              <a:t>стінний</a:t>
            </a:r>
            <a:r>
              <a:rPr lang="ru-RU" dirty="0"/>
              <a:t> </a:t>
            </a:r>
            <a:r>
              <a:rPr lang="ru-RU" dirty="0" err="1"/>
              <a:t>безворсовий</a:t>
            </a:r>
            <a:r>
              <a:rPr lang="ru-RU" dirty="0"/>
              <a:t> килим </a:t>
            </a:r>
            <a:r>
              <a:rPr lang="ru-RU" dirty="0" err="1"/>
              <a:t>із</a:t>
            </a:r>
            <a:r>
              <a:rPr lang="ru-RU" dirty="0"/>
              <a:t> сюжетною </a:t>
            </a:r>
            <a:r>
              <a:rPr lang="ru-RU" dirty="0" err="1"/>
              <a:t>або</a:t>
            </a:r>
            <a:r>
              <a:rPr lang="ru-RU" dirty="0"/>
              <a:t> орнаментною </a:t>
            </a:r>
            <a:r>
              <a:rPr lang="ru-RU" dirty="0" err="1"/>
              <a:t>композицією</a:t>
            </a:r>
            <a:r>
              <a:rPr lang="ru-RU" dirty="0"/>
              <a:t>, </a:t>
            </a:r>
            <a:r>
              <a:rPr lang="ru-RU" dirty="0" err="1"/>
              <a:t>витканий</a:t>
            </a:r>
            <a:r>
              <a:rPr lang="ru-RU" dirty="0"/>
              <a:t> </a:t>
            </a:r>
            <a:r>
              <a:rPr lang="ru-RU" dirty="0" err="1"/>
              <a:t>вручну</a:t>
            </a:r>
            <a:r>
              <a:rPr lang="ru-RU" dirty="0"/>
              <a:t> </a:t>
            </a:r>
            <a:r>
              <a:rPr lang="ru-RU" dirty="0" err="1"/>
              <a:t>перехресним</a:t>
            </a:r>
            <a:r>
              <a:rPr lang="ru-RU" dirty="0"/>
              <a:t> </a:t>
            </a:r>
            <a:r>
              <a:rPr lang="ru-RU" dirty="0" err="1"/>
              <a:t>переплетенням</a:t>
            </a:r>
            <a:r>
              <a:rPr lang="ru-RU" dirty="0"/>
              <a:t> ниток. </a:t>
            </a:r>
            <a:r>
              <a:rPr lang="ru-RU" dirty="0" err="1"/>
              <a:t>Гобелени</a:t>
            </a:r>
            <a:r>
              <a:rPr lang="ru-RU" dirty="0"/>
              <a:t> </a:t>
            </a:r>
            <a:r>
              <a:rPr lang="ru-RU" dirty="0" err="1"/>
              <a:t>виготовляють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кольорових</a:t>
            </a:r>
            <a:r>
              <a:rPr lang="ru-RU" dirty="0"/>
              <a:t> </a:t>
            </a:r>
            <a:r>
              <a:rPr lang="ru-RU" dirty="0" err="1"/>
              <a:t>шовкових</a:t>
            </a:r>
            <a:r>
              <a:rPr lang="ru-RU" dirty="0"/>
              <a:t> і/</a:t>
            </a:r>
            <a:r>
              <a:rPr lang="ru-RU" dirty="0" err="1"/>
              <a:t>або</a:t>
            </a:r>
            <a:r>
              <a:rPr lang="ru-RU" dirty="0"/>
              <a:t> </a:t>
            </a:r>
            <a:r>
              <a:rPr lang="ru-RU" dirty="0" err="1"/>
              <a:t>шерстяних</a:t>
            </a:r>
            <a:r>
              <a:rPr lang="ru-RU" dirty="0"/>
              <a:t> ниток </a:t>
            </a:r>
            <a:r>
              <a:rPr lang="ru-RU" dirty="0" err="1"/>
              <a:t>окремими</a:t>
            </a:r>
            <a:r>
              <a:rPr lang="ru-RU" dirty="0"/>
              <a:t> </a:t>
            </a:r>
            <a:r>
              <a:rPr lang="ru-RU" dirty="0" err="1"/>
              <a:t>частинами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потім</a:t>
            </a:r>
            <a:r>
              <a:rPr lang="ru-RU" dirty="0"/>
              <a:t> </a:t>
            </a:r>
            <a:r>
              <a:rPr lang="ru-RU" dirty="0" err="1"/>
              <a:t>зшивають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собою (часто </a:t>
            </a:r>
            <a:r>
              <a:rPr lang="ru-RU" dirty="0" err="1"/>
              <a:t>окремі</a:t>
            </a:r>
            <a:r>
              <a:rPr lang="ru-RU" dirty="0"/>
              <a:t> </a:t>
            </a:r>
            <a:r>
              <a:rPr lang="ru-RU" dirty="0" err="1"/>
              <a:t>колірні</a:t>
            </a:r>
            <a:r>
              <a:rPr lang="ru-RU" dirty="0"/>
              <a:t> </a:t>
            </a:r>
            <a:r>
              <a:rPr lang="ru-RU" dirty="0" err="1"/>
              <a:t>плями</a:t>
            </a:r>
            <a:r>
              <a:rPr lang="ru-RU" dirty="0"/>
              <a:t>).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996952"/>
            <a:ext cx="3144833" cy="3566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02" y="188640"/>
            <a:ext cx="3126596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8471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96952"/>
            <a:ext cx="4906840" cy="3588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5" y="63265"/>
            <a:ext cx="4608512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Гобелени </a:t>
            </a:r>
            <a:b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Михайла  </a:t>
            </a:r>
            <a:r>
              <a:rPr lang="uk-UA" sz="3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Біласа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5" y="88294"/>
            <a:ext cx="2808312" cy="3525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76256" y="3723025"/>
            <a:ext cx="1819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Богородиця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7607"/>
            <a:ext cx="2599443" cy="3311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5" y="344602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Бойківська</a:t>
            </a:r>
            <a:r>
              <a:rPr lang="ru-RU" dirty="0" smtClean="0"/>
              <a:t> </a:t>
            </a:r>
          </a:p>
          <a:p>
            <a:r>
              <a:rPr lang="ru-RU" dirty="0" smtClean="0"/>
              <a:t>мадонна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347864" y="630932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«Лебеді материнства»</a:t>
            </a:r>
            <a:endParaRPr lang="ru-RU" dirty="0"/>
          </a:p>
        </p:txBody>
      </p:sp>
      <p:pic>
        <p:nvPicPr>
          <p:cNvPr id="16386" name="Picture 2" descr="Михайло Білас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1340768"/>
            <a:ext cx="2065412" cy="1652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4808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77" y="836712"/>
            <a:ext cx="9096375" cy="451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5795972"/>
            <a:ext cx="3145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 </a:t>
            </a:r>
            <a:r>
              <a:rPr lang="ru-RU" u="sng" dirty="0">
                <a:hlinkClick r:id="rId3"/>
              </a:rPr>
              <a:t>http://www.ex.ua/8525886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236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cs424731.vk.me/v424731793/5ef1/lvl6peJ2ur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72136" cy="5288073"/>
          </a:xfrm>
          <a:prstGeom prst="rect">
            <a:avLst/>
          </a:prstGeom>
          <a:blipFill dpi="0" rotWithShape="1">
            <a:blip r:embed="rId3" cstate="print">
              <a:alphaModFix amt="96000"/>
            </a:blip>
            <a:srcRect/>
            <a:tile tx="0" ty="0" sx="100000" sy="100000" flip="none" algn="tl"/>
          </a:blipFill>
          <a:extLst/>
        </p:spPr>
      </p:pic>
      <p:sp>
        <p:nvSpPr>
          <p:cNvPr id="4" name="Прямоугольник 3"/>
          <p:cNvSpPr/>
          <p:nvPr/>
        </p:nvSpPr>
        <p:spPr>
          <a:xfrm>
            <a:off x="0" y="4833477"/>
            <a:ext cx="604867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Бажаю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вам </a:t>
            </a:r>
          </a:p>
          <a:p>
            <a:pPr algn="ctr"/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любові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і тепла…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7522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824"/>
            <a:ext cx="3744416" cy="4584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0"/>
            <a:ext cx="4499992" cy="408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00160"/>
            <a:ext cx="2880320" cy="2601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793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731520"/>
            <a:ext cx="6480720" cy="4785712"/>
          </a:xfrm>
        </p:spPr>
        <p:txBody>
          <a:bodyPr>
            <a:normAutofit fontScale="925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2400" dirty="0" smtClean="0">
                <a:solidFill>
                  <a:srgbClr val="000000"/>
                </a:solidFill>
                <a:latin typeface="Arial"/>
                <a:ea typeface="Calibri"/>
                <a:cs typeface="Times New Roman"/>
              </a:rPr>
              <a:t>Ліричний герой — умовна дійова особа, внутрішній світ якої (думки, почуття, переживання) відображуються у ліриці. У переважній більшості ліричні вірші написані від першої особи, а тому часто ототожнюють автора і ліричного героя (ліричне «я»). Проте ці поняття не тотожні, бо, розповідаючи про себе, автор водночас розповідає про свій час, настрої і переживання свого покоління, тобто додає вимисел, найтиповіше, найістотніше з навколишнього середовища. </a:t>
            </a:r>
            <a:endParaRPr lang="uk-UA" sz="32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46718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39752" y="1916832"/>
            <a:ext cx="4314031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i="1" dirty="0" smtClean="0"/>
              <a:t>Лебідь</a:t>
            </a:r>
            <a:endParaRPr lang="ru-RU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83568" y="5589240"/>
            <a:ext cx="79208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b="1" dirty="0" smtClean="0"/>
              <a:t>Лебідь – символ чистоти, милосердя, Діви Марії; </a:t>
            </a:r>
          </a:p>
          <a:p>
            <a:pPr algn="ctr"/>
            <a:r>
              <a:rPr lang="uk-UA" sz="2000" b="1" dirty="0" smtClean="0"/>
              <a:t>у вірші – птах матері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751118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29577"/>
            <a:ext cx="4992555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031" y="3212976"/>
            <a:ext cx="4462617" cy="352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188640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9933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Символ матері – центральний в духовному космосі українців</a:t>
            </a:r>
            <a:endParaRPr lang="ru-RU" sz="2800" b="1" dirty="0">
              <a:solidFill>
                <a:srgbClr val="9933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64088" y="1628800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 </a:t>
            </a:r>
            <a:r>
              <a:rPr lang="ru-RU" dirty="0" err="1" smtClean="0"/>
              <a:t>жовтня</a:t>
            </a:r>
            <a:r>
              <a:rPr lang="ru-RU" dirty="0" smtClean="0"/>
              <a:t>– </a:t>
            </a:r>
            <a:r>
              <a:rPr lang="ru-RU" dirty="0"/>
              <a:t>Покрова </a:t>
            </a:r>
            <a:r>
              <a:rPr lang="ru-RU" dirty="0" err="1"/>
              <a:t>Пресвятої</a:t>
            </a:r>
            <a:r>
              <a:rPr lang="ru-RU" dirty="0"/>
              <a:t> </a:t>
            </a:r>
            <a:r>
              <a:rPr lang="ru-RU" dirty="0" err="1"/>
              <a:t>Богородиці</a:t>
            </a:r>
            <a:r>
              <a:rPr lang="ru-RU" dirty="0"/>
              <a:t>, в </a:t>
            </a:r>
            <a:r>
              <a:rPr lang="ru-RU" dirty="0" err="1"/>
              <a:t>народі</a:t>
            </a:r>
            <a:r>
              <a:rPr lang="ru-RU" dirty="0"/>
              <a:t> </a:t>
            </a:r>
            <a:r>
              <a:rPr lang="ru-RU" dirty="0" err="1" smtClean="0"/>
              <a:t>це</a:t>
            </a:r>
            <a:r>
              <a:rPr lang="ru-RU" dirty="0" smtClean="0"/>
              <a:t> свято </a:t>
            </a:r>
            <a:r>
              <a:rPr lang="ru-RU" dirty="0" err="1" smtClean="0"/>
              <a:t>ще</a:t>
            </a:r>
            <a:r>
              <a:rPr lang="ru-RU" dirty="0" smtClean="0"/>
              <a:t> </a:t>
            </a:r>
            <a:r>
              <a:rPr lang="ru-RU" dirty="0" err="1"/>
              <a:t>називають</a:t>
            </a:r>
            <a:r>
              <a:rPr lang="ru-RU" dirty="0"/>
              <a:t> </a:t>
            </a:r>
            <a:r>
              <a:rPr lang="ru-RU" dirty="0" err="1"/>
              <a:t>Третя</a:t>
            </a:r>
            <a:r>
              <a:rPr lang="ru-RU" dirty="0"/>
              <a:t> </a:t>
            </a:r>
            <a:r>
              <a:rPr lang="ru-RU" dirty="0" smtClean="0"/>
              <a:t>Пречиста</a:t>
            </a:r>
            <a:r>
              <a:rPr lang="uk-UA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043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22956" y="764704"/>
            <a:ext cx="547260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5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групах</a:t>
            </a:r>
            <a:endParaRPr lang="ru-RU" sz="5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1640" y="2348880"/>
            <a:ext cx="554461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dirty="0" smtClean="0">
                <a:latin typeface="Monotype Corsiva" panose="03010101010201010101" pitchFamily="66" charset="0"/>
                <a:cs typeface="Times New Roman" panose="02020603050405020304" pitchFamily="18" charset="0"/>
              </a:rPr>
              <a:t>Правила роботи: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так само важливе, як і я</a:t>
            </a: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можу досягти своїх цілей, якщо ти досягнеш своїх;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успіх групи залежить від зусиль та успіху кож­ного;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допомагаймо один одному;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оцінка групи — оцінка кожного.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196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rgbClr val="0070C0"/>
                </a:solidFill>
              </a:rPr>
              <a:t>Образи-символи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412776"/>
            <a:ext cx="2808312" cy="3474720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Лебеді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Зорі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Лимани (вода)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Мати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dirty="0" smtClean="0"/>
              <a:t>Півень 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8640"/>
            <a:ext cx="1727994" cy="2466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80928"/>
            <a:ext cx="3393727" cy="2542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84" y="3787480"/>
            <a:ext cx="3338739" cy="2501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4984" y="260648"/>
            <a:ext cx="1669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 група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04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052736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6600CC"/>
                </a:solidFill>
              </a:rPr>
              <a:t>Художні засоби мови</a:t>
            </a:r>
            <a:endParaRPr lang="ru-RU" dirty="0">
              <a:solidFill>
                <a:srgbClr val="6600CC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31640" y="1988840"/>
            <a:ext cx="7632848" cy="4752528"/>
          </a:xfrm>
        </p:spPr>
        <p:txBody>
          <a:bodyPr>
            <a:noAutofit/>
          </a:bodyPr>
          <a:lstStyle/>
          <a:p>
            <a:r>
              <a:rPr lang="uk-UA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Тропи: </a:t>
            </a:r>
          </a:p>
          <a:p>
            <a:pPr marL="45720" indent="0">
              <a:buNone/>
            </a:pPr>
            <a:r>
              <a:rPr lang="uk-UA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епітет, </a:t>
            </a:r>
          </a:p>
          <a:p>
            <a:pPr marL="45720" indent="0">
              <a:buNone/>
            </a:pPr>
            <a:r>
              <a:rPr lang="uk-UA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порівняння, </a:t>
            </a:r>
          </a:p>
          <a:p>
            <a:pPr marL="45720" indent="0">
              <a:buNone/>
            </a:pPr>
            <a:r>
              <a:rPr lang="uk-UA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метафора (власне метафора, уособлення, алегорія), </a:t>
            </a:r>
          </a:p>
          <a:p>
            <a:pPr marL="45720" indent="0">
              <a:buNone/>
            </a:pPr>
            <a:r>
              <a:rPr lang="uk-UA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гіпербола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260648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ІІ група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504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01988"/>
            <a:ext cx="7848872" cy="18002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Синтаксичні й фонетичні особливості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2420888"/>
            <a:ext cx="6400800" cy="3474720"/>
          </a:xfrm>
        </p:spPr>
        <p:txBody>
          <a:bodyPr/>
          <a:lstStyle/>
          <a:p>
            <a:r>
              <a:rPr lang="uk-UA" dirty="0" smtClean="0"/>
              <a:t>Інверсія</a:t>
            </a:r>
          </a:p>
          <a:p>
            <a:r>
              <a:rPr lang="uk-UA" dirty="0" smtClean="0"/>
              <a:t>Риторичні звертання</a:t>
            </a:r>
          </a:p>
          <a:p>
            <a:r>
              <a:rPr lang="uk-UA" dirty="0" smtClean="0"/>
              <a:t>Риторичне заперечення</a:t>
            </a:r>
          </a:p>
          <a:p>
            <a:pPr marL="45720" indent="0">
              <a:buNone/>
            </a:pPr>
            <a:endParaRPr lang="uk-UA" dirty="0" smtClean="0"/>
          </a:p>
          <a:p>
            <a:pPr marL="45720" indent="0">
              <a:buNone/>
            </a:pPr>
            <a:endParaRPr lang="uk-UA" dirty="0"/>
          </a:p>
          <a:p>
            <a:pPr>
              <a:buFont typeface="Wingdings" panose="05000000000000000000" pitchFamily="2" charset="2"/>
              <a:buChar char="ü"/>
            </a:pPr>
            <a:r>
              <a:rPr lang="uk-UA" dirty="0" smtClean="0"/>
              <a:t>  алітерація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uk-UA" dirty="0"/>
              <a:t> </a:t>
            </a:r>
            <a:r>
              <a:rPr lang="uk-UA" dirty="0" smtClean="0"/>
              <a:t>  асонанс        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332656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ІІІ група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266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5" y="485964"/>
            <a:ext cx="6408712" cy="178178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chemeClr val="accent2">
                    <a:lumMod val="75000"/>
                  </a:schemeClr>
                </a:solidFill>
              </a:rPr>
              <a:t>Римо-ритмічні особливості поезії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47664" y="2564904"/>
            <a:ext cx="6400800" cy="3474720"/>
          </a:xfrm>
        </p:spPr>
        <p:txBody>
          <a:bodyPr/>
          <a:lstStyle/>
          <a:p>
            <a:r>
              <a:rPr lang="uk-UA" dirty="0" smtClean="0"/>
              <a:t>Рими (прості, складні; точні, приблизні)</a:t>
            </a:r>
          </a:p>
          <a:p>
            <a:r>
              <a:rPr lang="uk-UA" dirty="0" smtClean="0"/>
              <a:t>Римування (суміжне, перехресне, кільцеве, білий вірш)</a:t>
            </a:r>
          </a:p>
          <a:p>
            <a:r>
              <a:rPr lang="uk-UA" dirty="0" smtClean="0"/>
              <a:t>Системи віршування</a:t>
            </a:r>
          </a:p>
          <a:p>
            <a:r>
              <a:rPr lang="uk-UA" dirty="0" smtClean="0"/>
              <a:t>Строфіка (силабо-тонічна система віршування; види стоп)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116632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</a:t>
            </a:r>
            <a:r>
              <a:rPr lang="en-US" dirty="0" smtClean="0"/>
              <a:t>V</a:t>
            </a:r>
            <a:r>
              <a:rPr lang="uk-UA" dirty="0" smtClean="0"/>
              <a:t> група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723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cs424731.vk.me/v424731793/5ef1/lvl6peJ2urU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659" y="476672"/>
            <a:ext cx="8472136" cy="5288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75817" y="4159830"/>
            <a:ext cx="979308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Нехай з </a:t>
            </a:r>
            <a:r>
              <a:rPr lang="ru-RU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любові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до </a:t>
            </a:r>
            <a:r>
              <a:rPr lang="ru-RU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матері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проростає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любов</a:t>
            </a:r>
            <a:r>
              <a:rPr lang="ru-RU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до </a:t>
            </a:r>
            <a:r>
              <a:rPr lang="ru-RU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України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…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2755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parnasse.ru/upload/comments/bf2eaec1dde7cf99caad3cb5d39c94d2.jpg"/>
          <p:cNvPicPr>
            <a:picLocks noChangeAspect="1" noChangeArrowheads="1"/>
          </p:cNvPicPr>
          <p:nvPr/>
        </p:nvPicPr>
        <p:blipFill>
          <a:blip r:embed="rId2" cstate="print">
            <a:lum bright="58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64000"/>
                    </a14:imgEffect>
                    <a14:imgEffect>
                      <a14:brightnessContrast bright="-73000" contrast="-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2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data:image/jpeg;base64,/9j/4AAQSkZJRgABAQAAAQABAAD/2wCEAAkGBxMRERUSEhQWExUVFxUSFhMYFxQWFRUUFRQXFhQSFBQYHCggGBolHBQUITEhJSkrLi4uFx8zODMsNygtLisBCgoKBQUFDgUFDisZExkrKysrKysrKysrKysrKysrKysrKysrKysrKysrKysrKysrKysrKysrKysrKysrKysrK//AABEIANwAqAMBIgACEQEDEQH/xAAcAAABBAMBAAAAAAAAAAAAAAAEAwUGBwABAgj/xAA3EAABBAECBQMDAgUEAQUAAAABAAIDEQQhMQUGEkFREyJhB3GBQpEUMqGxwSNS0fEVFjND4fD/xAAUAQEAAAAAAAAAAAAAAAAAAAAA/8QAFBEBAAAAAAAAAAAAAAAAAAAAAP/aAAwDAQACEQMRAD8Au4rRKTlmAIC3E+7KBQlJ9Qd/KRolN03/AMIyMlzSQd+nyg7DnGU3o0D+qLjkDhYQbJhIBftJ/SueJcWgxWXI4NHjugPAtJNYQbJ0VZca+rrGEtgj6q7lQzjf1MyshpAPpjbRBd/FOZcbG/8AdkaPymqX6g4NX6o/G6835ua+Q9TnFx+TaAfN5KD1TwfnXDySQyQAjzonCHiUUrulrwSPBXkA5jmu9tj5BRWFzFPEepj3A/dB679QNJeT8UiC6xa8mxc+Zo3lJ76+fKl3A/rRkR9ImYHtGhrf7oL/AJIrG9JEYx7mwgeXuZYMyISRvGv6b1HwnXq7IMaAE24uR6srvbTW6We/2RjshrGku0C6jc0ttux1QKrEkJDe2nlKHQEgX/lBtzliAgkeQTIOkXQCxA4yQ2UnFTSW7rdkDVbjaLtAq660Q+JARbnb/wBkSFA+feem4rXRRe6U6fZAnzdz3BjBzG+6YWPsqY4xx2XJeXSuJ8WdkPlymR7nuNl2pPygpGoNPkPlIOfpqlnMXDob0QDPZf2SWRjafKcY8UnSkuzhD3bNJQRwsO62+OtBqpYzlWZ+zT5TpwvkWXqtwofKCAtx3Hsk5WFpoiirpi5PY1tVaHzeUI3s6a/5QVRw3iUuO4PicWkHsTV/ZXxyL9SmzMAnIDgKNnX7ql+YeXH4rvLfP+EzRyFpsGj5Qevz6WSGPDvbuB5Tn00KAVOfSjmxkxbjyaEba91c3Sg4LBS6jNLFvugGmj6nC+yxLvWICEz8axeui27B7J1gJIsrbyGgn8oIzzNzMzExS6/9SqaDvflef8/MMz3SPNudeqmf1R5gGRKGMFBlj/tQOkCW6Ow+ESymwwkJ95a5f9X3O28KwuGcGawVsgr3A5Nmk3FJ9xPpub9xu1YkGPsnbGg0QQHD+nsbSLNqSYHLkTNmD9lIjCDWiVMSBndw5o2aPjRIy4IOlJ9Maz0EEWycKtgm98GnypbkY6aszCQQbmHhrZGOa4WOypDi+CYJSwj7L0RxbH6bVQ/UTAc1zX9vKCJ8LzXQStkaaLTa9Zco8abmYrJQbJAv7ryGro+gPGX3LjkgtADh/VBdELzZCVG6H9Uavaeqgh+FS+0uedXE0gzigcJI3N2uiP8AKxFZB7edvhYgOck5XDpPVt3ShQ2Xi+oOknTugob6kwBmWenZwtRbHHuHfVWH9YcL03xuaNKpV9jEXrogtXlMD072+FLY2CgoLyXkA6DVT7DI2KA3FATlENEGwUiY5AgXpYkjN+VoTIFS6gknyLUj0i+JzkHE0wTflzI3IwtE25bOkalABnxBwtVj9TIaxyVY+VOHt9psd6Ub43gtmjLfvugoAFTX6ScXZjcQaZDTXjovt+VEc7HMcrmH9JIWsRtyMG1uGv5QetnlsfvhBfehA2o90tjtjkf1Xq3YeELiRmHDb0i6a3XzonGCFrg19USLQEO3srFjgViA0hCZuOZBTXFpCMSLWkPPg/3QVR9ZAWiJpN6FVSD86q0/rcw+pCe1FVb0nVBNOQSTIdzSs/GfTrVYfTeYGQt70rGmf0ix27IJCHlyJZH5Kq3mHnp0FRxCyN1Gpuc8+fRlj7WgvyKJo3ISrowV55bxHibXAu6x97Uz5f5ona9omvXSkFoiIJr49x6PEZbt1t2UXAOad6UL5xb6kjWE9V9kET5k+qU7pOiJpA7Vuo/kZvF8hpcA8N7Cip7BwlrXH04Q5wF9VbV2UfyebsnrjY17R1OMZZWrddygjHDcziGI7qka4tO4Ur4Fxn1wdx2o+UZl8QlZMYZmiQGveE54fC2/zMbQ+yCmuecboy3durVR+NxBBG/ZT/6p4VOZIB8J25c5FYMT+IlFkt6h8ILj5Nl9XBiLtbaAR+E9AVoOyi/I8FYkfS4jRSZhPdB0XLa05YgMK1a2tEIK9+sHDTLjskaL6Cb+ypMr1TlYzZGFjhbXCiFTHMvIRjkPpnQmxpsgjHJmT6eU3w7RWhzC93pnoGtaFVPHjmCdoPYq5sOMSMa4a6IILgcsAdUuQbG6Wz+LPx4fUxomtjvpMhF/lTbL4V6ntOxQbOX2iP0gbZd12QRvlmaTMklD5R0tAINUDfZPBxGljurVzf1dlIMbhrGs6Gxhug1CE4nhgtpug7/KDOSs8vjLX60aH27Js5vHpztkG42CcOENZE8MHdE80cOEjLG41+6AThWR6tmN/STuO9rMrlqAkP8ATHXdl3clBcAaCen+V3jz8qUx4ZvUmkDD/wCGb1dVWnFkFMoBOwx6CCnBA8IK05y4Z/E1HevVQVmY/DmR4TYNDTAD961UF4yQ3JjHcuv7qW8ek9KAyF1WNb7IHTgsDY4WsFIx7e52G6Z+AHqx2OA7XZ+U7xnsUAMeYZurp9rWmuo+ViJl0IY0U07rEDssCxYgxM0kvVkmMj9N2dk8pp47MYuiQC+k6n4KCG/UHk8OYZ4RTm7jyu+Vclwja12hAFj5UznzmujuxRGhv+ihU8noZFHQP1QTCGnUUQ3H8ITh72kWE5tQDy46Z+MgMZf4/KkJO6ZuO4xfGQN90DNgQEEPduVIJ8QuYe9hRWbi0jGCoyS3+qcxze30z7HB1bfKCO5uOWu0d0uaVNeCZZfE0u8b+VXRxJJZDI4lpcb6VKMDihjb0ObQGloJY8puz26ErnA4m1+502H3Q3MEnS3Q0gr/AJqn6Zoz4daT+qvNrRitx2keo+r+P/1hIc/xXAZAaIGhCrHlvDkzcuNjiXWQST4tB6b5SJ/hIgf9gv8AZK8a4kYenpG+/wBvhKcKxjE3o8AAfZLZOG2UtLv06j5QERmwD5WJDNyvT6TWhNLEDtS1IDWm62HdltAnCTXuq/hD5rBLG5o10ISfFM1kdNOrnaBo7ozHjDRQFIKx4LxUCV2DljpAPscdNERzPym1rDKyV2lUCbH4T9z3yq3MiL2e2VllpHf4VKZ+fmB3oyuf7D/Lr28oLc5dzD6Ya7cf1UshlsKs+V84PYNde6nWPl6A79kDw8gBNWflUOkb+UvnS6Ck05+e2FhfJpSBTHwy4arcmIxp0r5tMHC+KZGb1DGLQ0buPhPcHLDek+vKXE66GvugRycuAVbm6aaJsy+KQVq6x907ZreHwgdQDv62opzKMfKDY4Iugn9e2iB9w4WyMuM6bpXi0xdB8hKcB4cIYgxpJoblD8df0MIQRTm2Avx+nbq0R/0y+nwxB67/AHOcARpsEBzPm9EDLN6gq1ODP6oIz5aP7INzu6SDWh0Tdw/KL8mQV7WgD8rmeWeOazTodye4XEDjJ7oDo8+532QOuVCHD3LF09mzbtYgcAFtYsQDPwmGT1CLcNr7fZLGQAgE6ldUk5I7INfnwg2XIPK4PDJZLG2RXVQvXulJ4j1At22I/wAomMaIKcGL/BZb4v03Y/KmkL7Ht+6ZeejHJltjH8/Tqg+BcaLHmN5ojT7oJ1gyCRtHcJLivB2zMp+ra2TbDl9DrbqD2T9j5HUghUPBhAT6BMYPYJbHwjdySOJ7a6KUyYoJJSJ4W0t17oGA+i2xQJHnUoiNgI0bR07I+LgrAbqz5R3phoqkDfiHoKaOPSgmvynfIe1p3Vb898ythDmirOg835QR/n3jIPpwg6l2v7hXvyzpixa37R/ZeUeFsdPlRhxsueN/Fr1vwyAMiY0aU0f2QNUTZZJJHzaRtBDWeR5KF4Fh+p/rQvLBZaWdtO6kTx1WPj+6F4Lgfw7Cwd3E/ugNedFi25YgWxckP2BFeUsXBYdNlw9lhBkbCDvolCVpl1qtPbYKDcZ0XMz+lpPgErjDsNo7pg51483GhLb9zhVeAgqnimeXZnq3+qvxaf8AiXCjOA9ntcNQVEJXB1OPY3p/dT7gOeHt6a8UfKBjxeNujd6cwo+eykvBeYWE9DiLvQ3oURxTg8c4pwAPlQzinKL4bMZJG6C0I8sOO4RUcg8qlMbiWZiu/lMg8a3SJd9Snsq4XA9xqguWeUDZB5eW1VFk/UuYg9ER18pmk4rxLKJDB6YPfVBNOc+aY8ZhIILjYFKu8fhUs7JMzI3I9jT2SkXLbmzsdkOL3EjQ7KZc5lseIGgVen7oIx9L+SH5MhnktrWn2/J8q/cQ+lH0ucXVtY8KkeU+eJcJhgAa/prffVSSX6nvJFxAAb0dUFjOc4HrYLvdqWxskk05paSonifUnEfXXbE+YXMmLNqyVv5NIHguWIDJ4pG1zWtcHF21FYgey5cvdWvZY8DdQDnfmiv9GL7OIQPHHOeoMewLkI3rZRWX6sOJpsI/dRKWK/zumabE6NdSEE4d9TMgutrGi0w8T4rJkvMsmpPZNOlfdEsj2bdINNO6MwuLOjqPdl2CNwUMIyP8rfpeEFlcN4oCwdZu+4/ynzHkjeNCKVNR5cjH6XW34+QpW3mUdAY5pAA9z2618Ugmr+FNvqACbsjgERdbmA/hDYWWPSMjZiO4YT+wpIx8WzCaDGyVqexA7IHQcEgoDob+wREnDo2iw3ZRyfm4MPTNE9hBAvcWUTkczRPZTHXp51/ZBH+M07KYG9igufGPkbHEwdRJs12A8pX1mxl0zzR+U0c1cSfHGJWEEyChR112CCGTZrf4px6ekNHTp5C7jzx3b33TV6BE9OOrtfyd124Bjy0g6/sgkH8Qx2gFrn0v9p/Y1Sb8N9dvCKZL1fBBr7oChmTxPBZI6/KxbbqQAsQXfznzW2IGGM+87kdvhVrJIbF3Z3S0rS8l511u/utdbaFi0HHTWx0K56bNdl0XVuNFw57apABlRgarrEddlaLLO6R6nN2/6QFOkJNLsyXQCG6zYvft8olo9pdXuGqDCSNfCL4K1k0gZJbHE36g0utgR3SBNgGtTqkclhcNNDvfhBIuO8NmJ6Wlsgb3HtcSdhaWiyJcKHV72PPZ46gXHaj8KMcHy8hktNc41qA7UH5T1NzHO5w9eKx/K2v6uooHPgPEnPJMsbZGsv3NINnuaQOfgY+e71Y7icw6MAou8mu4Tz6eE+JsUbg2Rw116TXcpJnBzH0tDC8bNfdOa0efKBqxuVRmY873SW9l03uK2tRPM4POx8bpAOhrbIvb5pSvIk/gfUiF9cx9tHR33KaJfXdAG/8AydfSTVgN7oINnY7BIx7XW5xPUO4pHcYwwQ0g38pz4lwmEte/dwdQI70NUG/WMeEDQwdAofuj2sDtG91y/H07fHykg4iq0QFYxLHUViIgeDqsQSQPqh2XeNDRvX4SN++jsimTdrsdkGpZLNd0KxgJogA72i5Gk3p+UgP6oBCCb/2/8Ll8YJNFEvAA3+659IV/hA3MFu934CNgeO/ZIZDaNoiEteNNCgVe+602/bVdOAqtki1vS7vRXb5A0/F6fKDskAdyQnDhnMAYayAHtA0J3A8ILqBNj9kDl44cNUD9/wCno80l+M/pcdS0nYDWgU8YHEJYpPQFuAHSfU0Dfs7uotwWL04XOjkIfetbt/HcKQcH45G55iyae1rf5gKJPclBxzVylJ0mYODrIIN6tHwkeCcBkxx6k0nSCbAuwSR3TrgSOe4tDXyRE/6du9o/+klxFkz5P4aZoDjrEf0V8oI/jZkMkzo5I6rqDa1Dif1WovlQdPXG4G2nRTaXCGH0W5pcCasa39vCivFDJ6znPc0l4vTsgBxoLHu7LJ8cAbWUZ12K+N0Mbaf8oGwgtobX28LE/DFaTZHayViBzbJuVuOYfYoGA2EYWgAIFy41rqsFHULUJXeQaIrwgHk1vRYCR8paJgoIiCIdZCBrmiQ7B0O6hsN06ZTKGndCviAukC7Hgiz3QpZ1kj/b3XOPpolWDRx8oOoYyD8LTm2dkpGP7LiePUboEGzek4PaLrf5T/xSSHJx43xU2XwKsjuCmaaMWEtwrCZ6Ujq9wOh7oJThR5McWjgOr+VrW3X3QWSMiZhcPUfLFqxxFD50Q3AOLSskaA7QmqOqlP8A5J4k7d+x/wCUEaHCHZcbZWg9RNSPd28ho8Ju5wxYo3xsjGoFPrUfe0+Q8Sf6MzQQAHECu1pi5nb7I+1V+fv5QR1xIBOwukoyIkXdhcltk/dLRsoUg3q0aa67LERjxil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xMRERUSEhQWExUVFxUSFhMYFxQWFRUUFRQXFhQSFBQYHCggGBolHBQUITEhJSkrLi4uFx8zODMsNygtLisBCgoKBQUFDgUFDisZExkrKysrKysrKysrKysrKysrKysrKysrKysrKysrKysrKysrKysrKysrKysrKysrKysrK//AABEIANwAqAMBIgACEQEDEQH/xAAcAAABBAMBAAAAAAAAAAAAAAAEAwUGBwABAgj/xAA3EAABBAECBQMDAgUEAQUAAAABAAIDEQQhMQUGEkFREyJhB3GBQpEUMqGxwSNS0fEVFjND4fD/xAAUAQEAAAAAAAAAAAAAAAAAAAAA/8QAFBEBAAAAAAAAAAAAAAAAAAAAAP/aAAwDAQACEQMRAD8Au4rRKTlmAIC3E+7KBQlJ9Qd/KRolN03/AMIyMlzSQd+nyg7DnGU3o0D+qLjkDhYQbJhIBftJ/SueJcWgxWXI4NHjugPAtJNYQbJ0VZca+rrGEtgj6q7lQzjf1MyshpAPpjbRBd/FOZcbG/8AdkaPymqX6g4NX6o/G6835ua+Q9TnFx+TaAfN5KD1TwfnXDySQyQAjzonCHiUUrulrwSPBXkA5jmu9tj5BRWFzFPEepj3A/dB679QNJeT8UiC6xa8mxc+Zo3lJ76+fKl3A/rRkR9ImYHtGhrf7oL/AJIrG9JEYx7mwgeXuZYMyISRvGv6b1HwnXq7IMaAE24uR6srvbTW6We/2RjshrGku0C6jc0ttux1QKrEkJDe2nlKHQEgX/lBtzliAgkeQTIOkXQCxA4yQ2UnFTSW7rdkDVbjaLtAq660Q+JARbnb/wBkSFA+feem4rXRRe6U6fZAnzdz3BjBzG+6YWPsqY4xx2XJeXSuJ8WdkPlymR7nuNl2pPygpGoNPkPlIOfpqlnMXDob0QDPZf2SWRjafKcY8UnSkuzhD3bNJQRwsO62+OtBqpYzlWZ+zT5TpwvkWXqtwofKCAtx3Hsk5WFpoiirpi5PY1tVaHzeUI3s6a/5QVRw3iUuO4PicWkHsTV/ZXxyL9SmzMAnIDgKNnX7ql+YeXH4rvLfP+EzRyFpsGj5Qevz6WSGPDvbuB5Tn00KAVOfSjmxkxbjyaEba91c3Sg4LBS6jNLFvugGmj6nC+yxLvWICEz8axeui27B7J1gJIsrbyGgn8oIzzNzMzExS6/9SqaDvflef8/MMz3SPNudeqmf1R5gGRKGMFBlj/tQOkCW6Ow+ESymwwkJ95a5f9X3O28KwuGcGawVsgr3A5Nmk3FJ9xPpub9xu1YkGPsnbGg0QQHD+nsbSLNqSYHLkTNmD9lIjCDWiVMSBndw5o2aPjRIy4IOlJ9Maz0EEWycKtgm98GnypbkY6aszCQQbmHhrZGOa4WOypDi+CYJSwj7L0RxbH6bVQ/UTAc1zX9vKCJ8LzXQStkaaLTa9Zco8abmYrJQbJAv7ryGro+gPGX3LjkgtADh/VBdELzZCVG6H9Uavaeqgh+FS+0uedXE0gzigcJI3N2uiP8AKxFZB7edvhYgOck5XDpPVt3ShQ2Xi+oOknTugob6kwBmWenZwtRbHHuHfVWH9YcL03xuaNKpV9jEXrogtXlMD072+FLY2CgoLyXkA6DVT7DI2KA3FATlENEGwUiY5AgXpYkjN+VoTIFS6gknyLUj0i+JzkHE0wTflzI3IwtE25bOkalABnxBwtVj9TIaxyVY+VOHt9psd6Ub43gtmjLfvugoAFTX6ScXZjcQaZDTXjovt+VEc7HMcrmH9JIWsRtyMG1uGv5QetnlsfvhBfehA2o90tjtjkf1Xq3YeELiRmHDb0i6a3XzonGCFrg19USLQEO3srFjgViA0hCZuOZBTXFpCMSLWkPPg/3QVR9ZAWiJpN6FVSD86q0/rcw+pCe1FVb0nVBNOQSTIdzSs/GfTrVYfTeYGQt70rGmf0ix27IJCHlyJZH5Kq3mHnp0FRxCyN1Gpuc8+fRlj7WgvyKJo3ISrowV55bxHibXAu6x97Uz5f5ona9omvXSkFoiIJr49x6PEZbt1t2UXAOad6UL5xb6kjWE9V9kET5k+qU7pOiJpA7Vuo/kZvF8hpcA8N7Cip7BwlrXH04Q5wF9VbV2UfyebsnrjY17R1OMZZWrddygjHDcziGI7qka4tO4Ur4Fxn1wdx2o+UZl8QlZMYZmiQGveE54fC2/zMbQ+yCmuecboy3durVR+NxBBG/ZT/6p4VOZIB8J25c5FYMT+IlFkt6h8ILj5Nl9XBiLtbaAR+E9AVoOyi/I8FYkfS4jRSZhPdB0XLa05YgMK1a2tEIK9+sHDTLjskaL6Cb+ypMr1TlYzZGFjhbXCiFTHMvIRjkPpnQmxpsgjHJmT6eU3w7RWhzC93pnoGtaFVPHjmCdoPYq5sOMSMa4a6IILgcsAdUuQbG6Wz+LPx4fUxomtjvpMhF/lTbL4V6ntOxQbOX2iP0gbZd12QRvlmaTMklD5R0tAINUDfZPBxGljurVzf1dlIMbhrGs6Gxhug1CE4nhgtpug7/KDOSs8vjLX60aH27Js5vHpztkG42CcOENZE8MHdE80cOEjLG41+6AThWR6tmN/STuO9rMrlqAkP8ATHXdl3clBcAaCen+V3jz8qUx4ZvUmkDD/wCGb1dVWnFkFMoBOwx6CCnBA8IK05y4Z/E1HevVQVmY/DmR4TYNDTAD961UF4yQ3JjHcuv7qW8ek9KAyF1WNb7IHTgsDY4WsFIx7e52G6Z+AHqx2OA7XZ+U7xnsUAMeYZurp9rWmuo+ViJl0IY0U07rEDssCxYgxM0kvVkmMj9N2dk8pp47MYuiQC+k6n4KCG/UHk8OYZ4RTm7jyu+Vclwja12hAFj5UznzmujuxRGhv+ihU8noZFHQP1QTCGnUUQ3H8ITh72kWE5tQDy46Z+MgMZf4/KkJO6ZuO4xfGQN90DNgQEEPduVIJ8QuYe9hRWbi0jGCoyS3+qcxze30z7HB1bfKCO5uOWu0d0uaVNeCZZfE0u8b+VXRxJJZDI4lpcb6VKMDihjb0ObQGloJY8puz26ErnA4m1+502H3Q3MEnS3Q0gr/AJqn6Zoz4daT+qvNrRitx2keo+r+P/1hIc/xXAZAaIGhCrHlvDkzcuNjiXWQST4tB6b5SJ/hIgf9gv8AZK8a4kYenpG+/wBvhKcKxjE3o8AAfZLZOG2UtLv06j5QERmwD5WJDNyvT6TWhNLEDtS1IDWm62HdltAnCTXuq/hD5rBLG5o10ISfFM1kdNOrnaBo7ozHjDRQFIKx4LxUCV2DljpAPscdNERzPym1rDKyV2lUCbH4T9z3yq3MiL2e2VllpHf4VKZ+fmB3oyuf7D/Lr28oLc5dzD6Ya7cf1UshlsKs+V84PYNde6nWPl6A79kDw8gBNWflUOkb+UvnS6Ck05+e2FhfJpSBTHwy4arcmIxp0r5tMHC+KZGb1DGLQ0buPhPcHLDek+vKXE66GvugRycuAVbm6aaJsy+KQVq6x907ZreHwgdQDv62opzKMfKDY4Iugn9e2iB9w4WyMuM6bpXi0xdB8hKcB4cIYgxpJoblD8df0MIQRTm2Avx+nbq0R/0y+nwxB67/AHOcARpsEBzPm9EDLN6gq1ODP6oIz5aP7INzu6SDWh0Tdw/KL8mQV7WgD8rmeWeOazTodye4XEDjJ7oDo8+532QOuVCHD3LF09mzbtYgcAFtYsQDPwmGT1CLcNr7fZLGQAgE6ldUk5I7INfnwg2XIPK4PDJZLG2RXVQvXulJ4j1At22I/wAomMaIKcGL/BZb4v03Y/KmkL7Ht+6ZeejHJltjH8/Tqg+BcaLHmN5ojT7oJ1gyCRtHcJLivB2zMp+ra2TbDl9DrbqD2T9j5HUghUPBhAT6BMYPYJbHwjdySOJ7a6KUyYoJJSJ4W0t17oGA+i2xQJHnUoiNgI0bR07I+LgrAbqz5R3phoqkDfiHoKaOPSgmvynfIe1p3Vb898ythDmirOg835QR/n3jIPpwg6l2v7hXvyzpixa37R/ZeUeFsdPlRhxsueN/Fr1vwyAMiY0aU0f2QNUTZZJJHzaRtBDWeR5KF4Fh+p/rQvLBZaWdtO6kTx1WPj+6F4Lgfw7Cwd3E/ugNedFi25YgWxckP2BFeUsXBYdNlw9lhBkbCDvolCVpl1qtPbYKDcZ0XMz+lpPgErjDsNo7pg51483GhLb9zhVeAgqnimeXZnq3+qvxaf8AiXCjOA9ntcNQVEJXB1OPY3p/dT7gOeHt6a8UfKBjxeNujd6cwo+eykvBeYWE9DiLvQ3oURxTg8c4pwAPlQzinKL4bMZJG6C0I8sOO4RUcg8qlMbiWZiu/lMg8a3SJd9Snsq4XA9xqguWeUDZB5eW1VFk/UuYg9ER18pmk4rxLKJDB6YPfVBNOc+aY8ZhIILjYFKu8fhUs7JMzI3I9jT2SkXLbmzsdkOL3EjQ7KZc5lseIGgVen7oIx9L+SH5MhnktrWn2/J8q/cQ+lH0ucXVtY8KkeU+eJcJhgAa/prffVSSX6nvJFxAAb0dUFjOc4HrYLvdqWxskk05paSonifUnEfXXbE+YXMmLNqyVv5NIHguWIDJ4pG1zWtcHF21FYgey5cvdWvZY8DdQDnfmiv9GL7OIQPHHOeoMewLkI3rZRWX6sOJpsI/dRKWK/zumabE6NdSEE4d9TMgutrGi0w8T4rJkvMsmpPZNOlfdEsj2bdINNO6MwuLOjqPdl2CNwUMIyP8rfpeEFlcN4oCwdZu+4/ynzHkjeNCKVNR5cjH6XW34+QpW3mUdAY5pAA9z2618Ugmr+FNvqACbsjgERdbmA/hDYWWPSMjZiO4YT+wpIx8WzCaDGyVqexA7IHQcEgoDob+wREnDo2iw3ZRyfm4MPTNE9hBAvcWUTkczRPZTHXp51/ZBH+M07KYG9igufGPkbHEwdRJs12A8pX1mxl0zzR+U0c1cSfHGJWEEyChR112CCGTZrf4px6ekNHTp5C7jzx3b33TV6BE9OOrtfyd124Bjy0g6/sgkH8Qx2gFrn0v9p/Y1Sb8N9dvCKZL1fBBr7oChmTxPBZI6/KxbbqQAsQXfznzW2IGGM+87kdvhVrJIbF3Z3S0rS8l511u/utdbaFi0HHTWx0K56bNdl0XVuNFw57apABlRgarrEddlaLLO6R6nN2/6QFOkJNLsyXQCG6zYvft8olo9pdXuGqDCSNfCL4K1k0gZJbHE36g0utgR3SBNgGtTqkclhcNNDvfhBIuO8NmJ6Wlsgb3HtcSdhaWiyJcKHV72PPZ46gXHaj8KMcHy8hktNc41qA7UH5T1NzHO5w9eKx/K2v6uooHPgPEnPJMsbZGsv3NINnuaQOfgY+e71Y7icw6MAou8mu4Tz6eE+JsUbg2Rw116TXcpJnBzH0tDC8bNfdOa0efKBqxuVRmY873SW9l03uK2tRPM4POx8bpAOhrbIvb5pSvIk/gfUiF9cx9tHR33KaJfXdAG/8AydfSTVgN7oINnY7BIx7XW5xPUO4pHcYwwQ0g38pz4lwmEte/dwdQI70NUG/WMeEDQwdAofuj2sDtG91y/H07fHykg4iq0QFYxLHUViIgeDqsQSQPqh2XeNDRvX4SN++jsimTdrsdkGpZLNd0KxgJogA72i5Gk3p+UgP6oBCCb/2/8Ll8YJNFEvAA3+659IV/hA3MFu934CNgeO/ZIZDaNoiEteNNCgVe+602/bVdOAqtki1vS7vRXb5A0/F6fKDskAdyQnDhnMAYayAHtA0J3A8ILqBNj9kDl44cNUD9/wCno80l+M/pcdS0nYDWgU8YHEJYpPQFuAHSfU0Dfs7uotwWL04XOjkIfetbt/HcKQcH45G55iyae1rf5gKJPclBxzVylJ0mYODrIIN6tHwkeCcBkxx6k0nSCbAuwSR3TrgSOe4tDXyRE/6du9o/+klxFkz5P4aZoDjrEf0V8oI/jZkMkzo5I6rqDa1Dif1WovlQdPXG4G2nRTaXCGH0W5pcCasa39vCivFDJ6znPc0l4vTsgBxoLHu7LJ8cAbWUZ12K+N0Mbaf8oGwgtobX28LE/DFaTZHayViBzbJuVuOYfYoGA2EYWgAIFy41rqsFHULUJXeQaIrwgHk1vRYCR8paJgoIiCIdZCBrmiQ7B0O6hsN06ZTKGndCviAukC7Hgiz3QpZ1kj/b3XOPpolWDRx8oOoYyD8LTm2dkpGP7LiePUboEGzek4PaLrf5T/xSSHJx43xU2XwKsjuCmaaMWEtwrCZ6Ujq9wOh7oJThR5McWjgOr+VrW3X3QWSMiZhcPUfLFqxxFD50Q3AOLSskaA7QmqOqlP8A5J4k7d+x/wCUEaHCHZcbZWg9RNSPd28ho8Ju5wxYo3xsjGoFPrUfe0+Q8Sf6MzQQAHECu1pi5nb7I+1V+fv5QR1xIBOwukoyIkXdhcltk/dLRsoUg3q0aa67LERjxiliD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4" y="13795"/>
            <a:ext cx="3021241" cy="395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55575" y="3723648"/>
            <a:ext cx="84126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800" dirty="0">
                <a:solidFill>
                  <a:srgbClr val="0000FF"/>
                </a:solidFill>
                <a:latin typeface="Monotype Corsiva" panose="03010101010201010101" pitchFamily="66" charset="0"/>
              </a:rPr>
              <a:t>Василь Симоненко – «лицар на білому коні» в українській літературі.</a:t>
            </a:r>
          </a:p>
          <a:p>
            <a:pPr lvl="0" algn="ctr"/>
            <a:r>
              <a:rPr lang="uk-UA" sz="4800" dirty="0">
                <a:solidFill>
                  <a:srgbClr val="0000FF"/>
                </a:solidFill>
                <a:latin typeface="Monotype Corsiva" panose="03010101010201010101" pitchFamily="66" charset="0"/>
              </a:rPr>
              <a:t>«Лебеді материнства»</a:t>
            </a:r>
          </a:p>
        </p:txBody>
      </p:sp>
    </p:spTree>
    <p:extLst>
      <p:ext uri="{BB962C8B-B14F-4D97-AF65-F5344CB8AC3E}">
        <p14:creationId xmlns:p14="http://schemas.microsoft.com/office/powerpoint/2010/main" val="267420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2068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dirty="0" smtClean="0">
                <a:solidFill>
                  <a:srgbClr val="0070C0"/>
                </a:solidFill>
              </a:rPr>
              <a:t>Підсумок уроку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71600" y="1988840"/>
            <a:ext cx="3888432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dirty="0" smtClean="0">
                <a:latin typeface="Arial Black" panose="020B0A04020102020204" pitchFamily="34" charset="0"/>
              </a:rPr>
              <a:t>Мікрофон</a:t>
            </a:r>
          </a:p>
          <a:p>
            <a:pPr marL="45720" indent="0">
              <a:buNone/>
            </a:pPr>
            <a:r>
              <a:rPr lang="ru-RU" dirty="0"/>
              <a:t> Я </a:t>
            </a:r>
            <a:r>
              <a:rPr lang="ru-RU" dirty="0" err="1"/>
              <a:t>поглибив</a:t>
            </a:r>
            <a:r>
              <a:rPr lang="ru-RU" dirty="0"/>
              <a:t> </a:t>
            </a:r>
            <a:r>
              <a:rPr lang="ru-RU" dirty="0" err="1" smtClean="0"/>
              <a:t>поняття</a:t>
            </a:r>
            <a:r>
              <a:rPr lang="ru-RU" dirty="0" smtClean="0"/>
              <a:t>… </a:t>
            </a:r>
          </a:p>
          <a:p>
            <a:pPr marL="45720" indent="0">
              <a:buNone/>
            </a:pPr>
            <a:r>
              <a:rPr lang="ru-RU" dirty="0" smtClean="0"/>
              <a:t>Я </a:t>
            </a:r>
            <a:r>
              <a:rPr lang="ru-RU" dirty="0" err="1"/>
              <a:t>вмію</a:t>
            </a:r>
            <a:r>
              <a:rPr lang="ru-RU" dirty="0"/>
              <a:t> </a:t>
            </a:r>
            <a:r>
              <a:rPr lang="ru-RU" dirty="0" smtClean="0"/>
              <a:t>… </a:t>
            </a:r>
          </a:p>
          <a:p>
            <a:pPr marL="45720" indent="0">
              <a:buNone/>
            </a:pPr>
            <a:r>
              <a:rPr lang="ru-RU" dirty="0" smtClean="0"/>
              <a:t>Я </a:t>
            </a:r>
            <a:r>
              <a:rPr lang="ru-RU" dirty="0" err="1"/>
              <a:t>можу</a:t>
            </a:r>
            <a:r>
              <a:rPr lang="ru-RU" dirty="0"/>
              <a:t> в </a:t>
            </a:r>
            <a:r>
              <a:rPr lang="ru-RU" dirty="0" err="1"/>
              <a:t>поезії</a:t>
            </a:r>
            <a:r>
              <a:rPr lang="ru-RU" dirty="0"/>
              <a:t> </a:t>
            </a:r>
            <a:r>
              <a:rPr lang="ru-RU" dirty="0" err="1" smtClean="0"/>
              <a:t>визначити</a:t>
            </a:r>
            <a:r>
              <a:rPr lang="ru-RU" dirty="0" smtClean="0"/>
              <a:t>…</a:t>
            </a:r>
          </a:p>
          <a:p>
            <a:pPr marL="45720" indent="0">
              <a:buNone/>
            </a:pPr>
            <a:r>
              <a:rPr lang="ru-RU" dirty="0" err="1" smtClean="0"/>
              <a:t>Мені</a:t>
            </a:r>
            <a:r>
              <a:rPr lang="ru-RU" dirty="0" smtClean="0"/>
              <a:t> </a:t>
            </a:r>
            <a:r>
              <a:rPr lang="ru-RU" dirty="0" err="1"/>
              <a:t>сподобалося</a:t>
            </a:r>
            <a:r>
              <a:rPr lang="ru-RU" dirty="0"/>
              <a:t>…</a:t>
            </a:r>
          </a:p>
          <a:p>
            <a:pPr marL="45720" indent="0">
              <a:buNone/>
            </a:pPr>
            <a:r>
              <a:rPr lang="ru-RU" dirty="0" err="1"/>
              <a:t>Найбільше</a:t>
            </a:r>
            <a:r>
              <a:rPr lang="ru-RU" dirty="0"/>
              <a:t> я </a:t>
            </a:r>
            <a:r>
              <a:rPr lang="ru-RU" dirty="0" err="1"/>
              <a:t>запам’ятав</a:t>
            </a:r>
            <a:r>
              <a:rPr lang="ru-RU" dirty="0"/>
              <a:t>…</a:t>
            </a:r>
          </a:p>
          <a:p>
            <a:pPr marL="45720" indent="0">
              <a:buNone/>
            </a:pPr>
            <a:r>
              <a:rPr lang="ru-RU" dirty="0"/>
              <a:t>Я </a:t>
            </a:r>
            <a:r>
              <a:rPr lang="ru-RU" dirty="0" err="1"/>
              <a:t>переконаний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…</a:t>
            </a:r>
          </a:p>
          <a:p>
            <a:pPr marL="4572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64088" y="2852936"/>
            <a:ext cx="31683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л</a:t>
            </a:r>
            <a:endParaRPr lang="ru-RU" sz="48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638853"/>
              </p:ext>
            </p:extLst>
          </p:nvPr>
        </p:nvGraphicFramePr>
        <p:xfrm>
          <a:off x="5724128" y="3501008"/>
          <a:ext cx="2304256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576064"/>
                <a:gridCol w="576064"/>
                <a:gridCol w="576064"/>
              </a:tblGrid>
              <a:tr h="298832">
                <a:tc>
                  <a:txBody>
                    <a:bodyPr/>
                    <a:lstStyle/>
                    <a:p>
                      <a:r>
                        <a:rPr lang="uk-UA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</a:t>
                      </a:r>
                      <a:endParaRPr lang="ru-RU" dirty="0"/>
                    </a:p>
                  </a:txBody>
                  <a:tcPr/>
                </a:tc>
              </a:tr>
              <a:tr h="298832">
                <a:tc>
                  <a:txBody>
                    <a:bodyPr/>
                    <a:lstStyle/>
                    <a:p>
                      <a:r>
                        <a:rPr lang="uk-UA" dirty="0" smtClean="0"/>
                        <a:t>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к</a:t>
                      </a:r>
                      <a:endParaRPr lang="ru-RU" dirty="0"/>
                    </a:p>
                  </a:txBody>
                  <a:tcPr/>
                </a:tc>
              </a:tr>
              <a:tr h="298832">
                <a:tc>
                  <a:txBody>
                    <a:bodyPr/>
                    <a:lstStyle/>
                    <a:p>
                      <a:r>
                        <a:rPr lang="uk-UA" dirty="0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н</a:t>
                      </a:r>
                      <a:endParaRPr lang="ru-RU" dirty="0"/>
                    </a:p>
                  </a:txBody>
                  <a:tcPr/>
                </a:tc>
              </a:tr>
              <a:tr h="298832">
                <a:tc>
                  <a:txBody>
                    <a:bodyPr/>
                    <a:lstStyle/>
                    <a:p>
                      <a:r>
                        <a:rPr lang="uk-UA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і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236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2926"/>
            <a:ext cx="2808312" cy="3749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9952" y="836712"/>
            <a:ext cx="43204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Двадцять вісім – це дуже мало.</a:t>
            </a:r>
          </a:p>
          <a:p>
            <a:r>
              <a:rPr lang="uk-UA" dirty="0"/>
              <a:t>Двадцять вісім – це </a:t>
            </a:r>
            <a:r>
              <a:rPr lang="uk-UA" dirty="0" smtClean="0"/>
              <a:t>наче й не жив…</a:t>
            </a:r>
          </a:p>
          <a:p>
            <a:pPr algn="r"/>
            <a:r>
              <a:rPr lang="uk-UA" sz="1400" dirty="0" smtClean="0"/>
              <a:t>А. Кравченко</a:t>
            </a:r>
            <a:endParaRPr lang="ru-RU" sz="1400" dirty="0"/>
          </a:p>
        </p:txBody>
      </p:sp>
      <p:sp>
        <p:nvSpPr>
          <p:cNvPr id="5" name="TextBox 4"/>
          <p:cNvSpPr txBox="1"/>
          <p:nvPr/>
        </p:nvSpPr>
        <p:spPr>
          <a:xfrm>
            <a:off x="3851920" y="2492896"/>
            <a:ext cx="4752528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8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Творча</a:t>
            </a:r>
            <a:r>
              <a:rPr lang="ru-RU" alt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</a:t>
            </a:r>
            <a:r>
              <a:rPr lang="ru-RU" altLang="ru-RU" sz="28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спадщина</a:t>
            </a:r>
            <a:r>
              <a:rPr lang="ru-RU" altLang="ru-RU" sz="2800" b="1" dirty="0" smtClean="0">
                <a:solidFill>
                  <a:srgbClr val="7030A0"/>
                </a:solidFill>
                <a:latin typeface="Monotype Corsiva" panose="03010101010201010101" pitchFamily="66" charset="0"/>
              </a:rPr>
              <a:t> В. </a:t>
            </a:r>
            <a:r>
              <a:rPr lang="ru-RU" altLang="ru-RU" sz="2800" b="1" dirty="0" err="1" smtClean="0">
                <a:solidFill>
                  <a:srgbClr val="7030A0"/>
                </a:solidFill>
                <a:latin typeface="Monotype Corsiva" panose="03010101010201010101" pitchFamily="66" charset="0"/>
              </a:rPr>
              <a:t>Симоненка</a:t>
            </a:r>
            <a:r>
              <a:rPr lang="ru-RU" altLang="ru-RU" b="1" dirty="0" smtClean="0">
                <a:solidFill>
                  <a:srgbClr val="7030A0"/>
                </a:solidFill>
                <a:latin typeface="Times New Roman" pitchFamily="18" charset="0"/>
              </a:rPr>
              <a:t>:</a:t>
            </a:r>
          </a:p>
          <a:p>
            <a:r>
              <a:rPr lang="ru-RU" altLang="ru-RU" b="1" dirty="0">
                <a:solidFill>
                  <a:srgbClr val="7030A0"/>
                </a:solidFill>
                <a:latin typeface="Times New Roman" pitchFamily="18" charset="0"/>
              </a:rPr>
              <a:t> </a:t>
            </a:r>
            <a:endParaRPr lang="ru-RU" altLang="ru-RU" b="1" dirty="0" smtClean="0">
              <a:solidFill>
                <a:srgbClr val="7030A0"/>
              </a:solidFill>
              <a:latin typeface="Times New Roman" pitchFamily="18" charset="0"/>
            </a:endParaRPr>
          </a:p>
          <a:p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Казки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«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Цар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Плаксій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та 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Лоскотон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», </a:t>
            </a:r>
            <a:endParaRPr lang="ru-RU" altLang="ru-RU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«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Казка про Дурила», </a:t>
            </a:r>
            <a:endParaRPr lang="ru-RU" altLang="ru-RU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«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Подорож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в 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Країну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Навпаки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»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altLang="ru-RU" b="1" dirty="0">
              <a:solidFill>
                <a:srgbClr val="0070C0"/>
              </a:solidFill>
              <a:latin typeface="Times New Roman" pitchFamily="18" charset="0"/>
            </a:endParaRPr>
          </a:p>
          <a:p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Збірки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70C0"/>
                </a:solidFill>
                <a:latin typeface="Times New Roman" pitchFamily="18" charset="0"/>
              </a:rPr>
              <a:t>поезій</a:t>
            </a:r>
            <a:endParaRPr lang="ru-RU" altLang="ru-RU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«Тиша і 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грім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», </a:t>
            </a:r>
            <a:endParaRPr lang="ru-RU" altLang="ru-RU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«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Земне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тяжіння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», </a:t>
            </a:r>
            <a:endParaRPr lang="ru-RU" altLang="ru-RU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«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Лебеді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материнства» 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 (</a:t>
            </a:r>
            <a:r>
              <a:rPr lang="ru-RU" altLang="ru-RU" b="1" dirty="0" err="1" smtClean="0">
                <a:solidFill>
                  <a:srgbClr val="0070C0"/>
                </a:solidFill>
                <a:latin typeface="Times New Roman" pitchFamily="18" charset="0"/>
              </a:rPr>
              <a:t>удостоєна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70C0"/>
                </a:solidFill>
                <a:latin typeface="Times New Roman" pitchFamily="18" charset="0"/>
              </a:rPr>
              <a:t>Державної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70C0"/>
                </a:solidFill>
                <a:latin typeface="Times New Roman" pitchFamily="18" charset="0"/>
              </a:rPr>
              <a:t>премії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 err="1" smtClean="0">
                <a:solidFill>
                  <a:srgbClr val="0070C0"/>
                </a:solidFill>
                <a:latin typeface="Times New Roman" pitchFamily="18" charset="0"/>
              </a:rPr>
              <a:t>імені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 Т. Г. </a:t>
            </a:r>
            <a:r>
              <a:rPr lang="ru-RU" altLang="ru-RU" b="1" dirty="0" err="1" smtClean="0">
                <a:solidFill>
                  <a:srgbClr val="0070C0"/>
                </a:solidFill>
                <a:latin typeface="Times New Roman" pitchFamily="18" charset="0"/>
              </a:rPr>
              <a:t>Шевченка</a:t>
            </a:r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</a:rPr>
              <a:t>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ru-RU" altLang="ru-RU" b="1" dirty="0">
              <a:solidFill>
                <a:srgbClr val="0070C0"/>
              </a:solidFill>
              <a:latin typeface="Times New Roman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Збірка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оповідань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 і новел «Вино з </a:t>
            </a:r>
            <a:r>
              <a:rPr lang="ru-RU" altLang="ru-RU" b="1" dirty="0" err="1">
                <a:solidFill>
                  <a:srgbClr val="0070C0"/>
                </a:solidFill>
                <a:latin typeface="Times New Roman" pitchFamily="18" charset="0"/>
              </a:rPr>
              <a:t>троянд</a:t>
            </a:r>
            <a:r>
              <a:rPr lang="ru-RU" altLang="ru-RU" b="1" dirty="0">
                <a:solidFill>
                  <a:srgbClr val="0070C0"/>
                </a:solidFill>
                <a:latin typeface="Times New Roman" pitchFamily="18" charset="0"/>
              </a:rPr>
              <a:t>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7584" y="4201056"/>
            <a:ext cx="3024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Пам</a:t>
            </a:r>
            <a:r>
              <a:rPr lang="en-US" dirty="0" smtClean="0"/>
              <a:t>’</a:t>
            </a:r>
            <a:r>
              <a:rPr lang="uk-UA" dirty="0" err="1" smtClean="0"/>
              <a:t>ятник</a:t>
            </a:r>
            <a:r>
              <a:rPr lang="uk-UA" dirty="0" smtClean="0"/>
              <a:t> поету в Черкасах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4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76672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7030A0"/>
                </a:solidFill>
              </a:rPr>
              <a:t>Домашнє завдання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187624" y="2204864"/>
            <a:ext cx="6400800" cy="3474720"/>
          </a:xfrm>
        </p:spPr>
        <p:txBody>
          <a:bodyPr>
            <a:normAutofit lnSpcReduction="10000"/>
          </a:bodyPr>
          <a:lstStyle/>
          <a:p>
            <a:pPr marL="274320" lvl="0" indent="-274320">
              <a:spcAft>
                <a:spcPts val="0"/>
              </a:spcAft>
              <a:buClr>
                <a:srgbClr val="759AA5"/>
              </a:buClr>
              <a:buSzPct val="100000"/>
              <a:buFont typeface="Symbol" pitchFamily="18" charset="2"/>
              <a:buChar char=""/>
            </a:pPr>
            <a:r>
              <a:rPr lang="uk-UA" sz="3200" b="1" i="1" dirty="0">
                <a:solidFill>
                  <a:srgbClr val="1D3641"/>
                </a:solidFill>
                <a:latin typeface="Candara"/>
              </a:rPr>
              <a:t>Поезію вивчити напам’ять</a:t>
            </a:r>
            <a:endParaRPr lang="ru-RU" sz="3200" b="1" i="1" dirty="0">
              <a:solidFill>
                <a:srgbClr val="1D3641"/>
              </a:solidFill>
              <a:latin typeface="Candara"/>
            </a:endParaRPr>
          </a:p>
          <a:p>
            <a:pPr marL="274320" lvl="0" indent="-274320">
              <a:spcAft>
                <a:spcPts val="0"/>
              </a:spcAft>
              <a:buClr>
                <a:srgbClr val="759AA5"/>
              </a:buClr>
              <a:buSzPct val="100000"/>
              <a:buFont typeface="Symbol" pitchFamily="18" charset="2"/>
              <a:buChar char=""/>
            </a:pPr>
            <a:r>
              <a:rPr lang="uk-UA" sz="3200" b="1" i="1" dirty="0">
                <a:solidFill>
                  <a:srgbClr val="1D3641"/>
                </a:solidFill>
                <a:latin typeface="Candara"/>
              </a:rPr>
              <a:t>Намалювати фрагмент вірша, який видався найтеплішим</a:t>
            </a:r>
          </a:p>
          <a:p>
            <a:pPr marL="0" lvl="0" indent="0">
              <a:spcAft>
                <a:spcPts val="0"/>
              </a:spcAft>
              <a:buClr>
                <a:srgbClr val="759AA5"/>
              </a:buClr>
              <a:buSzPct val="100000"/>
              <a:buNone/>
            </a:pPr>
            <a:r>
              <a:rPr lang="uk-UA" sz="3200" b="1" i="1" dirty="0">
                <a:solidFill>
                  <a:srgbClr val="1D3641"/>
                </a:solidFill>
                <a:latin typeface="Candara"/>
              </a:rPr>
              <a:t>                   або </a:t>
            </a:r>
          </a:p>
          <a:p>
            <a:pPr marL="274320" lvl="0" indent="-274320">
              <a:spcAft>
                <a:spcPts val="0"/>
              </a:spcAft>
              <a:buClr>
                <a:srgbClr val="759AA5"/>
              </a:buClr>
              <a:buSzPct val="100000"/>
              <a:buFont typeface="Symbol" pitchFamily="18" charset="2"/>
              <a:buChar char=""/>
            </a:pPr>
            <a:r>
              <a:rPr lang="uk-UA" sz="3200" b="1" i="1" dirty="0">
                <a:solidFill>
                  <a:srgbClr val="1D3641"/>
                </a:solidFill>
                <a:latin typeface="Candara"/>
              </a:rPr>
              <a:t>Підготувати усний твір «Моє знайомство з Василем Симоненком»</a:t>
            </a:r>
            <a:endParaRPr lang="ru-RU" sz="3200" b="1" i="1" dirty="0">
              <a:solidFill>
                <a:srgbClr val="1D3641"/>
              </a:solidFill>
              <a:latin typeface="Candara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390848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одним вырезанным углом 3"/>
          <p:cNvSpPr/>
          <p:nvPr/>
        </p:nvSpPr>
        <p:spPr>
          <a:xfrm>
            <a:off x="170424" y="163924"/>
            <a:ext cx="8640960" cy="6408712"/>
          </a:xfrm>
          <a:prstGeom prst="snip1Rect">
            <a:avLst/>
          </a:prstGeom>
          <a:solidFill>
            <a:srgbClr val="EAD9F5">
              <a:alpha val="2862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-124983"/>
            <a:ext cx="8208912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СПИСОК ВИКОРИСТАНИХ</a:t>
            </a:r>
            <a:r>
              <a:rPr kumimoji="0" lang="uk-UA" sz="16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ДЖЕРЕЛ: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Література: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Авраменко О.М. Українська література. Підручник для 7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класу.-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К.: Грамота, 2007.- 296 с.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Великий тлумачний словник сучасної української мови / Уклад. і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головн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ред. В. Т. Бусел. — К.: Ірпінь: ВТФ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„Перун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", 2004.— 1440 с.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Відлуння десятиліть. Українська література другої половини XX ст.: Навчальний посібник / Упорядник М. О.Сорока. — К.: Грамота, 2001. — 463 с.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Життя, мов спалах блискавки. /спогади рідних, друзів і колег пр. Василя Симоненка. – Студія «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Черкаспресфото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 Черкаси: «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Інлес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». – 1999. – 140 с.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Симоненко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В. А.Твори: У 2т. /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Упряд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Г. П. Білоус, О. К.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Лищенко.–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Черкаси: Брама-Україна, 2004.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Українська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література: Кн. Для вчителя: 7 кл./Наук. ред.,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упорядкув.Р.В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Мовчан.–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К.: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Генеза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2007. – 288 с.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600" dirty="0" smtClean="0">
                <a:solidFill>
                  <a:srgbClr val="0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Українська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минувшина: Ілюстрований етнографічний довідник. — 2-е вид./А. П. Пономарьов, Л. Ф. </a:t>
            </a:r>
            <a:r>
              <a:rPr kumimoji="0" lang="uk-UA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Артюх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та ін. — К.:Либідь, 1994.— 256 с.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Холодний 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яр. Часопис Черкаської обласної організації Національної Спілки письменників України. – Черкаси: «Відлуння-Плюс», 2004 , №4. – 320 с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R="0" lvl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uk-UA" sz="1600" dirty="0" err="1" smtClean="0">
                <a:solidFill>
                  <a:srgbClr val="000000"/>
                </a:solidFill>
                <a:latin typeface="Calibri" pitchFamily="34" charset="0"/>
                <a:cs typeface="Times New Roman" pitchFamily="18" charset="0"/>
              </a:rPr>
              <a:t>Інтернет-ресурси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http://www.ex.ua/8525886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http://www.refine.org.ua/pageid-2629-2.html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6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ber.te.ua/cgi-</a:t>
            </a:r>
            <a:r>
              <a:rPr kumimoji="0" lang="uk-UA" sz="1600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bin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uk-UA" sz="1600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dic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uk-UA" sz="1600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dic.php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?nom=208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uk-UA" sz="1600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slovar.plib.ru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/</a:t>
            </a:r>
            <a:r>
              <a:rPr kumimoji="0" lang="uk-UA" sz="1600" b="0" i="0" u="sng" strike="noStrike" cap="none" normalizeH="0" baseline="0" dirty="0" err="1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dictionary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/d23/229.html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http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://imp3.fm/?q=%E2%E8%F0%EE%F1%F2%E5%F8+%F2%E8+%F1%E8%ED%F3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en-US" sz="1600" dirty="0" smtClean="0">
                <a:solidFill>
                  <a:srgbClr val="0000FF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http://www.ukrlit.vn.ua/article1/1500.html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6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uk-UA" sz="1600" b="0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http://ukurier.gov.ua/uk/articles/sini-rostut-pisnya-ne-stariye/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1600" u="sng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-</a:t>
            </a:r>
            <a:r>
              <a:rPr lang="en-US" sz="1600" u="sng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 </a:t>
            </a:r>
            <a:r>
              <a:rPr lang="en-US" sz="1600" u="sng" dirty="0" smtClean="0">
                <a:solidFill>
                  <a:srgbClr val="0000FF"/>
                </a:solidFill>
                <a:latin typeface="Calibri" pitchFamily="34" charset="0"/>
                <a:cs typeface="Times New Roman" pitchFamily="18" charset="0"/>
              </a:rPr>
              <a:t>http://www.pisni.org.ua/hview.php7icN43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6" name="Picture 4" descr="http://www.lenagold.ru/fon/clipart/k/knig/kniga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9254" y="3933056"/>
            <a:ext cx="1187202" cy="16424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93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640"/>
            <a:ext cx="19050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Двойная волна 2"/>
          <p:cNvSpPr/>
          <p:nvPr/>
        </p:nvSpPr>
        <p:spPr>
          <a:xfrm>
            <a:off x="3203848" y="1124744"/>
            <a:ext cx="5616624" cy="2016224"/>
          </a:xfrm>
          <a:prstGeom prst="doubleWave">
            <a:avLst/>
          </a:prstGeom>
          <a:solidFill>
            <a:srgbClr val="FFFF00">
              <a:alpha val="3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chemeClr val="tx1"/>
                </a:solidFill>
              </a:rPr>
              <a:t>Так краще в тридцять повністю згоріти, </a:t>
            </a:r>
          </a:p>
          <a:p>
            <a:pPr algn="ctr"/>
            <a:r>
              <a:rPr lang="uk-UA" sz="2000" dirty="0" smtClean="0">
                <a:solidFill>
                  <a:schemeClr val="tx1"/>
                </a:solidFill>
              </a:rPr>
              <a:t>Ніж до півсотні помаленьку тліть.</a:t>
            </a:r>
          </a:p>
          <a:p>
            <a:pPr algn="ctr"/>
            <a:r>
              <a:rPr lang="uk-UA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Симоненко «Не докорю ніколи і нікому»,</a:t>
            </a:r>
          </a:p>
          <a:p>
            <a:pPr algn="ctr"/>
            <a:r>
              <a:rPr lang="uk-UA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1955 р.</a:t>
            </a:r>
            <a:endParaRPr lang="ru-RU" i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Двойная волна 5"/>
          <p:cNvSpPr/>
          <p:nvPr/>
        </p:nvSpPr>
        <p:spPr>
          <a:xfrm>
            <a:off x="2123728" y="4005064"/>
            <a:ext cx="5616624" cy="2016224"/>
          </a:xfrm>
          <a:prstGeom prst="doubleWave">
            <a:avLst/>
          </a:prstGeom>
          <a:solidFill>
            <a:srgbClr val="FFFF0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Я хочу </a:t>
            </a:r>
            <a:r>
              <a:rPr lang="ru-RU" dirty="0" err="1" smtClean="0">
                <a:solidFill>
                  <a:schemeClr val="tx1"/>
                </a:solidFill>
              </a:rPr>
              <a:t>правді</a:t>
            </a:r>
            <a:r>
              <a:rPr lang="ru-RU" dirty="0" smtClean="0">
                <a:solidFill>
                  <a:schemeClr val="tx1"/>
                </a:solidFill>
              </a:rPr>
              <a:t> бути </a:t>
            </a:r>
            <a:r>
              <a:rPr lang="ru-RU" dirty="0" err="1" smtClean="0">
                <a:solidFill>
                  <a:schemeClr val="tx1"/>
                </a:solidFill>
              </a:rPr>
              <a:t>вічним</a:t>
            </a:r>
            <a:r>
              <a:rPr lang="ru-RU" dirty="0" smtClean="0">
                <a:solidFill>
                  <a:schemeClr val="tx1"/>
                </a:solidFill>
              </a:rPr>
              <a:t> другом 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І ворогом </a:t>
            </a:r>
            <a:r>
              <a:rPr lang="ru-RU" dirty="0" err="1" smtClean="0">
                <a:solidFill>
                  <a:schemeClr val="tx1"/>
                </a:solidFill>
              </a:rPr>
              <a:t>одвічним</a:t>
            </a:r>
            <a:r>
              <a:rPr lang="ru-RU" dirty="0" smtClean="0">
                <a:solidFill>
                  <a:schemeClr val="tx1"/>
                </a:solidFill>
              </a:rPr>
              <a:t> злу.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 Симоненко «Не </a:t>
            </a:r>
            <a:r>
              <a:rPr lang="ru-RU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лицемірити</a:t>
            </a:r>
            <a:r>
              <a:rPr lang="ru-RU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чванититсь</a:t>
            </a:r>
            <a:r>
              <a:rPr lang="ru-RU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пихато</a:t>
            </a:r>
            <a:r>
              <a:rPr lang="ru-RU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1953 </a:t>
            </a:r>
            <a:r>
              <a:rPr lang="ru-RU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</a:t>
            </a:r>
          </a:p>
        </p:txBody>
      </p:sp>
    </p:spTree>
    <p:extLst>
      <p:ext uri="{BB962C8B-B14F-4D97-AF65-F5344CB8AC3E}">
        <p14:creationId xmlns:p14="http://schemas.microsoft.com/office/powerpoint/2010/main" val="323937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489526"/>
            <a:ext cx="244827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solidFill>
                  <a:srgbClr val="7030A0"/>
                </a:solidFill>
              </a:rPr>
              <a:t>     Витязь </a:t>
            </a:r>
            <a:r>
              <a:rPr lang="uk-UA" b="1" i="1" dirty="0">
                <a:solidFill>
                  <a:srgbClr val="7030A0"/>
                </a:solidFill>
              </a:rPr>
              <a:t>молодої української поезії, людина короткої, але яскравої, як спалах, долі.</a:t>
            </a:r>
            <a:endParaRPr lang="ru-RU" b="1" dirty="0">
              <a:solidFill>
                <a:srgbClr val="7030A0"/>
              </a:solidFill>
            </a:endParaRPr>
          </a:p>
          <a:p>
            <a:r>
              <a:rPr lang="uk-UA" b="1" dirty="0" smtClean="0">
                <a:solidFill>
                  <a:srgbClr val="7030A0"/>
                </a:solidFill>
              </a:rPr>
              <a:t>               О</a:t>
            </a:r>
            <a:r>
              <a:rPr lang="uk-UA" b="1" dirty="0">
                <a:solidFill>
                  <a:srgbClr val="7030A0"/>
                </a:solidFill>
              </a:rPr>
              <a:t>. Гончар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137160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716016" y="404664"/>
            <a:ext cx="44279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ts val="700"/>
              </a:spcBef>
              <a:spcAft>
                <a:spcPct val="0"/>
              </a:spcAft>
              <a:buClr>
                <a:srgbClr val="B4BC4C"/>
              </a:buClr>
              <a:buSzPct val="85000"/>
            </a:pPr>
            <a:r>
              <a:rPr lang="uk-UA" altLang="uk-UA" b="1" dirty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uk-UA" altLang="uk-UA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uk-UA" altLang="uk-UA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Серед літераторів трапляються </a:t>
            </a:r>
            <a:r>
              <a:rPr lang="uk-UA" altLang="uk-UA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 такі</a:t>
            </a:r>
            <a:r>
              <a:rPr lang="uk-UA" altLang="uk-UA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,… чия </a:t>
            </a:r>
            <a:r>
              <a:rPr lang="uk-UA" altLang="uk-UA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творчість стає мовби часткою нашого буття, часткою повітря, яким ми дихаємо… Симоненко такого типу поет!» </a:t>
            </a:r>
            <a:endParaRPr lang="ru-RU" altLang="uk-UA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b="1" dirty="0">
                <a:solidFill>
                  <a:srgbClr val="7030A0"/>
                </a:solidFill>
              </a:rPr>
              <a:t> О. Гончар</a:t>
            </a:r>
            <a:endParaRPr lang="ru-RU" altLang="uk-UA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829024"/>
            <a:ext cx="245745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91680" y="4157546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Є люди, яким судилося бути більшими за самих себе. Такий Василь Симоненко.</a:t>
            </a:r>
          </a:p>
          <a:p>
            <a:r>
              <a:rPr lang="uk-UA" b="1" dirty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                                Іван Дзюба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0019" y="2967335"/>
            <a:ext cx="750397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u="sng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Письменники</a:t>
            </a:r>
            <a:r>
              <a:rPr lang="ru-RU" sz="3600" b="1" i="1" u="sng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про </a:t>
            </a:r>
            <a:r>
              <a:rPr lang="ru-RU" sz="3600" b="1" i="1" u="sng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Симоненка</a:t>
            </a:r>
            <a:endParaRPr lang="ru-RU" sz="3600" b="1" i="1" u="sng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977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41" y="882878"/>
            <a:ext cx="3346450" cy="3694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76056" y="4150821"/>
            <a:ext cx="33843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err="1">
                <a:solidFill>
                  <a:schemeClr val="accent4"/>
                </a:solidFill>
                <a:latin typeface="Monotype Corsiva" panose="03010101010201010101" pitchFamily="66" charset="0"/>
              </a:rPr>
              <a:t>Псевдоніми</a:t>
            </a:r>
            <a:r>
              <a:rPr lang="ru-RU" sz="3600" b="1" dirty="0">
                <a:solidFill>
                  <a:schemeClr val="accent4"/>
                </a:solidFill>
                <a:latin typeface="Monotype Corsiva" panose="03010101010201010101" pitchFamily="66" charset="0"/>
              </a:rPr>
              <a:t> — </a:t>
            </a:r>
            <a:endParaRPr lang="ru-RU" sz="3600" b="1" dirty="0" smtClean="0">
              <a:solidFill>
                <a:schemeClr val="accent4"/>
              </a:solidFill>
              <a:latin typeface="Monotype Corsiva" panose="03010101010201010101" pitchFamily="66" charset="0"/>
            </a:endParaRPr>
          </a:p>
          <a:p>
            <a:r>
              <a:rPr lang="ru-RU" sz="3600" b="1" dirty="0" smtClean="0">
                <a:solidFill>
                  <a:schemeClr val="accent4"/>
                </a:solidFill>
                <a:latin typeface="Monotype Corsiva" panose="03010101010201010101" pitchFamily="66" charset="0"/>
              </a:rPr>
              <a:t>В</a:t>
            </a:r>
            <a:r>
              <a:rPr lang="ru-RU" sz="3600" b="1" dirty="0">
                <a:solidFill>
                  <a:schemeClr val="accent4"/>
                </a:solidFill>
                <a:latin typeface="Monotype Corsiva" panose="03010101010201010101" pitchFamily="66" charset="0"/>
              </a:rPr>
              <a:t>. Щербань</a:t>
            </a:r>
            <a:r>
              <a:rPr lang="ru-RU" sz="3600" b="1" dirty="0" smtClean="0">
                <a:solidFill>
                  <a:schemeClr val="accent4"/>
                </a:solidFill>
                <a:latin typeface="Monotype Corsiva" panose="03010101010201010101" pitchFamily="66" charset="0"/>
              </a:rPr>
              <a:t>,</a:t>
            </a:r>
          </a:p>
          <a:p>
            <a:r>
              <a:rPr lang="ru-RU" sz="3600" b="1" dirty="0" smtClean="0">
                <a:solidFill>
                  <a:schemeClr val="accent4"/>
                </a:solidFill>
                <a:latin typeface="Monotype Corsiva" panose="03010101010201010101" pitchFamily="66" charset="0"/>
              </a:rPr>
              <a:t> </a:t>
            </a:r>
            <a:r>
              <a:rPr lang="ru-RU" sz="3600" b="1" dirty="0">
                <a:solidFill>
                  <a:schemeClr val="accent4"/>
                </a:solidFill>
                <a:latin typeface="Monotype Corsiva" panose="03010101010201010101" pitchFamily="66" charset="0"/>
              </a:rPr>
              <a:t>С. Василенко, Симон.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16016" y="1954379"/>
            <a:ext cx="37444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/>
              <a:t>Ми не безліч стандартних «я»,</a:t>
            </a:r>
            <a:endParaRPr lang="ru-RU" dirty="0"/>
          </a:p>
          <a:p>
            <a:r>
              <a:rPr lang="uk-UA" b="1" dirty="0"/>
              <a:t>А безліч всесвітів різних</a:t>
            </a:r>
            <a:r>
              <a:rPr lang="uk-UA" b="1" dirty="0" smtClean="0"/>
              <a:t>.</a:t>
            </a:r>
          </a:p>
          <a:p>
            <a:r>
              <a:rPr lang="uk-UA" b="1" dirty="0" smtClean="0"/>
              <a:t> </a:t>
            </a:r>
            <a:endParaRPr lang="ru-RU" dirty="0"/>
          </a:p>
          <a:p>
            <a:r>
              <a:rPr lang="uk-UA" i="1" u="sng" dirty="0" smtClean="0"/>
              <a:t>         В</a:t>
            </a:r>
            <a:r>
              <a:rPr lang="uk-UA" i="1" u="sng" dirty="0"/>
              <a:t>. Симоненко, «Я», 1955 р.</a:t>
            </a:r>
            <a:endParaRPr lang="ru-RU" i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20594" y="4797152"/>
            <a:ext cx="2574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8.01.1935 – 13.12.1963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17976" y="113437"/>
            <a:ext cx="7926431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ВАСИЛЬ СИМОНЕНКО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34123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764" y="163568"/>
            <a:ext cx="4518316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9876" y="3573016"/>
            <a:ext cx="33661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Я </a:t>
            </a:r>
            <a:r>
              <a:rPr lang="ru-RU" dirty="0" err="1"/>
              <a:t>таку</a:t>
            </a:r>
            <a:r>
              <a:rPr lang="ru-RU" dirty="0"/>
              <a:t> тебе </a:t>
            </a:r>
            <a:r>
              <a:rPr lang="ru-RU" dirty="0" err="1"/>
              <a:t>завжди</a:t>
            </a:r>
            <a:r>
              <a:rPr lang="ru-RU" dirty="0"/>
              <a:t> </a:t>
            </a:r>
            <a:r>
              <a:rPr lang="ru-RU" dirty="0" err="1"/>
              <a:t>бачу</a:t>
            </a:r>
            <a:r>
              <a:rPr lang="ru-RU" dirty="0"/>
              <a:t>,</a:t>
            </a:r>
          </a:p>
          <a:p>
            <a:r>
              <a:rPr lang="ru-RU" dirty="0"/>
              <a:t>Образ в </a:t>
            </a:r>
            <a:r>
              <a:rPr lang="ru-RU" dirty="0" err="1"/>
              <a:t>серці</a:t>
            </a:r>
            <a:r>
              <a:rPr lang="ru-RU" dirty="0"/>
              <a:t> </a:t>
            </a:r>
            <a:r>
              <a:rPr lang="ru-RU" dirty="0" err="1"/>
              <a:t>такий</a:t>
            </a:r>
            <a:r>
              <a:rPr lang="ru-RU" dirty="0"/>
              <a:t> несу —</a:t>
            </a:r>
          </a:p>
          <a:p>
            <a:r>
              <a:rPr lang="ru-RU" dirty="0" err="1"/>
              <a:t>Материнську</a:t>
            </a:r>
            <a:r>
              <a:rPr lang="ru-RU" dirty="0"/>
              <a:t> </a:t>
            </a:r>
            <a:r>
              <a:rPr lang="ru-RU" dirty="0" err="1"/>
              <a:t>любов</a:t>
            </a:r>
            <a:r>
              <a:rPr lang="ru-RU" dirty="0"/>
              <a:t> </a:t>
            </a:r>
            <a:r>
              <a:rPr lang="ru-RU" dirty="0" err="1"/>
              <a:t>гарячу</a:t>
            </a:r>
            <a:endParaRPr lang="ru-RU" dirty="0"/>
          </a:p>
          <a:p>
            <a:r>
              <a:rPr lang="ru-RU" dirty="0"/>
              <a:t>І </a:t>
            </a:r>
            <a:r>
              <a:rPr lang="ru-RU" dirty="0" err="1"/>
              <a:t>твоєї</a:t>
            </a:r>
            <a:r>
              <a:rPr lang="ru-RU" dirty="0"/>
              <a:t> </a:t>
            </a:r>
            <a:r>
              <a:rPr lang="ru-RU" dirty="0" err="1"/>
              <a:t>душі</a:t>
            </a:r>
            <a:r>
              <a:rPr lang="ru-RU" dirty="0"/>
              <a:t> красу.</a:t>
            </a:r>
          </a:p>
          <a:p>
            <a:r>
              <a:rPr lang="ru-RU" dirty="0" smtClean="0"/>
              <a:t>Я </a:t>
            </a:r>
            <a:r>
              <a:rPr lang="ru-RU" dirty="0" err="1"/>
              <a:t>хотів</a:t>
            </a:r>
            <a:r>
              <a:rPr lang="ru-RU" dirty="0"/>
              <a:t> </a:t>
            </a:r>
            <a:r>
              <a:rPr lang="ru-RU" dirty="0" err="1"/>
              <a:t>би</a:t>
            </a:r>
            <a:r>
              <a:rPr lang="ru-RU" dirty="0"/>
              <a:t>, як </a:t>
            </a:r>
            <a:r>
              <a:rPr lang="ru-RU" dirty="0" err="1"/>
              <a:t>ти</a:t>
            </a:r>
            <a:r>
              <a:rPr lang="ru-RU" dirty="0"/>
              <a:t>, </a:t>
            </a:r>
            <a:r>
              <a:rPr lang="ru-RU" dirty="0" err="1"/>
              <a:t>прожити</a:t>
            </a:r>
            <a:r>
              <a:rPr lang="ru-RU" dirty="0"/>
              <a:t>,</a:t>
            </a:r>
          </a:p>
          <a:p>
            <a:r>
              <a:rPr lang="ru-RU" dirty="0" err="1"/>
              <a:t>Щоб</a:t>
            </a:r>
            <a:r>
              <a:rPr lang="ru-RU" dirty="0"/>
              <a:t> не </a:t>
            </a:r>
            <a:r>
              <a:rPr lang="ru-RU" dirty="0" err="1"/>
              <a:t>тліти</a:t>
            </a:r>
            <a:r>
              <a:rPr lang="ru-RU" dirty="0"/>
              <a:t>, а </a:t>
            </a:r>
            <a:r>
              <a:rPr lang="ru-RU" dirty="0" err="1"/>
              <a:t>завжди</a:t>
            </a:r>
            <a:r>
              <a:rPr lang="ru-RU" dirty="0"/>
              <a:t> </a:t>
            </a:r>
            <a:r>
              <a:rPr lang="ru-RU" dirty="0" err="1"/>
              <a:t>горіть</a:t>
            </a:r>
            <a:r>
              <a:rPr lang="ru-RU" dirty="0"/>
              <a:t>,</a:t>
            </a:r>
          </a:p>
          <a:p>
            <a:r>
              <a:rPr lang="ru-RU" dirty="0" err="1"/>
              <a:t>Щоб</a:t>
            </a:r>
            <a:r>
              <a:rPr lang="ru-RU" dirty="0"/>
              <a:t> </a:t>
            </a:r>
            <a:r>
              <a:rPr lang="ru-RU" dirty="0" err="1"/>
              <a:t>уміти</a:t>
            </a:r>
            <a:r>
              <a:rPr lang="ru-RU" dirty="0"/>
              <a:t>, як </a:t>
            </a:r>
            <a:r>
              <a:rPr lang="ru-RU" dirty="0" err="1"/>
              <a:t>ти</a:t>
            </a:r>
            <a:r>
              <a:rPr lang="ru-RU" dirty="0"/>
              <a:t>, </a:t>
            </a:r>
            <a:r>
              <a:rPr lang="ru-RU" dirty="0" err="1"/>
              <a:t>любити</a:t>
            </a:r>
            <a:r>
              <a:rPr lang="ru-RU" dirty="0"/>
              <a:t>,</a:t>
            </a:r>
          </a:p>
          <a:p>
            <a:r>
              <a:rPr lang="ru-RU" dirty="0" err="1"/>
              <a:t>Ненавидіть</a:t>
            </a:r>
            <a:r>
              <a:rPr lang="ru-RU" dirty="0"/>
              <a:t>, як </a:t>
            </a:r>
            <a:r>
              <a:rPr lang="ru-RU" dirty="0" err="1"/>
              <a:t>ти</a:t>
            </a:r>
            <a:r>
              <a:rPr lang="ru-RU" dirty="0"/>
              <a:t>, </a:t>
            </a:r>
            <a:r>
              <a:rPr lang="ru-RU" dirty="0" err="1"/>
              <a:t>уміть</a:t>
            </a:r>
            <a:r>
              <a:rPr lang="ru-RU" dirty="0"/>
              <a:t>. </a:t>
            </a:r>
          </a:p>
          <a:p>
            <a:r>
              <a:rPr lang="ru-RU" dirty="0" smtClean="0"/>
              <a:t>14.09.1955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495" y="3818093"/>
            <a:ext cx="3524121" cy="288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804" y="2624614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/>
              <a:t>Рідна мати</a:t>
            </a:r>
          </a:p>
          <a:p>
            <a:pPr algn="ctr"/>
            <a:r>
              <a:rPr lang="uk-UA" dirty="0" smtClean="0"/>
              <a:t>Ганна Федорівна Щербань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073555" y="2780928"/>
            <a:ext cx="1762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Рідна хата </a:t>
            </a:r>
          </a:p>
          <a:p>
            <a:r>
              <a:rPr lang="uk-UA" dirty="0" smtClean="0"/>
              <a:t>с. </a:t>
            </a:r>
            <a:r>
              <a:rPr lang="uk-UA" dirty="0" err="1" smtClean="0"/>
              <a:t>Біївці</a:t>
            </a:r>
            <a:r>
              <a:rPr lang="uk-UA" dirty="0" smtClean="0"/>
              <a:t> на Полтавщині</a:t>
            </a:r>
            <a:endParaRPr lang="ru-RU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28" y="3573016"/>
            <a:ext cx="2244799" cy="316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36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39952" y="913905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«Василь Симоненко </a:t>
            </a:r>
            <a:r>
              <a:rPr lang="ru-RU" dirty="0" err="1"/>
              <a:t>вчився</a:t>
            </a:r>
            <a:r>
              <a:rPr lang="ru-RU" dirty="0"/>
              <a:t> в </a:t>
            </a:r>
            <a:r>
              <a:rPr lang="ru-RU" dirty="0" err="1"/>
              <a:t>школі</a:t>
            </a:r>
            <a:r>
              <a:rPr lang="ru-RU" dirty="0"/>
              <a:t>, коли я </a:t>
            </a:r>
            <a:r>
              <a:rPr lang="ru-RU" dirty="0" err="1"/>
              <a:t>прийшла</a:t>
            </a:r>
            <a:r>
              <a:rPr lang="ru-RU" dirty="0"/>
              <a:t> </a:t>
            </a:r>
            <a:r>
              <a:rPr lang="ru-RU" dirty="0" err="1"/>
              <a:t>працювати</a:t>
            </a:r>
            <a:r>
              <a:rPr lang="ru-RU" dirty="0"/>
              <a:t> учителем математики 5—7 </a:t>
            </a:r>
            <a:r>
              <a:rPr lang="ru-RU" dirty="0" err="1"/>
              <a:t>класів</a:t>
            </a:r>
            <a:r>
              <a:rPr lang="ru-RU" dirty="0"/>
              <a:t>. </a:t>
            </a:r>
            <a:r>
              <a:rPr lang="ru-RU" dirty="0" err="1"/>
              <a:t>Мені</a:t>
            </a:r>
            <a:r>
              <a:rPr lang="ru-RU" dirty="0"/>
              <a:t> </a:t>
            </a:r>
            <a:r>
              <a:rPr lang="ru-RU" dirty="0" err="1"/>
              <a:t>довелося</a:t>
            </a:r>
            <a:r>
              <a:rPr lang="ru-RU" dirty="0"/>
              <a:t> вести уроки </a:t>
            </a:r>
            <a:r>
              <a:rPr lang="ru-RU" dirty="0" err="1"/>
              <a:t>креслення</a:t>
            </a:r>
            <a:r>
              <a:rPr lang="ru-RU" dirty="0"/>
              <a:t> в старших </a:t>
            </a:r>
            <a:r>
              <a:rPr lang="ru-RU" dirty="0" err="1"/>
              <a:t>класах</a:t>
            </a:r>
            <a:r>
              <a:rPr lang="ru-RU" dirty="0"/>
              <a:t>... Я добре </a:t>
            </a:r>
            <a:r>
              <a:rPr lang="ru-RU" dirty="0" err="1"/>
              <a:t>готувалася</a:t>
            </a:r>
            <a:r>
              <a:rPr lang="ru-RU" dirty="0"/>
              <a:t> до </a:t>
            </a:r>
            <a:r>
              <a:rPr lang="ru-RU" dirty="0" err="1"/>
              <a:t>уроків</a:t>
            </a:r>
            <a:r>
              <a:rPr lang="ru-RU" dirty="0"/>
              <a:t>, але у </a:t>
            </a:r>
            <a:r>
              <a:rPr lang="ru-RU" dirty="0" err="1"/>
              <a:t>своїх</a:t>
            </a:r>
            <a:r>
              <a:rPr lang="ru-RU" dirty="0"/>
              <a:t> силах </a:t>
            </a:r>
            <a:r>
              <a:rPr lang="ru-RU" dirty="0" err="1"/>
              <a:t>була</a:t>
            </a:r>
            <a:r>
              <a:rPr lang="ru-RU" dirty="0"/>
              <a:t> не </a:t>
            </a:r>
            <a:r>
              <a:rPr lang="ru-RU" dirty="0" err="1"/>
              <a:t>впевнена</a:t>
            </a:r>
            <a:r>
              <a:rPr lang="ru-RU" dirty="0"/>
              <a:t>. І коли я заходила до </a:t>
            </a:r>
            <a:r>
              <a:rPr lang="ru-RU" dirty="0" err="1"/>
              <a:t>класу</a:t>
            </a:r>
            <a:r>
              <a:rPr lang="ru-RU" dirty="0"/>
              <a:t>, то </a:t>
            </a:r>
            <a:r>
              <a:rPr lang="ru-RU" dirty="0" err="1"/>
              <a:t>найбільшу</a:t>
            </a:r>
            <a:r>
              <a:rPr lang="ru-RU" dirty="0"/>
              <a:t> </a:t>
            </a:r>
            <a:r>
              <a:rPr lang="ru-RU" dirty="0" err="1"/>
              <a:t>увагу</a:t>
            </a:r>
            <a:r>
              <a:rPr lang="ru-RU" dirty="0"/>
              <a:t> </a:t>
            </a:r>
            <a:r>
              <a:rPr lang="ru-RU" dirty="0" err="1"/>
              <a:t>звертала</a:t>
            </a:r>
            <a:r>
              <a:rPr lang="ru-RU" dirty="0"/>
              <a:t> на парту, за </a:t>
            </a:r>
            <a:r>
              <a:rPr lang="ru-RU" dirty="0" err="1"/>
              <a:t>якою</a:t>
            </a:r>
            <a:r>
              <a:rPr lang="ru-RU" dirty="0"/>
              <a:t> </a:t>
            </a:r>
            <a:r>
              <a:rPr lang="ru-RU" dirty="0" err="1"/>
              <a:t>сидів</a:t>
            </a:r>
            <a:r>
              <a:rPr lang="ru-RU" dirty="0"/>
              <a:t> Василь. </a:t>
            </a:r>
            <a:r>
              <a:rPr lang="ru-RU" dirty="0" err="1"/>
              <a:t>Він</a:t>
            </a:r>
            <a:r>
              <a:rPr lang="ru-RU" dirty="0"/>
              <a:t> же </a:t>
            </a:r>
            <a:r>
              <a:rPr lang="ru-RU" dirty="0" err="1"/>
              <a:t>якось</a:t>
            </a:r>
            <a:r>
              <a:rPr lang="ru-RU" dirty="0"/>
              <a:t> </a:t>
            </a:r>
            <a:r>
              <a:rPr lang="ru-RU" dirty="0" err="1"/>
              <a:t>спідлоба</a:t>
            </a:r>
            <a:r>
              <a:rPr lang="ru-RU" dirty="0"/>
              <a:t> </a:t>
            </a:r>
            <a:r>
              <a:rPr lang="ru-RU" dirty="0" err="1"/>
              <a:t>поглядав</a:t>
            </a:r>
            <a:r>
              <a:rPr lang="ru-RU" dirty="0"/>
              <a:t> на мене й </a:t>
            </a:r>
            <a:r>
              <a:rPr lang="ru-RU" dirty="0" err="1"/>
              <a:t>поволі</a:t>
            </a:r>
            <a:r>
              <a:rPr lang="ru-RU" dirty="0"/>
              <a:t>, але красиво, </a:t>
            </a:r>
            <a:r>
              <a:rPr lang="ru-RU" dirty="0" err="1"/>
              <a:t>креслив</a:t>
            </a:r>
            <a:r>
              <a:rPr lang="ru-RU" dirty="0"/>
              <a:t>. Як </a:t>
            </a:r>
            <a:r>
              <a:rPr lang="ru-RU" dirty="0" err="1"/>
              <a:t>пізніше</a:t>
            </a:r>
            <a:r>
              <a:rPr lang="ru-RU" dirty="0"/>
              <a:t> я </a:t>
            </a:r>
            <a:r>
              <a:rPr lang="ru-RU" dirty="0" err="1"/>
              <a:t>дізналася</a:t>
            </a:r>
            <a:r>
              <a:rPr lang="ru-RU" dirty="0"/>
              <a:t>, </a:t>
            </a:r>
            <a:r>
              <a:rPr lang="ru-RU" dirty="0" err="1"/>
              <a:t>він</a:t>
            </a:r>
            <a:r>
              <a:rPr lang="ru-RU" dirty="0"/>
              <a:t> </a:t>
            </a:r>
            <a:r>
              <a:rPr lang="ru-RU" dirty="0" err="1"/>
              <a:t>одночасно</a:t>
            </a:r>
            <a:r>
              <a:rPr lang="ru-RU" dirty="0"/>
              <a:t> </a:t>
            </a:r>
            <a:r>
              <a:rPr lang="ru-RU" dirty="0" err="1"/>
              <a:t>креслив</a:t>
            </a:r>
            <a:r>
              <a:rPr lang="ru-RU" dirty="0"/>
              <a:t> і читав з-</a:t>
            </a:r>
            <a:r>
              <a:rPr lang="ru-RU" dirty="0" err="1"/>
              <a:t>під</a:t>
            </a:r>
            <a:r>
              <a:rPr lang="ru-RU" dirty="0"/>
              <a:t> </a:t>
            </a:r>
            <a:r>
              <a:rPr lang="ru-RU" dirty="0" err="1"/>
              <a:t>парти</a:t>
            </a:r>
            <a:r>
              <a:rPr lang="ru-RU" dirty="0"/>
              <a:t> </a:t>
            </a:r>
            <a:r>
              <a:rPr lang="ru-RU" dirty="0" err="1"/>
              <a:t>художню</a:t>
            </a:r>
            <a:r>
              <a:rPr lang="ru-RU" dirty="0"/>
              <a:t> книжку. А </a:t>
            </a:r>
            <a:r>
              <a:rPr lang="ru-RU" dirty="0" err="1"/>
              <a:t>поглядав</a:t>
            </a:r>
            <a:r>
              <a:rPr lang="ru-RU" dirty="0"/>
              <a:t> на мене, </a:t>
            </a:r>
            <a:r>
              <a:rPr lang="ru-RU" dirty="0" err="1"/>
              <a:t>аби</a:t>
            </a:r>
            <a:r>
              <a:rPr lang="ru-RU" dirty="0"/>
              <a:t> я не </a:t>
            </a:r>
            <a:r>
              <a:rPr lang="ru-RU" dirty="0" err="1"/>
              <a:t>спіймала</a:t>
            </a:r>
            <a:r>
              <a:rPr lang="ru-RU" dirty="0"/>
              <a:t> </a:t>
            </a:r>
            <a:r>
              <a:rPr lang="ru-RU" dirty="0" err="1"/>
              <a:t>його</a:t>
            </a:r>
            <a:r>
              <a:rPr lang="ru-RU" dirty="0"/>
              <a:t> на </a:t>
            </a:r>
            <a:r>
              <a:rPr lang="ru-RU" dirty="0" err="1" smtClean="0"/>
              <a:t>гарячому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0688"/>
            <a:ext cx="2808312" cy="4049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4884223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accent4"/>
                </a:solidFill>
                <a:latin typeface="Monotype Corsiva" panose="03010101010201010101" pitchFamily="66" charset="0"/>
              </a:rPr>
              <a:t>Учителька Василя </a:t>
            </a:r>
          </a:p>
          <a:p>
            <a:r>
              <a:rPr lang="uk-UA" sz="2400" b="1" dirty="0" smtClean="0">
                <a:solidFill>
                  <a:schemeClr val="accent4"/>
                </a:solidFill>
                <a:latin typeface="Monotype Corsiva" panose="03010101010201010101" pitchFamily="66" charset="0"/>
              </a:rPr>
              <a:t>Уляна Миколаївна Демченко</a:t>
            </a:r>
            <a:endParaRPr lang="ru-RU" sz="2400" b="1" dirty="0">
              <a:solidFill>
                <a:schemeClr val="accent4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44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817" y="1124744"/>
            <a:ext cx="1472952" cy="2297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157" y="5137888"/>
            <a:ext cx="2262389" cy="169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6964" y="2555416"/>
            <a:ext cx="2842777" cy="2471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184" y="2033379"/>
            <a:ext cx="1220975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896057"/>
            <a:ext cx="14859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580746"/>
            <a:ext cx="1656221" cy="2263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400" y="4293096"/>
            <a:ext cx="314325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1033254"/>
            <a:ext cx="142875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32" y="2434592"/>
            <a:ext cx="1731352" cy="225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7544" y="260648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Студентськ</a:t>
            </a:r>
            <a:r>
              <a:rPr lang="uk-UA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і</a:t>
            </a:r>
            <a:r>
              <a:rPr lang="ru-RU" sz="3600" b="1" dirty="0" smtClean="0">
                <a:solidFill>
                  <a:schemeClr val="accent2">
                    <a:lumMod val="75000"/>
                  </a:schemeClr>
                </a:solidFill>
                <a:latin typeface="Monotype Corsiva" panose="03010101010201010101" pitchFamily="66" charset="0"/>
              </a:rPr>
              <a:t> роки</a:t>
            </a:r>
            <a:endParaRPr lang="ru-RU" sz="3600" b="1" dirty="0">
              <a:solidFill>
                <a:schemeClr val="accent2">
                  <a:lumMod val="75000"/>
                </a:schemeClr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876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Кутюр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9E8E5C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1421</TotalTime>
  <Words>1386</Words>
  <Application>Microsoft Office PowerPoint</Application>
  <PresentationFormat>Экран (4:3)</PresentationFormat>
  <Paragraphs>191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Воздушный поток</vt:lpstr>
      <vt:lpstr>1_Воздушный поток</vt:lpstr>
      <vt:lpstr>Волна</vt:lpstr>
      <vt:lpstr>Василь Симоненко – «лицар на білому коні» в українській літературі. «Лебеді материнства»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Раїса Кириченко – виконавиця пісні «Синові» на  слова  В. Симоненка</vt:lpstr>
      <vt:lpstr>Презентация PowerPoint</vt:lpstr>
      <vt:lpstr>Гобелени  Михайла  Біласа</vt:lpstr>
      <vt:lpstr>Презентация PowerPoint</vt:lpstr>
      <vt:lpstr>Презентация PowerPoint</vt:lpstr>
      <vt:lpstr>Презентация PowerPoint</vt:lpstr>
      <vt:lpstr>Лебідь</vt:lpstr>
      <vt:lpstr>Презентация PowerPoint</vt:lpstr>
      <vt:lpstr>Презентация PowerPoint</vt:lpstr>
      <vt:lpstr>Образи-символи</vt:lpstr>
      <vt:lpstr>Художні засоби мови</vt:lpstr>
      <vt:lpstr>Синтаксичні й фонетичні особливості</vt:lpstr>
      <vt:lpstr>Римо-ритмічні особливості поезії</vt:lpstr>
      <vt:lpstr>Презентация PowerPoint</vt:lpstr>
      <vt:lpstr>Підсумок уроку</vt:lpstr>
      <vt:lpstr>Презентация PowerPoint</vt:lpstr>
      <vt:lpstr>Домашнє завдання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Демченко</cp:lastModifiedBy>
  <cp:revision>79</cp:revision>
  <dcterms:modified xsi:type="dcterms:W3CDTF">2014-12-12T19:26:41Z</dcterms:modified>
</cp:coreProperties>
</file>