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1" r:id="rId2"/>
    <p:sldId id="257" r:id="rId3"/>
    <p:sldId id="274" r:id="rId4"/>
    <p:sldId id="275" r:id="rId5"/>
    <p:sldId id="276" r:id="rId6"/>
    <p:sldId id="256" r:id="rId7"/>
    <p:sldId id="277" r:id="rId8"/>
    <p:sldId id="259" r:id="rId9"/>
    <p:sldId id="258" r:id="rId10"/>
    <p:sldId id="268" r:id="rId11"/>
    <p:sldId id="269" r:id="rId12"/>
    <p:sldId id="270" r:id="rId13"/>
    <p:sldId id="260" r:id="rId14"/>
    <p:sldId id="261" r:id="rId15"/>
    <p:sldId id="263" r:id="rId16"/>
    <p:sldId id="262" r:id="rId17"/>
    <p:sldId id="264" r:id="rId18"/>
    <p:sldId id="267" r:id="rId19"/>
    <p:sldId id="271" r:id="rId20"/>
    <p:sldId id="272" r:id="rId21"/>
    <p:sldId id="266" r:id="rId22"/>
    <p:sldId id="278" r:id="rId23"/>
    <p:sldId id="279" r:id="rId24"/>
    <p:sldId id="273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E57A4F"/>
    <a:srgbClr val="800000"/>
    <a:srgbClr val="FF33CC"/>
    <a:srgbClr val="F2B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uk-UA" sz="4000" i="1" cap="all" dirty="0" smtClean="0">
                <a:solidFill>
                  <a:srgbClr val="0070C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Василь Симоненко </a:t>
            </a:r>
            <a:br>
              <a:rPr lang="uk-UA" sz="4000" i="1" cap="all" dirty="0" smtClean="0">
                <a:solidFill>
                  <a:srgbClr val="0070C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uk-UA" sz="4000" i="1" cap="all" dirty="0" smtClean="0">
                <a:solidFill>
                  <a:srgbClr val="0070C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«</a:t>
            </a:r>
            <a:r>
              <a:rPr lang="uk-UA" sz="4000" i="1" cap="all" dirty="0">
                <a:solidFill>
                  <a:srgbClr val="0070C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Гей, нові Колумби й Магеллани</a:t>
            </a:r>
            <a:r>
              <a:rPr lang="ru-RU" sz="4000" i="1" cap="all" dirty="0">
                <a:solidFill>
                  <a:srgbClr val="0070C0"/>
                </a:soli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2996952"/>
            <a:ext cx="5770984" cy="3312408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b="1" dirty="0" smtClean="0">
                <a:solidFill>
                  <a:schemeClr val="bg1">
                    <a:lumMod val="25000"/>
                  </a:schemeClr>
                </a:solidFill>
              </a:rPr>
              <a:t>Автор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Демченко Людмила </a:t>
            </a:r>
            <a:r>
              <a:rPr lang="ru-RU" b="1" dirty="0" err="1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Михайлівна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, учитель </a:t>
            </a:r>
            <a:r>
              <a:rPr lang="ru-RU" b="1" dirty="0" err="1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українсько</a:t>
            </a:r>
            <a:r>
              <a:rPr lang="uk-UA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ї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err="1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мови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 й </a:t>
            </a:r>
            <a:r>
              <a:rPr lang="ru-RU" b="1" dirty="0" err="1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літератури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err="1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Маньківського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err="1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навчально-виховного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 комплексу «</a:t>
            </a:r>
            <a:r>
              <a:rPr lang="ru-RU" b="1" dirty="0" err="1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Загальноосвітня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 школа І-ІІІ </a:t>
            </a:r>
            <a:r>
              <a:rPr lang="ru-RU" b="1" dirty="0" err="1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ступенів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 - </a:t>
            </a:r>
            <a:r>
              <a:rPr lang="ru-RU" b="1" dirty="0" err="1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гімназія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» </a:t>
            </a:r>
            <a:r>
              <a:rPr lang="ru-RU" b="1" dirty="0" err="1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Маньківської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b="1" dirty="0" err="1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районної</a:t>
            </a:r>
            <a:r>
              <a:rPr lang="ru-RU" b="1" dirty="0" smtClean="0">
                <a:solidFill>
                  <a:schemeClr val="bg1">
                    <a:lumMod val="25000"/>
                  </a:schemeClr>
                </a:solidFill>
                <a:latin typeface="Monotype Corsiva" panose="03010101010201010101" pitchFamily="66" charset="0"/>
              </a:rPr>
              <a:t> ради</a:t>
            </a:r>
            <a:endParaRPr lang="ru-RU" b="1" dirty="0">
              <a:solidFill>
                <a:schemeClr val="bg1">
                  <a:lumMod val="25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847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8000"/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3312368" cy="423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6336704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endParaRPr lang="uk-UA" dirty="0"/>
          </a:p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endParaRPr lang="uk-UA" dirty="0"/>
          </a:p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endParaRPr lang="uk-UA" dirty="0" smtClean="0"/>
          </a:p>
          <a:p>
            <a:pPr marL="137160" indent="0">
              <a:buNone/>
            </a:pPr>
            <a:endParaRPr lang="uk-UA" dirty="0"/>
          </a:p>
          <a:p>
            <a:pPr marL="137160" indent="0">
              <a:buNone/>
            </a:pPr>
            <a:r>
              <a:rPr lang="uk-UA" dirty="0" smtClean="0"/>
              <a:t>У 1476-1485 роках Колумб </a:t>
            </a:r>
          </a:p>
          <a:p>
            <a:pPr marL="137160" indent="0">
              <a:buNone/>
            </a:pPr>
            <a:r>
              <a:rPr lang="uk-UA" dirty="0" smtClean="0"/>
              <a:t>жив у Португалії, брав участь </a:t>
            </a:r>
          </a:p>
          <a:p>
            <a:pPr marL="137160" indent="0">
              <a:buNone/>
            </a:pPr>
            <a:r>
              <a:rPr lang="uk-UA" dirty="0" smtClean="0"/>
              <a:t>у морських експедиціях. </a:t>
            </a:r>
          </a:p>
          <a:p>
            <a:pPr marL="137160" indent="0">
              <a:buNone/>
            </a:pPr>
            <a:r>
              <a:rPr lang="uk-UA" dirty="0" smtClean="0"/>
              <a:t>1484 року подав королеві</a:t>
            </a:r>
          </a:p>
          <a:p>
            <a:pPr marL="137160" indent="0">
              <a:buNone/>
            </a:pPr>
            <a:r>
              <a:rPr lang="uk-UA" dirty="0" smtClean="0"/>
              <a:t> проект експедиції з метою</a:t>
            </a:r>
          </a:p>
          <a:p>
            <a:pPr marL="137160" indent="0">
              <a:buNone/>
            </a:pPr>
            <a:r>
              <a:rPr lang="uk-UA" dirty="0" smtClean="0"/>
              <a:t> досягти берегів Азії, але його</a:t>
            </a:r>
          </a:p>
          <a:p>
            <a:pPr marL="137160" indent="0">
              <a:buNone/>
            </a:pPr>
            <a:r>
              <a:rPr lang="uk-UA" dirty="0" smtClean="0"/>
              <a:t>було відхилено 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030" y="2420888"/>
            <a:ext cx="3614737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2000"/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985" y="3176240"/>
            <a:ext cx="489131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27984" y="218336"/>
            <a:ext cx="45015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3200" dirty="0" smtClean="0"/>
              <a:t>Щоб здійснити свою мрію, 1485 року переїжджає  до Іспанії. 1492 року королівська влада Іспанії схвалила організацію експедиції      Колумба.</a:t>
            </a:r>
            <a:endParaRPr lang="ru-RU" sz="32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128"/>
            <a:ext cx="4104456" cy="303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6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12" y="260648"/>
            <a:ext cx="4150828" cy="290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68913" y="33265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sz="3200" dirty="0">
                <a:solidFill>
                  <a:prstClr val="black"/>
                </a:solidFill>
              </a:rPr>
              <a:t>Відкрив острови Куба і Гаїті, Малі Антильські острови, Пуерто-Ріко, Ямайку, Америку (офіційна дата відкриття – </a:t>
            </a:r>
            <a:r>
              <a:rPr lang="uk-UA" sz="3200" dirty="0" smtClean="0">
                <a:solidFill>
                  <a:prstClr val="black"/>
                </a:solidFill>
              </a:rPr>
              <a:t>12 </a:t>
            </a:r>
            <a:r>
              <a:rPr lang="uk-UA" sz="3200" dirty="0">
                <a:solidFill>
                  <a:prstClr val="black"/>
                </a:solidFill>
              </a:rPr>
              <a:t>жовтня 1452 року)</a:t>
            </a:r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41556"/>
            <a:ext cx="3576825" cy="342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7000"/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ustunchik.ua/uploads/holiday/cache/5738605f4674061217ab2e87bd4b2ac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2116" y="404664"/>
            <a:ext cx="4749973" cy="61206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9846" y="908720"/>
            <a:ext cx="463416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Фернан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Магеллан </a:t>
            </a: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(</a:t>
            </a:r>
            <a:r>
              <a:rPr lang="uk-UA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бл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1480 –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27.04.1521 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)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2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6293"/>
            <a:ext cx="3384376" cy="5238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95936" y="2824182"/>
            <a:ext cx="47525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ea typeface="Calibri"/>
              </a:rPr>
              <a:t>	</a:t>
            </a:r>
            <a:r>
              <a:rPr lang="uk-UA" sz="2000" b="1" i="1" dirty="0" smtClean="0">
                <a:ea typeface="Calibri"/>
              </a:rPr>
              <a:t>Слава </a:t>
            </a:r>
            <a:r>
              <a:rPr lang="uk-UA" sz="2000" b="1" i="1" dirty="0">
                <a:ea typeface="Calibri"/>
              </a:rPr>
              <a:t>про такого шляхетного капітана не згладиться з пам’яті  наших днів. Серед інших чеснот він вирізнявся такою витривалістю в найтяжчих злигоднях, якої ніхто ніколи не мав</a:t>
            </a:r>
            <a:r>
              <a:rPr lang="uk-UA" sz="2000" b="1" i="1" dirty="0" smtClean="0">
                <a:ea typeface="Calibri"/>
              </a:rPr>
              <a:t>. Він </a:t>
            </a:r>
            <a:r>
              <a:rPr lang="uk-UA" sz="2000" b="1" i="1" dirty="0">
                <a:ea typeface="Calibri"/>
              </a:rPr>
              <a:t>стійкіше від інших переносив голод, безпомилково – як ніхто інший у світі – умів розбиратися в навігаційних </a:t>
            </a:r>
            <a:r>
              <a:rPr lang="uk-UA" sz="2000" b="1" i="1" dirty="0" smtClean="0">
                <a:ea typeface="Calibri"/>
              </a:rPr>
              <a:t>картах.</a:t>
            </a:r>
          </a:p>
          <a:p>
            <a:r>
              <a:rPr lang="uk-UA" sz="2000" b="1" i="1" dirty="0">
                <a:ea typeface="Calibri"/>
              </a:rPr>
              <a:t> </a:t>
            </a:r>
            <a:r>
              <a:rPr lang="uk-UA" sz="2000" b="1" i="1" dirty="0" smtClean="0">
                <a:ea typeface="Calibri"/>
              </a:rPr>
              <a:t>                            </a:t>
            </a:r>
            <a:r>
              <a:rPr lang="uk-UA" b="1" i="1" dirty="0" err="1">
                <a:solidFill>
                  <a:srgbClr val="7030A0"/>
                </a:solidFill>
                <a:ea typeface="Calibri"/>
              </a:rPr>
              <a:t>Антоніо</a:t>
            </a:r>
            <a:r>
              <a:rPr lang="uk-UA" b="1" i="1" dirty="0">
                <a:solidFill>
                  <a:srgbClr val="7030A0"/>
                </a:solidFill>
                <a:ea typeface="Calibri"/>
              </a:rPr>
              <a:t> </a:t>
            </a:r>
            <a:r>
              <a:rPr lang="uk-UA" b="1" i="1" dirty="0" err="1">
                <a:solidFill>
                  <a:srgbClr val="7030A0"/>
                </a:solidFill>
                <a:ea typeface="Calibri"/>
              </a:rPr>
              <a:t>Пігафетта</a:t>
            </a:r>
            <a:r>
              <a:rPr lang="uk-UA" sz="2000" b="1" dirty="0">
                <a:ea typeface="Calibri"/>
              </a:rPr>
              <a:t>.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476672"/>
            <a:ext cx="4269160" cy="4709160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uk-UA" sz="3700" b="1" dirty="0" smtClean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+mj-cs"/>
              </a:rPr>
              <a:t>  </a:t>
            </a:r>
            <a:r>
              <a:rPr lang="uk-UA" sz="3700" b="1" dirty="0" err="1" smtClean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+mj-cs"/>
              </a:rPr>
              <a:t>Фернан</a:t>
            </a:r>
            <a:r>
              <a:rPr lang="uk-UA" sz="3700" b="1" dirty="0" smtClean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+mj-cs"/>
              </a:rPr>
              <a:t> </a:t>
            </a:r>
            <a:r>
              <a:rPr lang="uk-UA" sz="37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+mj-cs"/>
              </a:rPr>
              <a:t>Магеллан – мореплавець, організатор і учасник першої навколосвітньої </a:t>
            </a:r>
            <a:r>
              <a:rPr lang="uk-UA" sz="3700" b="1" dirty="0" smtClean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+mj-cs"/>
              </a:rPr>
              <a:t>подорожі -  народився в Португалії. </a:t>
            </a:r>
          </a:p>
          <a:p>
            <a:pPr marL="13716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48" y="1412776"/>
            <a:ext cx="4464495" cy="334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5445224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1505 – 1511 </a:t>
            </a:r>
            <a:r>
              <a:rPr lang="uk-UA" sz="3600" b="1" dirty="0" err="1" smtClean="0">
                <a:solidFill>
                  <a:schemeClr val="accent6">
                    <a:lumMod val="75000"/>
                  </a:schemeClr>
                </a:solidFill>
              </a:rPr>
              <a:t>р.р</a:t>
            </a: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. брав участь у португальських завоюваннях в Індії.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2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07" y="2499286"/>
            <a:ext cx="6124909" cy="4179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768" y="1052736"/>
            <a:ext cx="59046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accent6">
                    <a:lumMod val="75000"/>
                  </a:schemeClr>
                </a:solidFill>
              </a:rPr>
              <a:t>У 1517 році Магеллан емігрував до Іспанії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37446"/>
            <a:ext cx="5832648" cy="4356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123728" y="116632"/>
            <a:ext cx="6488054" cy="2160240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</a:rPr>
              <a:t>У </a:t>
            </a:r>
            <a:r>
              <a:rPr lang="uk-UA" sz="2000" dirty="0">
                <a:solidFill>
                  <a:schemeClr val="tx1"/>
                </a:solidFill>
              </a:rPr>
              <a:t>жовтні 1520 р. експедиція Магеллана, обігнувши Південну Америку, відкрила протоку (згодом названу Магеллановою) і вийшла в океан, який було названо Тихим. У квітні 1521 кораблі Магеллана досягли </a:t>
            </a:r>
            <a:r>
              <a:rPr lang="uk-UA" sz="2000" dirty="0" err="1">
                <a:solidFill>
                  <a:schemeClr val="tx1"/>
                </a:solidFill>
              </a:rPr>
              <a:t>Маріанських</a:t>
            </a:r>
            <a:r>
              <a:rPr lang="uk-UA" sz="2000" dirty="0">
                <a:solidFill>
                  <a:schemeClr val="tx1"/>
                </a:solidFill>
              </a:rPr>
              <a:t>, а потім і Філіппінських островів. 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7000"/>
            <a:lum/>
          </a:blip>
          <a:srcRect/>
          <a:stretch>
            <a:fillRect l="-44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5724622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051720" y="116633"/>
            <a:ext cx="6984776" cy="2880319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b="1" i="1" dirty="0">
                <a:solidFill>
                  <a:schemeClr val="accent6">
                    <a:lumMod val="75000"/>
                  </a:schemeClr>
                </a:solidFill>
                <a:ea typeface="Calibri"/>
                <a:cs typeface="Times New Roman"/>
              </a:rPr>
              <a:t>У сутичці з тубільцями Магеллан був убитий. Ця подорож підтвердила наявність єдиного світового океану і була одним із доказів кулястості Землі.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09930"/>
            <a:ext cx="1440160" cy="192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133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16" y="188640"/>
            <a:ext cx="2448272" cy="366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836340"/>
            <a:ext cx="43924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800" dirty="0" smtClean="0">
              <a:solidFill>
                <a:srgbClr val="800000"/>
              </a:solidFill>
            </a:endParaRPr>
          </a:p>
          <a:p>
            <a:pPr algn="ctr"/>
            <a:endParaRPr lang="uk-UA" sz="2800" dirty="0">
              <a:solidFill>
                <a:srgbClr val="800000"/>
              </a:solidFill>
            </a:endParaRPr>
          </a:p>
          <a:p>
            <a:pPr algn="ctr"/>
            <a:r>
              <a:rPr lang="uk-UA" sz="2800" b="1" u="sng" dirty="0" smtClean="0">
                <a:solidFill>
                  <a:srgbClr val="800000"/>
                </a:solidFill>
              </a:rPr>
              <a:t>Ідейно-художній аналіз вірша </a:t>
            </a:r>
          </a:p>
          <a:p>
            <a:pPr algn="ctr"/>
            <a:r>
              <a:rPr lang="uk-UA" sz="2800" b="1" u="sng" dirty="0" smtClean="0">
                <a:solidFill>
                  <a:srgbClr val="800000"/>
                </a:solidFill>
              </a:rPr>
              <a:t>«Гей, нові Колумби й Магеллани»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ru-RU" dirty="0"/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43808" y="3717032"/>
            <a:ext cx="5832648" cy="2376264"/>
          </a:xfrm>
          <a:prstGeom prst="round2Diag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u="sng" dirty="0">
                <a:solidFill>
                  <a:schemeClr val="accent6">
                    <a:lumMod val="50000"/>
                  </a:schemeClr>
                </a:solidFill>
              </a:rPr>
              <a:t>Словникова </a:t>
            </a:r>
            <a:r>
              <a:rPr lang="uk-UA" sz="2000" b="1" i="1" u="sng" dirty="0" smtClean="0">
                <a:solidFill>
                  <a:schemeClr val="accent6">
                    <a:lumMod val="50000"/>
                  </a:schemeClr>
                </a:solidFill>
              </a:rPr>
              <a:t>робота</a:t>
            </a:r>
            <a:endParaRPr lang="ru-RU" sz="2000" b="1" i="1" u="sng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Вітрила</a:t>
            </a: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 — паруси;</a:t>
            </a:r>
            <a:br>
              <a:rPr lang="uk-UA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жага</a:t>
            </a: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 — сильне бажання, пристрасть;</a:t>
            </a:r>
            <a:br>
              <a:rPr lang="uk-UA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нидіє</a:t>
            </a: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 — сумує, не знаходить собі місця;</a:t>
            </a:r>
            <a:br>
              <a:rPr lang="uk-UA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тужаві</a:t>
            </a: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 — міцні, чіпкі;</a:t>
            </a:r>
            <a:br>
              <a:rPr lang="uk-UA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каравела</a:t>
            </a: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 — корабель;</a:t>
            </a:r>
            <a:br>
              <a:rPr lang="uk-UA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b="1" dirty="0">
                <a:solidFill>
                  <a:schemeClr val="accent6">
                    <a:lumMod val="50000"/>
                  </a:schemeClr>
                </a:solidFill>
              </a:rPr>
              <a:t>шкварити</a:t>
            </a: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 — смажити.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4" y="591868"/>
            <a:ext cx="8237831" cy="6178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 rot="20075383">
            <a:off x="43433" y="1259468"/>
            <a:ext cx="619644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Гарного настрою 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і </a:t>
            </a:r>
            <a:r>
              <a:rPr lang="ru-RU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працездатності</a:t>
            </a:r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>
              <a:hueOff val="0"/>
              <a:satOff val="0"/>
              <a:lumOff val="0"/>
            </a:schemeClr>
          </a:fgClr>
          <a:bgClr>
            <a:srgbClr val="FFCC6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675476"/>
            <a:ext cx="22098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83768" y="1412776"/>
            <a:ext cx="352839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u="sng" dirty="0" smtClean="0"/>
              <a:t>Провідний </a:t>
            </a:r>
          </a:p>
          <a:p>
            <a:pPr algn="ctr"/>
            <a:r>
              <a:rPr lang="uk-UA" sz="3200" b="1" u="sng" dirty="0" smtClean="0"/>
              <a:t>мотив</a:t>
            </a:r>
          </a:p>
          <a:p>
            <a:pPr algn="ctr"/>
            <a:endParaRPr lang="uk-UA" sz="3200" b="1" u="sng" dirty="0" smtClean="0"/>
          </a:p>
          <a:p>
            <a:pPr algn="ctr"/>
            <a:r>
              <a:rPr lang="uk-UA" sz="3200" b="1" u="sng" dirty="0" smtClean="0"/>
              <a:t>Основна думка</a:t>
            </a:r>
          </a:p>
          <a:p>
            <a:pPr algn="ctr"/>
            <a:endParaRPr lang="uk-UA" sz="3200" b="1" u="sng" dirty="0" smtClean="0"/>
          </a:p>
          <a:p>
            <a:pPr algn="ctr"/>
            <a:r>
              <a:rPr lang="uk-UA" sz="3200" b="1" u="sng" dirty="0" smtClean="0"/>
              <a:t>Жанр </a:t>
            </a:r>
          </a:p>
          <a:p>
            <a:pPr algn="ctr"/>
            <a:endParaRPr lang="uk-UA" sz="3200" b="1" u="sng" dirty="0" smtClean="0"/>
          </a:p>
          <a:p>
            <a:pPr algn="ctr"/>
            <a:r>
              <a:rPr lang="uk-UA" sz="3200" b="1" u="sng" dirty="0" smtClean="0"/>
              <a:t>Композиція</a:t>
            </a:r>
          </a:p>
          <a:p>
            <a:pPr algn="ctr"/>
            <a:endParaRPr lang="uk-UA" sz="3200" b="1" u="sng" dirty="0" smtClean="0"/>
          </a:p>
          <a:p>
            <a:pPr algn="ctr"/>
            <a:r>
              <a:rPr lang="uk-UA" sz="3200" b="1" u="sng" dirty="0" smtClean="0"/>
              <a:t>Художні засоби</a:t>
            </a:r>
            <a:endParaRPr lang="ru-RU" sz="3200" b="1" u="sng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21812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880" y="3773395"/>
            <a:ext cx="2148830" cy="2148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04" y="3758248"/>
            <a:ext cx="2667887" cy="199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090" y="274638"/>
            <a:ext cx="6043710" cy="114300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Робота в групах «Змістовий двобій»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16020"/>
            <a:ext cx="6984776" cy="4614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59" y="260648"/>
            <a:ext cx="2592288" cy="155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021288"/>
            <a:ext cx="3287774" cy="69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uk-UA" sz="5400" dirty="0" smtClean="0">
                <a:solidFill>
                  <a:srgbClr val="FFC000"/>
                </a:solidFill>
              </a:rPr>
              <a:t>Тестова робота</a:t>
            </a:r>
            <a:endParaRPr lang="ru-RU" sz="5400" dirty="0">
              <a:solidFill>
                <a:srgbClr val="FFC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96752"/>
            <a:ext cx="4248472" cy="171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21088"/>
            <a:ext cx="6086196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263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/>
              <a:t>МІКРОФОН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uk-UA" sz="44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На сьогоднішньому уроці я…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44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Тепер я зрозумів, що…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44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Прагнутиму в житті…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44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Мені сподобалося…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44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Мої очікування…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44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Найбільше мене зворушило…</a:t>
            </a:r>
            <a:endParaRPr lang="ru-RU" sz="4400" b="1" dirty="0">
              <a:solidFill>
                <a:schemeClr val="accent5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89040"/>
            <a:ext cx="2716222" cy="180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53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407" y="1340768"/>
            <a:ext cx="8229600" cy="1143000"/>
          </a:xfrm>
        </p:spPr>
        <p:txBody>
          <a:bodyPr>
            <a:normAutofit/>
          </a:bodyPr>
          <a:lstStyle/>
          <a:p>
            <a:r>
              <a:rPr lang="uk-UA" sz="5400" dirty="0" smtClean="0">
                <a:solidFill>
                  <a:schemeClr val="accent6">
                    <a:lumMod val="75000"/>
                  </a:schemeClr>
                </a:solidFill>
              </a:rPr>
              <a:t>Домашнє завдання</a:t>
            </a:r>
            <a:endParaRPr lang="ru-RU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Двойная волна 3"/>
          <p:cNvSpPr/>
          <p:nvPr/>
        </p:nvSpPr>
        <p:spPr>
          <a:xfrm>
            <a:off x="2915816" y="3861048"/>
            <a:ext cx="3888432" cy="2232248"/>
          </a:xfrm>
          <a:prstGeom prst="doubleWave">
            <a:avLst/>
          </a:prstGeom>
          <a:solidFill>
            <a:schemeClr val="accent1"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chemeClr val="tx1"/>
                </a:solidFill>
              </a:rPr>
              <a:t>Усний твір-роздум </a:t>
            </a:r>
          </a:p>
          <a:p>
            <a:pPr algn="ctr"/>
            <a:r>
              <a:rPr lang="uk-UA" b="1" i="1" dirty="0" smtClean="0">
                <a:solidFill>
                  <a:schemeClr val="tx1"/>
                </a:solidFill>
              </a:rPr>
              <a:t>«Чим збагатило мене знайомство</a:t>
            </a:r>
          </a:p>
          <a:p>
            <a:pPr algn="ctr"/>
            <a:r>
              <a:rPr lang="uk-UA" b="1" i="1" dirty="0" smtClean="0">
                <a:solidFill>
                  <a:schemeClr val="tx1"/>
                </a:solidFill>
              </a:rPr>
              <a:t> з життям  і творчістю </a:t>
            </a:r>
          </a:p>
          <a:p>
            <a:pPr algn="ctr"/>
            <a:r>
              <a:rPr lang="uk-UA" b="1" i="1" dirty="0" smtClean="0">
                <a:solidFill>
                  <a:schemeClr val="tx1"/>
                </a:solidFill>
              </a:rPr>
              <a:t>Василя Симоненка?»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16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4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00640"/>
          </a:xfrm>
        </p:spPr>
        <p:txBody>
          <a:bodyPr>
            <a:normAutofit fontScale="62500" lnSpcReduction="20000"/>
          </a:bodyPr>
          <a:lstStyle/>
          <a:p>
            <a:pPr marL="137160" indent="0">
              <a:buNone/>
            </a:pPr>
            <a:r>
              <a:rPr lang="ru-RU" dirty="0"/>
              <a:t>СПИСОК ВИКОРИСТАНИХ ДЖЕРЕЛ</a:t>
            </a:r>
          </a:p>
          <a:p>
            <a:pPr marL="137160" indent="0">
              <a:buNone/>
            </a:pPr>
            <a:r>
              <a:rPr lang="ru-RU" dirty="0" err="1"/>
              <a:t>Література</a:t>
            </a:r>
            <a:r>
              <a:rPr lang="ru-RU" dirty="0"/>
              <a:t>:</a:t>
            </a:r>
          </a:p>
          <a:p>
            <a:pPr marL="137160" indent="0">
              <a:buNone/>
            </a:pPr>
            <a:r>
              <a:rPr lang="ru-RU" dirty="0"/>
              <a:t>- Авраменко О.М. </a:t>
            </a:r>
            <a:r>
              <a:rPr lang="ru-RU" dirty="0" err="1"/>
              <a:t>Українська</a:t>
            </a:r>
            <a:r>
              <a:rPr lang="ru-RU" dirty="0"/>
              <a:t> </a:t>
            </a:r>
            <a:r>
              <a:rPr lang="ru-RU" dirty="0" err="1"/>
              <a:t>література</a:t>
            </a:r>
            <a:r>
              <a:rPr lang="ru-RU" dirty="0"/>
              <a:t>. </a:t>
            </a:r>
            <a:r>
              <a:rPr lang="ru-RU" dirty="0" err="1"/>
              <a:t>Підручник</a:t>
            </a:r>
            <a:r>
              <a:rPr lang="ru-RU" dirty="0"/>
              <a:t> для 7 </a:t>
            </a:r>
            <a:r>
              <a:rPr lang="ru-RU" dirty="0" err="1"/>
              <a:t>класу</a:t>
            </a:r>
            <a:r>
              <a:rPr lang="ru-RU" dirty="0"/>
              <a:t>.- К.: Грамота, 2007.- 296 с.</a:t>
            </a:r>
          </a:p>
          <a:p>
            <a:pPr marL="137160" indent="0">
              <a:buNone/>
            </a:pPr>
            <a:r>
              <a:rPr lang="ru-RU" dirty="0"/>
              <a:t>-  Великий </a:t>
            </a:r>
            <a:r>
              <a:rPr lang="ru-RU" dirty="0" err="1"/>
              <a:t>тлумачний</a:t>
            </a:r>
            <a:r>
              <a:rPr lang="ru-RU" dirty="0"/>
              <a:t> словник </a:t>
            </a:r>
            <a:r>
              <a:rPr lang="ru-RU" dirty="0" err="1"/>
              <a:t>сучасної</a:t>
            </a:r>
            <a:r>
              <a:rPr lang="ru-RU" dirty="0"/>
              <a:t> </a:t>
            </a:r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мови</a:t>
            </a:r>
            <a:r>
              <a:rPr lang="ru-RU" dirty="0"/>
              <a:t> / Уклад. і </a:t>
            </a:r>
            <a:r>
              <a:rPr lang="ru-RU" dirty="0" err="1"/>
              <a:t>головн</a:t>
            </a:r>
            <a:r>
              <a:rPr lang="ru-RU" dirty="0"/>
              <a:t>. ред. В. Т. Бусел. — К.: </a:t>
            </a:r>
            <a:r>
              <a:rPr lang="ru-RU" dirty="0" err="1"/>
              <a:t>Ірпінь</a:t>
            </a:r>
            <a:r>
              <a:rPr lang="ru-RU" dirty="0"/>
              <a:t>: ВТФ „Перун", 2004.— 1440 с.</a:t>
            </a:r>
          </a:p>
          <a:p>
            <a:pPr marL="137160" indent="0">
              <a:buNone/>
            </a:pPr>
            <a:r>
              <a:rPr lang="ru-RU" dirty="0"/>
              <a:t>- Симоненко В. </a:t>
            </a:r>
            <a:r>
              <a:rPr lang="ru-RU" dirty="0" err="1"/>
              <a:t>А.Твори</a:t>
            </a:r>
            <a:r>
              <a:rPr lang="ru-RU" dirty="0"/>
              <a:t>: У 2т. / </a:t>
            </a:r>
            <a:r>
              <a:rPr lang="ru-RU" dirty="0" err="1"/>
              <a:t>Упряд</a:t>
            </a:r>
            <a:r>
              <a:rPr lang="ru-RU" dirty="0"/>
              <a:t>. Г. П. </a:t>
            </a:r>
            <a:r>
              <a:rPr lang="ru-RU" dirty="0" err="1"/>
              <a:t>Білоус</a:t>
            </a:r>
            <a:r>
              <a:rPr lang="ru-RU" dirty="0"/>
              <a:t>, О. К. Лищенко.– </a:t>
            </a:r>
            <a:r>
              <a:rPr lang="ru-RU" dirty="0" err="1"/>
              <a:t>Черкаси</a:t>
            </a:r>
            <a:r>
              <a:rPr lang="ru-RU" dirty="0"/>
              <a:t>: Брама-</a:t>
            </a:r>
            <a:r>
              <a:rPr lang="ru-RU" dirty="0" err="1"/>
              <a:t>Україна</a:t>
            </a:r>
            <a:r>
              <a:rPr lang="ru-RU" dirty="0"/>
              <a:t>, 2004.</a:t>
            </a:r>
          </a:p>
          <a:p>
            <a:pPr marL="137160" indent="0">
              <a:buNone/>
            </a:pPr>
            <a:r>
              <a:rPr lang="ru-RU" dirty="0"/>
              <a:t>-  </a:t>
            </a:r>
            <a:r>
              <a:rPr lang="ru-RU" dirty="0" err="1"/>
              <a:t>Паращич</a:t>
            </a:r>
            <a:r>
              <a:rPr lang="ru-RU" dirty="0"/>
              <a:t> В. В. 7 </a:t>
            </a:r>
            <a:r>
              <a:rPr lang="ru-RU" dirty="0" err="1"/>
              <a:t>клас</a:t>
            </a:r>
            <a:r>
              <a:rPr lang="ru-RU" dirty="0"/>
              <a:t>: </a:t>
            </a:r>
            <a:r>
              <a:rPr lang="ru-RU" dirty="0" err="1"/>
              <a:t>Плани-конспекти</a:t>
            </a:r>
            <a:r>
              <a:rPr lang="ru-RU" dirty="0"/>
              <a:t> </a:t>
            </a:r>
            <a:r>
              <a:rPr lang="ru-RU" dirty="0" err="1"/>
              <a:t>уроків</a:t>
            </a:r>
            <a:r>
              <a:rPr lang="ru-RU" dirty="0"/>
              <a:t>. – Х.: Веста: </a:t>
            </a:r>
            <a:r>
              <a:rPr lang="ru-RU" dirty="0" err="1"/>
              <a:t>Видавництво</a:t>
            </a:r>
            <a:r>
              <a:rPr lang="ru-RU" dirty="0"/>
              <a:t> «Ранок», 2008.</a:t>
            </a:r>
          </a:p>
          <a:p>
            <a:pPr marL="137160" indent="0">
              <a:buNone/>
            </a:pPr>
            <a:r>
              <a:rPr lang="ru-RU" dirty="0"/>
              <a:t>-  </a:t>
            </a:r>
            <a:r>
              <a:rPr lang="ru-RU" dirty="0" err="1"/>
              <a:t>Українська</a:t>
            </a:r>
            <a:r>
              <a:rPr lang="ru-RU" dirty="0"/>
              <a:t> </a:t>
            </a:r>
            <a:r>
              <a:rPr lang="ru-RU" dirty="0" err="1"/>
              <a:t>література</a:t>
            </a:r>
            <a:r>
              <a:rPr lang="ru-RU" dirty="0"/>
              <a:t>: Кн. Для </a:t>
            </a:r>
            <a:r>
              <a:rPr lang="ru-RU" dirty="0" err="1"/>
              <a:t>вчителя</a:t>
            </a:r>
            <a:r>
              <a:rPr lang="ru-RU" dirty="0"/>
              <a:t>: 7 </a:t>
            </a:r>
            <a:r>
              <a:rPr lang="ru-RU" dirty="0" err="1"/>
              <a:t>кл</a:t>
            </a:r>
            <a:r>
              <a:rPr lang="ru-RU" dirty="0"/>
              <a:t>./Наук. ред., </a:t>
            </a:r>
            <a:r>
              <a:rPr lang="ru-RU" dirty="0" err="1"/>
              <a:t>упорядкув.Р.В</a:t>
            </a:r>
            <a:r>
              <a:rPr lang="ru-RU" dirty="0"/>
              <a:t>. Мовчан.– К.: Генеза, 2007. – 288 с.</a:t>
            </a:r>
          </a:p>
          <a:p>
            <a:pPr marL="137160" indent="0">
              <a:buNone/>
            </a:pPr>
            <a:r>
              <a:rPr lang="ru-RU" dirty="0"/>
              <a:t>-  </a:t>
            </a:r>
            <a:r>
              <a:rPr lang="ru-RU" dirty="0" err="1"/>
              <a:t>Чупринін</a:t>
            </a:r>
            <a:r>
              <a:rPr lang="ru-RU" dirty="0"/>
              <a:t> О. О. </a:t>
            </a:r>
            <a:r>
              <a:rPr lang="ru-RU" dirty="0" err="1"/>
              <a:t>Усі</a:t>
            </a:r>
            <a:r>
              <a:rPr lang="ru-RU" dirty="0"/>
              <a:t> уроки </a:t>
            </a:r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 в 7 </a:t>
            </a:r>
            <a:r>
              <a:rPr lang="ru-RU" dirty="0" err="1"/>
              <a:t>класі</a:t>
            </a:r>
            <a:r>
              <a:rPr lang="ru-RU" dirty="0"/>
              <a:t>. – Х.: Вид. </a:t>
            </a:r>
            <a:r>
              <a:rPr lang="ru-RU" dirty="0" err="1"/>
              <a:t>група</a:t>
            </a:r>
            <a:r>
              <a:rPr lang="ru-RU" dirty="0"/>
              <a:t> «Основа», 2008.– 2008.</a:t>
            </a:r>
          </a:p>
          <a:p>
            <a:pPr marL="137160" indent="0">
              <a:buNone/>
            </a:pPr>
            <a:r>
              <a:rPr lang="ru-RU" dirty="0" err="1"/>
              <a:t>Інтернет-ресурси</a:t>
            </a:r>
            <a:r>
              <a:rPr lang="ru-RU" dirty="0"/>
              <a:t>:</a:t>
            </a:r>
          </a:p>
          <a:p>
            <a:pPr marL="137160" indent="0">
              <a:buNone/>
            </a:pPr>
            <a:r>
              <a:rPr lang="ru-RU" dirty="0"/>
              <a:t>-</a:t>
            </a:r>
            <a:r>
              <a:rPr lang="en-US" dirty="0"/>
              <a:t>http://notatka.at.ua/</a:t>
            </a:r>
            <a:r>
              <a:rPr lang="en-US" dirty="0" err="1"/>
              <a:t>publ</a:t>
            </a:r>
            <a:r>
              <a:rPr lang="en-US" dirty="0"/>
              <a:t>/</a:t>
            </a:r>
            <a:r>
              <a:rPr lang="en-US" dirty="0" err="1"/>
              <a:t>konspekti_urokiv_ukrajinsko</a:t>
            </a:r>
            <a:r>
              <a:rPr lang="en-US" dirty="0"/>
              <a:t>..</a:t>
            </a:r>
          </a:p>
          <a:p>
            <a:pPr marL="137160" indent="0">
              <a:buNone/>
            </a:pPr>
            <a:r>
              <a:rPr lang="en-US" dirty="0"/>
              <a:t>- http://www.ukrlit.vn.ua/short1/cywnu.html</a:t>
            </a:r>
          </a:p>
          <a:p>
            <a:pPr marL="137160" indent="0">
              <a:buNone/>
            </a:pPr>
            <a:r>
              <a:rPr lang="en-US" dirty="0"/>
              <a:t>-  http://oipopp.ed-sp.net/component/option,com_dcr/dcrTask,dcrDetails/catid,422</a:t>
            </a:r>
          </a:p>
          <a:p>
            <a:pPr marL="137160" indent="0">
              <a:buNone/>
            </a:pPr>
            <a:r>
              <a:rPr lang="en-US" dirty="0"/>
              <a:t>7/dcrId,4347/Itemid,50/</a:t>
            </a:r>
          </a:p>
        </p:txBody>
      </p:sp>
    </p:spTree>
    <p:extLst>
      <p:ext uri="{BB962C8B-B14F-4D97-AF65-F5344CB8AC3E}">
        <p14:creationId xmlns:p14="http://schemas.microsoft.com/office/powerpoint/2010/main" val="30675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C000"/>
                </a:solidFill>
              </a:rPr>
              <a:t>І. Перевірка домашнього завдання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04796"/>
            <a:ext cx="3710186" cy="494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Вертикальный свиток 3"/>
          <p:cNvSpPr/>
          <p:nvPr/>
        </p:nvSpPr>
        <p:spPr>
          <a:xfrm>
            <a:off x="611560" y="1412776"/>
            <a:ext cx="4104456" cy="460851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1. Конкурс</a:t>
            </a:r>
          </a:p>
          <a:p>
            <a:pPr algn="ctr"/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 на кращого читця </a:t>
            </a:r>
          </a:p>
          <a:p>
            <a:pPr algn="ctr"/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поезії Василя Симоненка </a:t>
            </a:r>
          </a:p>
          <a:p>
            <a:pPr algn="ctr"/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«Ти знаєш, </a:t>
            </a:r>
          </a:p>
          <a:p>
            <a:pPr algn="ctr"/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що ти людина?»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70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5">
                    <a:lumMod val="75000"/>
                  </a:schemeClr>
                </a:solidFill>
              </a:rPr>
              <a:t>Кросворд  «Життя і творчість</a:t>
            </a:r>
            <a:br>
              <a:rPr lang="uk-UA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uk-UA" dirty="0" smtClean="0">
                <a:solidFill>
                  <a:schemeClr val="accent5">
                    <a:lumMod val="75000"/>
                  </a:schemeClr>
                </a:solidFill>
              </a:rPr>
              <a:t> В. Симоненка»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0663" y="1484784"/>
            <a:ext cx="83529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2000" b="1" i="1" dirty="0">
                <a:solidFill>
                  <a:schemeClr val="accent3">
                    <a:lumMod val="50000"/>
                  </a:schemeClr>
                </a:solidFill>
              </a:rPr>
              <a:t>По горизонталі: </a:t>
            </a: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1. З чим асоціюється образ лебедів з твору В. Симоненка «Лебеді материнства»? 2. Композитор, який поклав твір «Лебеді 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материнства» </a:t>
            </a: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на 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музику. </a:t>
            </a: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3. Що наче випромінював дід Федір Трохимович для свого онука Василя? 4. 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Основне призначення </a:t>
            </a: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людини на землі, на думку В. Симоненка, яку він висловлював у поезії «Ти знаєш, що ти людина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?», </a:t>
            </a: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— це творити... 5. За збірку «Лебеді материнства»  В. 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Симоненку </a:t>
            </a:r>
            <a:r>
              <a:rPr lang="uk-UA" b="1" dirty="0">
                <a:solidFill>
                  <a:schemeClr val="accent3">
                    <a:lumMod val="50000"/>
                  </a:schemeClr>
                </a:solidFill>
              </a:rPr>
              <a:t>присуджено Державну премію України ім. ... </a:t>
            </a:r>
            <a:endParaRPr lang="uk-UA" sz="1600" b="1" dirty="0">
              <a:solidFill>
                <a:schemeClr val="accent3">
                  <a:lumMod val="50000"/>
                </a:schemeClr>
              </a:solidFill>
              <a:latin typeface="Arial Unicode M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276546"/>
              </p:ext>
            </p:extLst>
          </p:nvPr>
        </p:nvGraphicFramePr>
        <p:xfrm>
          <a:off x="1331640" y="3717032"/>
          <a:ext cx="720079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692"/>
                <a:gridCol w="601259"/>
                <a:gridCol w="625975"/>
                <a:gridCol w="625975"/>
                <a:gridCol w="625975"/>
                <a:gridCol w="625975"/>
                <a:gridCol w="625975"/>
                <a:gridCol w="514718"/>
                <a:gridCol w="504056"/>
                <a:gridCol w="432048"/>
                <a:gridCol w="360040"/>
                <a:gridCol w="432048"/>
                <a:gridCol w="340801"/>
                <a:gridCol w="235262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1.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6.</a:t>
                      </a:r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2.</a:t>
                      </a:r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3.</a:t>
                      </a:r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5.</a:t>
                      </a:r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71600" y="5877272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По </a:t>
            </a:r>
            <a:r>
              <a:rPr lang="ru-RU" b="1" dirty="0" err="1"/>
              <a:t>вертикалі</a:t>
            </a:r>
            <a:r>
              <a:rPr lang="ru-RU" b="1" dirty="0"/>
              <a:t>: 6. </a:t>
            </a:r>
            <a:r>
              <a:rPr lang="ru-RU" b="1" dirty="0" err="1"/>
              <a:t>Псевдонім</a:t>
            </a:r>
            <a:r>
              <a:rPr lang="ru-RU" b="1" dirty="0"/>
              <a:t> </a:t>
            </a:r>
            <a:r>
              <a:rPr lang="ru-RU" b="1" dirty="0" err="1"/>
              <a:t>письменника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759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C000"/>
                </a:solidFill>
              </a:rPr>
              <a:t>Бій ерудитів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924944"/>
            <a:ext cx="8291264" cy="3672408"/>
          </a:xfrm>
        </p:spPr>
        <p:txBody>
          <a:bodyPr/>
          <a:lstStyle/>
          <a:p>
            <a:endParaRPr lang="uk-UA" b="1" dirty="0" smtClean="0"/>
          </a:p>
          <a:p>
            <a:r>
              <a:rPr lang="uk-UA" b="1" dirty="0" smtClean="0"/>
              <a:t>Категорії:</a:t>
            </a:r>
          </a:p>
          <a:p>
            <a:pPr>
              <a:buFontTx/>
              <a:buChar char="-"/>
            </a:pPr>
            <a:r>
              <a:rPr lang="uk-UA" b="1" dirty="0" smtClean="0"/>
              <a:t>Біографія В. Симоненка – </a:t>
            </a:r>
            <a:r>
              <a:rPr lang="uk-UA" b="1" dirty="0" smtClean="0">
                <a:solidFill>
                  <a:srgbClr val="F2B800"/>
                </a:solidFill>
              </a:rPr>
              <a:t>жовтий</a:t>
            </a:r>
            <a:r>
              <a:rPr lang="uk-UA" b="1" dirty="0" smtClean="0"/>
              <a:t> колір;</a:t>
            </a:r>
          </a:p>
          <a:p>
            <a:pPr>
              <a:buFontTx/>
              <a:buChar char="-"/>
            </a:pPr>
            <a:r>
              <a:rPr lang="uk-UA" b="1" dirty="0" smtClean="0"/>
              <a:t>Повторення вивченого – </a:t>
            </a:r>
            <a:r>
              <a:rPr lang="uk-UA" b="1" dirty="0" smtClean="0">
                <a:solidFill>
                  <a:srgbClr val="0070C0"/>
                </a:solidFill>
              </a:rPr>
              <a:t>синій</a:t>
            </a:r>
            <a:r>
              <a:rPr lang="uk-UA" b="1" dirty="0" smtClean="0"/>
              <a:t> колір;</a:t>
            </a:r>
          </a:p>
          <a:p>
            <a:pPr>
              <a:buFontTx/>
              <a:buChar char="-"/>
            </a:pPr>
            <a:r>
              <a:rPr lang="uk-UA" b="1" dirty="0" smtClean="0"/>
              <a:t>Аналіз поезій В. Симоненка – </a:t>
            </a:r>
            <a:r>
              <a:rPr lang="uk-UA" b="1" dirty="0" smtClean="0">
                <a:solidFill>
                  <a:srgbClr val="00B050"/>
                </a:solidFill>
              </a:rPr>
              <a:t>зелений</a:t>
            </a:r>
            <a:r>
              <a:rPr lang="uk-UA" b="1" dirty="0" smtClean="0"/>
              <a:t> колір;</a:t>
            </a:r>
          </a:p>
          <a:p>
            <a:pPr>
              <a:buFontTx/>
              <a:buChar char="-"/>
            </a:pPr>
            <a:r>
              <a:rPr lang="uk-UA" b="1" dirty="0" smtClean="0"/>
              <a:t>Теорія літератури – </a:t>
            </a:r>
            <a:r>
              <a:rPr lang="uk-UA" b="1" dirty="0" smtClean="0">
                <a:solidFill>
                  <a:srgbClr val="FF33CC"/>
                </a:solidFill>
              </a:rPr>
              <a:t>рожевий</a:t>
            </a:r>
            <a:r>
              <a:rPr lang="uk-UA" b="1" dirty="0" smtClean="0"/>
              <a:t> колір; </a:t>
            </a:r>
          </a:p>
          <a:p>
            <a:pPr>
              <a:buFontTx/>
              <a:buChar char="-"/>
            </a:pPr>
            <a:r>
              <a:rPr lang="uk-UA" b="1" dirty="0" smtClean="0"/>
              <a:t>Невідоме – </a:t>
            </a:r>
            <a:r>
              <a:rPr lang="uk-UA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білий</a:t>
            </a:r>
            <a:r>
              <a:rPr lang="uk-UA" b="1" dirty="0" smtClean="0"/>
              <a:t> колір, </a:t>
            </a:r>
            <a:r>
              <a:rPr lang="uk-UA" b="1" u="sng" dirty="0" smtClean="0"/>
              <a:t>2 бали</a:t>
            </a:r>
            <a:r>
              <a:rPr lang="uk-UA" b="1" dirty="0" smtClean="0"/>
              <a:t>.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79" y="245122"/>
            <a:ext cx="1944216" cy="3123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32656"/>
            <a:ext cx="2664296" cy="303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663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29600" cy="4032448"/>
          </a:xfrm>
        </p:spPr>
        <p:txBody>
          <a:bodyPr>
            <a:normAutofit/>
          </a:bodyPr>
          <a:lstStyle/>
          <a:p>
            <a:r>
              <a:rPr lang="uk-UA" sz="4000" i="1" dirty="0" smtClean="0">
                <a:solidFill>
                  <a:srgbClr val="800000"/>
                </a:solidFill>
              </a:rPr>
              <a:t>Романтичний порив, прагнення руху вперед, пошуку відкриттів, </a:t>
            </a:r>
            <a:r>
              <a:rPr lang="uk-UA" sz="4000" i="1" dirty="0" err="1" smtClean="0">
                <a:solidFill>
                  <a:srgbClr val="800000"/>
                </a:solidFill>
              </a:rPr>
              <a:t>самовідкриттів</a:t>
            </a:r>
            <a:r>
              <a:rPr lang="uk-UA" sz="4000" i="1" dirty="0" smtClean="0">
                <a:solidFill>
                  <a:srgbClr val="800000"/>
                </a:solidFill>
              </a:rPr>
              <a:t> у поезії </a:t>
            </a:r>
            <a:r>
              <a:rPr lang="uk-UA" sz="4000" i="1" dirty="0" smtClean="0"/>
              <a:t/>
            </a:r>
            <a:br>
              <a:rPr lang="uk-UA" sz="4000" i="1" dirty="0" smtClean="0"/>
            </a:br>
            <a:r>
              <a:rPr lang="uk-UA" sz="4000" i="1" dirty="0" smtClean="0">
                <a:solidFill>
                  <a:srgbClr val="800000"/>
                </a:solidFill>
              </a:rPr>
              <a:t>Василя Симоненка «Гей, нові Колумби й Магеллани</a:t>
            </a:r>
            <a:r>
              <a:rPr lang="ru-RU" sz="4000" i="1" dirty="0" smtClean="0">
                <a:solidFill>
                  <a:srgbClr val="800000"/>
                </a:solidFill>
              </a:rPr>
              <a:t>»</a:t>
            </a:r>
            <a:endParaRPr lang="ru-RU" sz="4000" i="1" dirty="0">
              <a:solidFill>
                <a:srgbClr val="800000"/>
              </a:solidFill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2339751" y="4221088"/>
            <a:ext cx="5885025" cy="194421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Тільки тим історія належить, </a:t>
            </a:r>
          </a:p>
          <a:p>
            <a:pPr algn="ctr"/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Хто сьогодні бореться й живе.</a:t>
            </a:r>
          </a:p>
          <a:p>
            <a:pPr algn="r"/>
            <a:r>
              <a:rPr lang="uk-UA" b="1" i="1" dirty="0" smtClean="0">
                <a:solidFill>
                  <a:schemeClr val="tx1"/>
                </a:solidFill>
              </a:rPr>
              <a:t>В. Симоненко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60648"/>
            <a:ext cx="4989240" cy="1143000"/>
          </a:xfrm>
        </p:spPr>
        <p:txBody>
          <a:bodyPr>
            <a:normAutofit/>
          </a:bodyPr>
          <a:lstStyle/>
          <a:p>
            <a:r>
              <a:rPr lang="uk-UA" sz="4400" dirty="0">
                <a:solidFill>
                  <a:srgbClr val="FFC000"/>
                </a:solidFill>
              </a:rPr>
              <a:t>О</a:t>
            </a:r>
            <a:r>
              <a:rPr lang="uk-UA" sz="4400" dirty="0" smtClean="0">
                <a:solidFill>
                  <a:srgbClr val="FFC000"/>
                </a:solidFill>
              </a:rPr>
              <a:t>чікування</a:t>
            </a:r>
            <a:endParaRPr lang="ru-RU" sz="4400" dirty="0">
              <a:solidFill>
                <a:srgbClr val="FFC000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79512" y="476672"/>
            <a:ext cx="8856984" cy="6264696"/>
            <a:chOff x="179512" y="476672"/>
            <a:chExt cx="8856984" cy="6264696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76672"/>
              <a:ext cx="3525392" cy="3384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Горизонтальный свиток 4"/>
            <p:cNvSpPr/>
            <p:nvPr/>
          </p:nvSpPr>
          <p:spPr>
            <a:xfrm>
              <a:off x="1259632" y="3861048"/>
              <a:ext cx="7056784" cy="2880320"/>
            </a:xfrm>
            <a:prstGeom prst="horizontalScrol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u="sng" dirty="0" smtClean="0">
                  <a:solidFill>
                    <a:schemeClr val="tx1"/>
                  </a:solidFill>
                </a:rPr>
                <a:t>Умітиму:</a:t>
              </a:r>
            </a:p>
            <a:p>
              <a:pPr algn="ctr"/>
              <a:r>
                <a:rPr lang="uk-UA" sz="2400" dirty="0" smtClean="0">
                  <a:solidFill>
                    <a:schemeClr val="tx1"/>
                  </a:solidFill>
                </a:rPr>
                <a:t>аналізувати поетичні твори, виразно читати вірші, висловлювати власні думки з приводу прочитаного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6" name="Вертикальный свиток 5"/>
            <p:cNvSpPr/>
            <p:nvPr/>
          </p:nvSpPr>
          <p:spPr>
            <a:xfrm>
              <a:off x="3203848" y="1196752"/>
              <a:ext cx="5832648" cy="2736304"/>
            </a:xfrm>
            <a:prstGeom prst="verticalScrol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2400" u="sng" dirty="0" smtClean="0">
                  <a:solidFill>
                    <a:schemeClr val="tx1"/>
                  </a:solidFill>
                </a:rPr>
                <a:t>Знатиму:</a:t>
              </a:r>
            </a:p>
            <a:p>
              <a:pPr algn="ctr"/>
              <a:r>
                <a:rPr lang="uk-UA" sz="2400" dirty="0">
                  <a:solidFill>
                    <a:schemeClr val="tx1"/>
                  </a:solidFill>
                </a:rPr>
                <a:t>і</a:t>
              </a:r>
              <a:r>
                <a:rPr lang="uk-UA" sz="2400" dirty="0" smtClean="0">
                  <a:solidFill>
                    <a:schemeClr val="tx1"/>
                  </a:solidFill>
                </a:rPr>
                <a:t>дейно-художній зміст, тематичну спрямованість, жанр, особливості композиції, романтичний пафос поезії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716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3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uk-UA" sz="6000" dirty="0" smtClean="0">
                <a:solidFill>
                  <a:srgbClr val="7030A0"/>
                </a:solidFill>
                <a:latin typeface="+mn-lt"/>
              </a:rPr>
              <a:t>Христофор Колумб</a:t>
            </a:r>
            <a:br>
              <a:rPr lang="uk-UA" sz="6000" dirty="0" smtClean="0">
                <a:solidFill>
                  <a:srgbClr val="7030A0"/>
                </a:solidFill>
                <a:latin typeface="+mn-lt"/>
              </a:rPr>
            </a:br>
            <a:r>
              <a:rPr lang="uk-UA" sz="6000" dirty="0" smtClean="0">
                <a:solidFill>
                  <a:srgbClr val="7030A0"/>
                </a:solidFill>
                <a:latin typeface="+mn-lt"/>
              </a:rPr>
              <a:t>(29.10.1451 – 20.05.1506)</a:t>
            </a:r>
            <a:br>
              <a:rPr lang="uk-UA" sz="6000" dirty="0" smtClean="0">
                <a:solidFill>
                  <a:srgbClr val="7030A0"/>
                </a:solidFill>
                <a:latin typeface="+mn-lt"/>
              </a:rPr>
            </a:br>
            <a:endParaRPr lang="ru-RU" sz="6000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8486775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stretch>
            <a:fillRect l="-37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utbuv.com/wp-content/uploads/2010/10/4532073380_8ec4876ef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498257"/>
            <a:ext cx="3024336" cy="4178179"/>
          </a:xfrm>
          <a:prstGeom prst="rect">
            <a:avLst/>
          </a:prstGeom>
          <a:noFill/>
        </p:spPr>
      </p:pic>
      <p:pic>
        <p:nvPicPr>
          <p:cNvPr id="1028" name="Picture 4" descr="http://hiblogger.net/img/gallery/2011/03/04/9161/big_img_0905_resize-b5cs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6299" y="2376264"/>
            <a:ext cx="3330113" cy="4300172"/>
          </a:xfrm>
          <a:prstGeom prst="rect">
            <a:avLst/>
          </a:prstGeom>
          <a:noFill/>
        </p:spPr>
      </p:pic>
      <p:sp>
        <p:nvSpPr>
          <p:cNvPr id="4" name="Блок-схема: перфолента 3"/>
          <p:cNvSpPr/>
          <p:nvPr/>
        </p:nvSpPr>
        <p:spPr>
          <a:xfrm>
            <a:off x="1043608" y="0"/>
            <a:ext cx="7272808" cy="2376264"/>
          </a:xfrm>
          <a:prstGeom prst="flowChartPunchedTape">
            <a:avLst/>
          </a:prstGeom>
          <a:solidFill>
            <a:schemeClr val="accent1">
              <a:alpha val="48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7030A0"/>
                </a:solidFill>
              </a:rPr>
              <a:t>Шукаючи шлях до Індії, здійснив кілька плавань через Атлантичний океан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rgbClr val="EBE3C1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486</TotalTime>
  <Words>741</Words>
  <Application>Microsoft Office PowerPoint</Application>
  <PresentationFormat>Экран (4:3)</PresentationFormat>
  <Paragraphs>111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Василь Симоненко  «Гей, нові Колумби й Магеллани»</vt:lpstr>
      <vt:lpstr>Презентация PowerPoint</vt:lpstr>
      <vt:lpstr>І. Перевірка домашнього завдання</vt:lpstr>
      <vt:lpstr>Кросворд  «Життя і творчість  В. Симоненка»</vt:lpstr>
      <vt:lpstr>Бій ерудитів </vt:lpstr>
      <vt:lpstr>Романтичний порив, прагнення руху вперед, пошуку відкриттів, самовідкриттів у поезії  Василя Симоненка «Гей, нові Колумби й Магеллани»</vt:lpstr>
      <vt:lpstr>Очікування</vt:lpstr>
      <vt:lpstr>Христофор Колумб (29.10.1451 – 20.05.1506)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Робота в групах «Змістовий двобій»</vt:lpstr>
      <vt:lpstr>Тестова робота</vt:lpstr>
      <vt:lpstr>МІКРОФОН</vt:lpstr>
      <vt:lpstr>Домашнє завдання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Василь Симоненко</dc:title>
  <cp:lastModifiedBy>Демченко</cp:lastModifiedBy>
  <cp:revision>48</cp:revision>
  <dcterms:modified xsi:type="dcterms:W3CDTF">2014-12-12T20:11:50Z</dcterms:modified>
</cp:coreProperties>
</file>