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1"/>
  </p:sldMasterIdLst>
  <p:notesMasterIdLst>
    <p:notesMasterId r:id="rId36"/>
  </p:notesMasterIdLst>
  <p:sldIdLst>
    <p:sldId id="291" r:id="rId2"/>
    <p:sldId id="262" r:id="rId3"/>
    <p:sldId id="266" r:id="rId4"/>
    <p:sldId id="261" r:id="rId5"/>
    <p:sldId id="264" r:id="rId6"/>
    <p:sldId id="257" r:id="rId7"/>
    <p:sldId id="268" r:id="rId8"/>
    <p:sldId id="258" r:id="rId9"/>
    <p:sldId id="267" r:id="rId10"/>
    <p:sldId id="265" r:id="rId11"/>
    <p:sldId id="269" r:id="rId12"/>
    <p:sldId id="270" r:id="rId13"/>
    <p:sldId id="290" r:id="rId14"/>
    <p:sldId id="271" r:id="rId15"/>
    <p:sldId id="292" r:id="rId16"/>
    <p:sldId id="272" r:id="rId17"/>
    <p:sldId id="273" r:id="rId18"/>
    <p:sldId id="274" r:id="rId19"/>
    <p:sldId id="275" r:id="rId20"/>
    <p:sldId id="276" r:id="rId21"/>
    <p:sldId id="277" r:id="rId22"/>
    <p:sldId id="278" r:id="rId23"/>
    <p:sldId id="293" r:id="rId24"/>
    <p:sldId id="279" r:id="rId25"/>
    <p:sldId id="280" r:id="rId26"/>
    <p:sldId id="281" r:id="rId27"/>
    <p:sldId id="282" r:id="rId28"/>
    <p:sldId id="283" r:id="rId29"/>
    <p:sldId id="287" r:id="rId30"/>
    <p:sldId id="284" r:id="rId31"/>
    <p:sldId id="288" r:id="rId32"/>
    <p:sldId id="289" r:id="rId33"/>
    <p:sldId id="295" r:id="rId34"/>
    <p:sldId id="294" r:id="rId3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33" autoAdjust="0"/>
    <p:restoredTop sz="94127" autoAdjust="0"/>
  </p:normalViewPr>
  <p:slideViewPr>
    <p:cSldViewPr>
      <p:cViewPr>
        <p:scale>
          <a:sx n="59" d="100"/>
          <a:sy n="59" d="100"/>
        </p:scale>
        <p:origin x="-228" y="3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8B45D6-ADBC-43CF-801B-6DE7E4A74034}" type="datetimeFigureOut">
              <a:rPr lang="uk-UA" smtClean="0"/>
              <a:pPr/>
              <a:t>24.01.2015</a:t>
            </a:fld>
            <a:endParaRPr lang="uk-UA"/>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BB807F-5DBF-4EAD-8C1B-684E56646C6A}" type="slidenum">
              <a:rPr lang="uk-UA" smtClean="0"/>
              <a:pPr/>
              <a:t>‹#›</a:t>
            </a:fld>
            <a:endParaRPr lang="uk-UA"/>
          </a:p>
        </p:txBody>
      </p:sp>
    </p:spTree>
    <p:extLst>
      <p:ext uri="{BB962C8B-B14F-4D97-AF65-F5344CB8AC3E}">
        <p14:creationId xmlns:p14="http://schemas.microsoft.com/office/powerpoint/2010/main" val="2868978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lIns="0" rIns="0" numCol="2" spcCol="274320">
            <a:normAutofit/>
          </a:bodyPr>
          <a:lstStyle/>
          <a:p>
            <a:pPr defTabSz="803275"/>
            <a:endParaRPr lang="en-US" sz="1200" baseline="0" dirty="0" smtClean="0"/>
          </a:p>
        </p:txBody>
      </p:sp>
      <p:sp>
        <p:nvSpPr>
          <p:cNvPr id="5" name="Slide Image Placeholder 4"/>
          <p:cNvSpPr>
            <a:spLocks noGrp="1" noRot="1" noChangeAspect="1"/>
          </p:cNvSpPr>
          <p:nvPr>
            <p:ph type="sldImg"/>
          </p:nvPr>
        </p:nvSpPr>
        <p:spPr>
          <a:xfrm>
            <a:off x="533400" y="460375"/>
            <a:ext cx="3144838" cy="2359025"/>
          </a:xfr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CFF6384E-E9DD-4DD8-8B62-1112990FBB99}" type="datetimeFigureOut">
              <a:rPr lang="ru-RU" smtClean="0"/>
              <a:pPr/>
              <a:t>24.01.2015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C12EB5D-00DC-49AC-83F2-22CD8B62E125}"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200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FF6384E-E9DD-4DD8-8B62-1112990FBB99}" type="datetimeFigureOut">
              <a:rPr lang="ru-RU" smtClean="0"/>
              <a:pPr/>
              <a:t>24.01.2015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C12EB5D-00DC-49AC-83F2-22CD8B62E125}"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2000" advClick="0" advTm="0">
        <p:pull/>
      </p:transition>
    </mc:Choice>
    <mc:Fallback xmlns="">
      <p:transition spd="slow" advClick="0" advTm="0">
        <p:pull/>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FF6384E-E9DD-4DD8-8B62-1112990FBB99}" type="datetimeFigureOut">
              <a:rPr lang="ru-RU" smtClean="0"/>
              <a:pPr/>
              <a:t>24.01.2015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C12EB5D-00DC-49AC-83F2-22CD8B62E125}"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2000" advClick="0" advTm="0">
        <p:pull/>
      </p:transition>
    </mc:Choice>
    <mc:Fallback xmlns="">
      <p:transition spd="slow" advClick="0" advTm="0">
        <p:pull/>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FF6384E-E9DD-4DD8-8B62-1112990FBB99}" type="datetimeFigureOut">
              <a:rPr lang="ru-RU" smtClean="0"/>
              <a:pPr/>
              <a:t>24.01.2015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C12EB5D-00DC-49AC-83F2-22CD8B62E125}"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2000" advClick="0" advTm="0">
        <p:pull/>
      </p:transition>
    </mc:Choice>
    <mc:Fallback xmlns="">
      <p:transition spd="slow" advClick="0" advTm="0">
        <p:pull/>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CFF6384E-E9DD-4DD8-8B62-1112990FBB99}" type="datetimeFigureOut">
              <a:rPr lang="ru-RU" smtClean="0"/>
              <a:pPr/>
              <a:t>24.01.2015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C12EB5D-00DC-49AC-83F2-22CD8B62E125}"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2000" advClick="0" advTm="0">
        <p:pull/>
      </p:transition>
    </mc:Choice>
    <mc:Fallback xmlns="">
      <p:transition spd="slow" advClick="0" advTm="0">
        <p:pull/>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CFF6384E-E9DD-4DD8-8B62-1112990FBB99}" type="datetimeFigureOut">
              <a:rPr lang="ru-RU" smtClean="0"/>
              <a:pPr/>
              <a:t>24.01.2015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C12EB5D-00DC-49AC-83F2-22CD8B62E125}"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2000" advClick="0" advTm="0">
        <p:pull/>
      </p:transition>
    </mc:Choice>
    <mc:Fallback xmlns="">
      <p:transition spd="slow" advClick="0" advTm="0">
        <p:pull/>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CFF6384E-E9DD-4DD8-8B62-1112990FBB99}" type="datetimeFigureOut">
              <a:rPr lang="ru-RU" smtClean="0"/>
              <a:pPr/>
              <a:t>24.01.2015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C12EB5D-00DC-49AC-83F2-22CD8B62E125}"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2000" advClick="0" advTm="0">
        <p:pull/>
      </p:transition>
    </mc:Choice>
    <mc:Fallback xmlns="">
      <p:transition spd="slow" advClick="0" advTm="0">
        <p:pull/>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CFF6384E-E9DD-4DD8-8B62-1112990FBB99}" type="datetimeFigureOut">
              <a:rPr lang="ru-RU" smtClean="0"/>
              <a:pPr/>
              <a:t>24.01.2015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C12EB5D-00DC-49AC-83F2-22CD8B62E125}"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2000" advClick="0" advTm="0">
        <p:pull/>
      </p:transition>
    </mc:Choice>
    <mc:Fallback xmlns="">
      <p:transition spd="slow" advClick="0" advTm="0">
        <p:pull/>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FF6384E-E9DD-4DD8-8B62-1112990FBB99}" type="datetimeFigureOut">
              <a:rPr lang="ru-RU" smtClean="0"/>
              <a:pPr/>
              <a:t>24.01.2015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C12EB5D-00DC-49AC-83F2-22CD8B62E125}"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2000" advClick="0" advTm="0">
        <p:pull/>
      </p:transition>
    </mc:Choice>
    <mc:Fallback xmlns="">
      <p:transition spd="slow" advClick="0" advTm="0">
        <p:pull/>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FF6384E-E9DD-4DD8-8B62-1112990FBB99}" type="datetimeFigureOut">
              <a:rPr lang="ru-RU" smtClean="0"/>
              <a:pPr/>
              <a:t>24.01.2015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C12EB5D-00DC-49AC-83F2-22CD8B62E125}"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2000" advClick="0" advTm="0">
        <p:pull/>
      </p:transition>
    </mc:Choice>
    <mc:Fallback xmlns="">
      <p:transition spd="slow" advClick="0" advTm="0">
        <p:pull/>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FF6384E-E9DD-4DD8-8B62-1112990FBB99}" type="datetimeFigureOut">
              <a:rPr lang="ru-RU" smtClean="0"/>
              <a:pPr/>
              <a:t>24.01.2015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C12EB5D-00DC-49AC-83F2-22CD8B62E125}"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2000" advClick="0" advTm="0">
        <p:pull/>
      </p:transition>
    </mc:Choice>
    <mc:Fallback xmlns="">
      <p:transition spd="slow" advClick="0" advTm="0">
        <p:pull/>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F6384E-E9DD-4DD8-8B62-1112990FBB99}" type="datetimeFigureOut">
              <a:rPr lang="ru-RU" smtClean="0"/>
              <a:pPr/>
              <a:t>24.01.2015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12EB5D-00DC-49AC-83F2-22CD8B62E125}"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mc:AlternateContent xmlns:mc="http://schemas.openxmlformats.org/markup-compatibility/2006" xmlns:p14="http://schemas.microsoft.com/office/powerpoint/2010/main">
    <mc:Choice Requires="p14">
      <p:transition spd="slow" p14:dur="2000" advClick="0" advTm="0">
        <p:pull/>
      </p:transition>
    </mc:Choice>
    <mc:Fallback xmlns="">
      <p:transition spd="slow" advClick="0" advTm="0">
        <p:pull/>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image" Target="../media/image2.jpe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3.xml"/><Relationship Id="rId4" Type="http://schemas.openxmlformats.org/officeDocument/2006/relationships/image" Target="../media/image38.jpeg"/></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cstate="print">
            <a:lum/>
          </a:blip>
          <a:srcRect/>
          <a:tile tx="0" ty="0" sx="100000" sy="100000" flip="none" algn="tl"/>
        </a:blipFill>
        <a:effectLst/>
      </p:bgPr>
    </p:bg>
    <p:spTree>
      <p:nvGrpSpPr>
        <p:cNvPr id="1" name=""/>
        <p:cNvGrpSpPr/>
        <p:nvPr/>
      </p:nvGrpSpPr>
      <p:grpSpPr>
        <a:xfrm>
          <a:off x="0" y="0"/>
          <a:ext cx="0" cy="0"/>
          <a:chOff x="0" y="0"/>
          <a:chExt cx="0" cy="0"/>
        </a:xfrm>
      </p:grpSpPr>
      <p:pic>
        <p:nvPicPr>
          <p:cNvPr id="8" name="Рисунок 7"/>
          <p:cNvPicPr>
            <a:picLocks noChangeAspect="1"/>
          </p:cNvPicPr>
          <p:nvPr/>
        </p:nvPicPr>
        <p:blipFill rotWithShape="1">
          <a:blip r:embed="rId6" cstate="print">
            <a:extLst>
              <a:ext uri="{28A0092B-C50C-407E-A947-70E740481C1C}">
                <a14:useLocalDpi xmlns:a14="http://schemas.microsoft.com/office/drawing/2010/main" val="0"/>
              </a:ext>
            </a:extLst>
          </a:blip>
          <a:srcRect t="30674" b="32278"/>
          <a:stretch/>
        </p:blipFill>
        <p:spPr>
          <a:xfrm>
            <a:off x="678776" y="2132856"/>
            <a:ext cx="7804736" cy="2808312"/>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pic>
        <p:nvPicPr>
          <p:cNvPr id="7"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4039" t="25028" r="91921" b="42721"/>
          <a:stretch/>
        </p:blipFill>
        <p:spPr bwMode="auto">
          <a:xfrm>
            <a:off x="5436096" y="5702969"/>
            <a:ext cx="577516" cy="1155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 name="Группа 4"/>
          <p:cNvGrpSpPr/>
          <p:nvPr/>
        </p:nvGrpSpPr>
        <p:grpSpPr>
          <a:xfrm>
            <a:off x="9144" y="400908"/>
            <a:ext cx="9144000" cy="3858161"/>
            <a:chOff x="9144" y="400908"/>
            <a:chExt cx="9144000" cy="3858161"/>
          </a:xfrm>
        </p:grpSpPr>
        <p:pic>
          <p:nvPicPr>
            <p:cNvPr id="1027" name="Picture 3"/>
            <p:cNvPicPr>
              <a:picLocks noChangeAspect="1" noChangeArrowheads="1"/>
            </p:cNvPicPr>
            <p:nvPr/>
          </p:nvPicPr>
          <p:blipFill rotWithShape="1">
            <a:blip r:embed="rId8">
              <a:extLst>
                <a:ext uri="{28A0092B-C50C-407E-A947-70E740481C1C}">
                  <a14:useLocalDpi xmlns:a14="http://schemas.microsoft.com/office/drawing/2010/main" val="0"/>
                </a:ext>
              </a:extLst>
            </a:blip>
            <a:srcRect l="37794" t="66941" r="57965" b="20998"/>
            <a:stretch/>
          </p:blipFill>
          <p:spPr bwMode="auto">
            <a:xfrm>
              <a:off x="7946936" y="2389730"/>
              <a:ext cx="901407" cy="125542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rotWithShape="1">
            <a:blip r:embed="rId8">
              <a:extLst>
                <a:ext uri="{28A0092B-C50C-407E-A947-70E740481C1C}">
                  <a14:useLocalDpi xmlns:a14="http://schemas.microsoft.com/office/drawing/2010/main" val="0"/>
                </a:ext>
              </a:extLst>
            </a:blip>
            <a:srcRect l="37794" t="66941" r="57965" b="20998"/>
            <a:stretch/>
          </p:blipFill>
          <p:spPr bwMode="auto">
            <a:xfrm>
              <a:off x="395536" y="2389730"/>
              <a:ext cx="864096" cy="125542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Круглая лента лицом вверх 15"/>
            <p:cNvSpPr/>
            <p:nvPr/>
          </p:nvSpPr>
          <p:spPr>
            <a:xfrm>
              <a:off x="9144" y="400908"/>
              <a:ext cx="9144000" cy="3858161"/>
            </a:xfrm>
            <a:prstGeom prst="ellipseRibbon2">
              <a:avLst>
                <a:gd name="adj1" fmla="val 46100"/>
                <a:gd name="adj2" fmla="val 67748"/>
                <a:gd name="adj3" fmla="val 12500"/>
              </a:avLst>
            </a:prstGeom>
            <a:blipFill>
              <a:blip r:embed="rId9" cstate="print"/>
              <a:tile tx="0" ty="0" sx="100000" sy="100000" flip="none" algn="tl"/>
            </a:blipFill>
            <a:ln/>
          </p:spPr>
          <p:style>
            <a:lnRef idx="0">
              <a:schemeClr val="accent6"/>
            </a:lnRef>
            <a:fillRef idx="3">
              <a:schemeClr val="accent6"/>
            </a:fillRef>
            <a:effectRef idx="3">
              <a:schemeClr val="accent6"/>
            </a:effectRef>
            <a:fontRef idx="minor">
              <a:schemeClr val="lt1"/>
            </a:fontRef>
          </p:style>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de-DE"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Schlösser Deutschlands</a:t>
              </a:r>
              <a:endParaRPr lang="ru-RU"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grpSp>
      <p:pic>
        <p:nvPicPr>
          <p:cNvPr id="3" name="044 Bach - Air On The G String (Last).mp3">
            <a:hlinkClick r:id="" action="ppaction://media"/>
          </p:cNvPr>
          <p:cNvPicPr>
            <a:picLocks noChangeAspect="1"/>
          </p:cNvPicPr>
          <p:nvPr>
            <a:audioFile r:link="rId2"/>
            <p:extLst>
              <p:ext uri="{DAA4B4D4-6D71-4841-9C94-3DE7FCFB9230}">
                <p14:media xmlns:p14="http://schemas.microsoft.com/office/powerpoint/2010/main" r:embed="rId1">
                  <p14:fade in="750" out="1000"/>
                </p14:media>
              </p:ext>
            </p:extLst>
          </p:nvPr>
        </p:nvPicPr>
        <p:blipFill>
          <a:blip r:embed="rId10" cstate="print"/>
          <a:stretch>
            <a:fillRect/>
          </a:stretch>
        </p:blipFill>
        <p:spPr>
          <a:xfrm>
            <a:off x="8543544" y="6129942"/>
            <a:ext cx="609600" cy="609600"/>
          </a:xfrm>
          <a:prstGeom prst="rect">
            <a:avLst/>
          </a:prstGeom>
        </p:spPr>
      </p:pic>
      <p:sp>
        <p:nvSpPr>
          <p:cNvPr id="2" name="TextBox 1"/>
          <p:cNvSpPr txBox="1"/>
          <p:nvPr/>
        </p:nvSpPr>
        <p:spPr>
          <a:xfrm>
            <a:off x="4039341" y="5340243"/>
            <a:ext cx="4427984" cy="1200329"/>
          </a:xfrm>
          <a:prstGeom prst="rect">
            <a:avLst/>
          </a:prstGeom>
          <a:noFill/>
        </p:spPr>
        <p:txBody>
          <a:bodyPr wrap="square" rtlCol="0">
            <a:spAutoFit/>
          </a:bodyPr>
          <a:lstStyle/>
          <a:p>
            <a:pPr algn="ctr"/>
            <a:r>
              <a:rPr lang="uk-UA" b="1" dirty="0">
                <a:solidFill>
                  <a:srgbClr val="002060"/>
                </a:solidFill>
                <a:effectLst>
                  <a:outerShdw blurRad="38100" dist="38100" dir="2700000" algn="tl">
                    <a:srgbClr val="000000">
                      <a:alpha val="43137"/>
                    </a:srgbClr>
                  </a:outerShdw>
                </a:effectLst>
              </a:rPr>
              <a:t>Білоброва О.М. </a:t>
            </a:r>
            <a:r>
              <a:rPr lang="uk-UA" b="1" dirty="0" smtClean="0">
                <a:solidFill>
                  <a:srgbClr val="002060"/>
                </a:solidFill>
                <a:effectLst>
                  <a:outerShdw blurRad="38100" dist="38100" dir="2700000" algn="tl">
                    <a:srgbClr val="000000">
                      <a:alpha val="43137"/>
                    </a:srgbClr>
                  </a:outerShdw>
                </a:effectLst>
              </a:rPr>
              <a:t>, вчитель німецької мови </a:t>
            </a:r>
            <a:r>
              <a:rPr lang="uk-UA" b="1" dirty="0" err="1" smtClean="0">
                <a:solidFill>
                  <a:srgbClr val="002060"/>
                </a:solidFill>
                <a:effectLst>
                  <a:outerShdw blurRad="38100" dist="38100" dir="2700000" algn="tl">
                    <a:srgbClr val="000000">
                      <a:alpha val="43137"/>
                    </a:srgbClr>
                  </a:outerShdw>
                </a:effectLst>
              </a:rPr>
              <a:t>Христинівської</a:t>
            </a:r>
            <a:r>
              <a:rPr lang="uk-UA" b="1" dirty="0" smtClean="0">
                <a:solidFill>
                  <a:srgbClr val="002060"/>
                </a:solidFill>
                <a:effectLst>
                  <a:outerShdw blurRad="38100" dist="38100" dir="2700000" algn="tl">
                    <a:srgbClr val="000000">
                      <a:alpha val="43137"/>
                    </a:srgbClr>
                  </a:outerShdw>
                </a:effectLst>
              </a:rPr>
              <a:t> спеціалізованої школи        </a:t>
            </a:r>
            <a:r>
              <a:rPr lang="uk-UA" b="1" dirty="0">
                <a:solidFill>
                  <a:srgbClr val="002060"/>
                </a:solidFill>
                <a:effectLst>
                  <a:outerShdw blurRad="38100" dist="38100" dir="2700000" algn="tl">
                    <a:srgbClr val="000000">
                      <a:alpha val="43137"/>
                    </a:srgbClr>
                  </a:outerShdw>
                </a:effectLst>
              </a:rPr>
              <a:t>І-ІІІст.№1 </a:t>
            </a:r>
            <a:r>
              <a:rPr lang="uk-UA" b="1" dirty="0" err="1">
                <a:solidFill>
                  <a:srgbClr val="002060"/>
                </a:solidFill>
                <a:effectLst>
                  <a:outerShdw blurRad="38100" dist="38100" dir="2700000" algn="tl">
                    <a:srgbClr val="000000">
                      <a:alpha val="43137"/>
                    </a:srgbClr>
                  </a:outerShdw>
                </a:effectLst>
              </a:rPr>
              <a:t>ім.О.Є.Корнійчука</a:t>
            </a:r>
            <a:endParaRPr lang="ru-RU" b="1" dirty="0">
              <a:solidFill>
                <a:srgbClr val="002060"/>
              </a:solidFill>
              <a:effectLst>
                <a:outerShdw blurRad="38100" dist="38100" dir="2700000" algn="tl">
                  <a:srgbClr val="000000">
                    <a:alpha val="43137"/>
                  </a:srgbClr>
                </a:outerShdw>
              </a:effectLst>
            </a:endParaRPr>
          </a:p>
          <a:p>
            <a:endParaRPr lang="ru-RU" dirty="0">
              <a:solidFill>
                <a:srgbClr val="00FF00"/>
              </a:solidFill>
            </a:endParaRPr>
          </a:p>
        </p:txBody>
      </p:sp>
    </p:spTree>
    <p:extLst>
      <p:ext uri="{BB962C8B-B14F-4D97-AF65-F5344CB8AC3E}">
        <p14:creationId xmlns:p14="http://schemas.microsoft.com/office/powerpoint/2010/main" val="3154892859"/>
      </p:ext>
    </p:extLst>
  </p:cSld>
  <p:clrMapOvr>
    <a:masterClrMapping/>
  </p:clrMapOvr>
  <mc:AlternateContent xmlns:mc="http://schemas.openxmlformats.org/markup-compatibility/2006" xmlns:p14="http://schemas.microsoft.com/office/powerpoint/2010/main">
    <mc:Choice Requires="p14">
      <p:transition spd="slow" p14:dur="200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numSld="34" showWhenStopped="0">
                <p:cTn id="7" fill="remove" display="0">
                  <p:stCondLst>
                    <p:cond delay="indefinite"/>
                  </p:stCondLst>
                  <p:endCondLst>
                    <p:cond evt="onStopAudio" delay="0">
                      <p:tgtEl>
                        <p:sldTgt/>
                      </p:tgtEl>
                    </p:cond>
                  </p:endCondLst>
                </p:cTn>
                <p:tgtEl>
                  <p:spTgt spid="3"/>
                </p:tgtEl>
              </p:cMediaNode>
            </p:audio>
          </p:childTnLst>
        </p:cTn>
      </p:par>
    </p:tnLst>
  </p:timing>
  <p:extLst mod="1">
    <p:ext uri="{E180D4A7-C9FB-4DFB-919C-405C955672EB}">
      <p14:showEvtLst xmlns:p14="http://schemas.microsoft.com/office/powerpoint/2010/main">
        <p14:playEvt time="0" objId="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Мама\1b065af3f55ft.jpg"/>
          <p:cNvPicPr>
            <a:picLocks noChangeAspect="1" noChangeArrowheads="1"/>
          </p:cNvPicPr>
          <p:nvPr/>
        </p:nvPicPr>
        <p:blipFill>
          <a:blip r:embed="rId2" cstate="print"/>
          <a:srcRect/>
          <a:stretch>
            <a:fillRect/>
          </a:stretch>
        </p:blipFill>
        <p:spPr bwMode="auto">
          <a:xfrm>
            <a:off x="611560" y="260648"/>
            <a:ext cx="7957548" cy="588216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3" name="TextBox 2"/>
          <p:cNvSpPr txBox="1"/>
          <p:nvPr/>
        </p:nvSpPr>
        <p:spPr>
          <a:xfrm>
            <a:off x="324114" y="4365104"/>
            <a:ext cx="8532440" cy="2483882"/>
          </a:xfrm>
          <a:prstGeom prst="ribbon">
            <a:avLst>
              <a:gd name="adj1" fmla="val 29674"/>
              <a:gd name="adj2" fmla="val 75000"/>
            </a:avLst>
          </a:prstGeom>
          <a:gradFill>
            <a:gsLst>
              <a:gs pos="0">
                <a:schemeClr val="accent6">
                  <a:tint val="50000"/>
                  <a:satMod val="300000"/>
                  <a:alpha val="50000"/>
                </a:schemeClr>
              </a:gs>
              <a:gs pos="35000">
                <a:schemeClr val="accent6">
                  <a:tint val="37000"/>
                  <a:satMod val="300000"/>
                </a:schemeClr>
              </a:gs>
              <a:gs pos="100000">
                <a:schemeClr val="accent6">
                  <a:tint val="15000"/>
                  <a:satMod val="350000"/>
                </a:schemeClr>
              </a:gs>
            </a:gsLst>
          </a:gradFill>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de-DE"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Die Inneneinrichtung des Schlosses ist eine Mischung von verschiedenen Architektur -  und Kunststilen, eine Kombination von  Mauretanien- ,Gotik – und Barockelementen; hier gibt es Tropfsteinsäulen und einen Thronsaal im dekadent – byzantinischen Stil sowie einen Gesangsaal mit ausgesuchter Beleuchtung.</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750" advClick="0" advTm="0">
        <p:pull/>
      </p:transition>
    </mc:Choice>
    <mc:Fallback xmlns="">
      <p:transition spd="slow" advClick="0" advTm="0">
        <p:pull/>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D:\Мама\druck_test_img_2.jpg"/>
          <p:cNvPicPr>
            <a:picLocks noChangeAspect="1" noChangeArrowheads="1"/>
          </p:cNvPicPr>
          <p:nvPr/>
        </p:nvPicPr>
        <p:blipFill>
          <a:blip r:embed="rId2" cstate="print"/>
          <a:srcRect/>
          <a:stretch>
            <a:fillRect/>
          </a:stretch>
        </p:blipFill>
        <p:spPr bwMode="auto">
          <a:xfrm>
            <a:off x="857224" y="285728"/>
            <a:ext cx="7286676" cy="62997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p:cNvSpPr txBox="1"/>
          <p:nvPr/>
        </p:nvSpPr>
        <p:spPr>
          <a:xfrm>
            <a:off x="285720" y="5429264"/>
            <a:ext cx="8501122" cy="1432500"/>
          </a:xfrm>
          <a:prstGeom prst="ribbon">
            <a:avLst>
              <a:gd name="adj1" fmla="val 16667"/>
              <a:gd name="adj2" fmla="val 75000"/>
            </a:avLst>
          </a:prstGeom>
          <a:gradFill>
            <a:gsLst>
              <a:gs pos="0">
                <a:schemeClr val="accent6">
                  <a:tint val="50000"/>
                  <a:satMod val="300000"/>
                  <a:alpha val="35000"/>
                </a:schemeClr>
              </a:gs>
              <a:gs pos="35000">
                <a:schemeClr val="accent6">
                  <a:tint val="37000"/>
                  <a:satMod val="300000"/>
                </a:schemeClr>
              </a:gs>
              <a:gs pos="100000">
                <a:schemeClr val="accent6">
                  <a:tint val="15000"/>
                  <a:satMod val="350000"/>
                </a:schemeClr>
              </a:gs>
            </a:gsLst>
          </a:gradFill>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Der Gesangsaal ist der größte Raum des Schlosses, der über die Beleuchtung auf hohem Niveau verfügt</a:t>
            </a:r>
            <a:r>
              <a:rPr lang="uk-UA"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800" decel="100000"/>
                                        <p:tgtEl>
                                          <p:spTgt spid="10242"/>
                                        </p:tgtEl>
                                      </p:cBhvr>
                                    </p:animEffect>
                                    <p:anim calcmode="lin" valueType="num">
                                      <p:cBhvr>
                                        <p:cTn id="8" dur="800" decel="100000" fill="hold"/>
                                        <p:tgtEl>
                                          <p:spTgt spid="10242"/>
                                        </p:tgtEl>
                                        <p:attrNameLst>
                                          <p:attrName>style.rotation</p:attrName>
                                        </p:attrNameLst>
                                      </p:cBhvr>
                                      <p:tavLst>
                                        <p:tav tm="0">
                                          <p:val>
                                            <p:fltVal val="-90"/>
                                          </p:val>
                                        </p:tav>
                                        <p:tav tm="100000">
                                          <p:val>
                                            <p:fltVal val="0"/>
                                          </p:val>
                                        </p:tav>
                                      </p:tavLst>
                                    </p:anim>
                                    <p:anim calcmode="lin" valueType="num">
                                      <p:cBhvr>
                                        <p:cTn id="9" dur="800" decel="100000" fill="hold"/>
                                        <p:tgtEl>
                                          <p:spTgt spid="10242"/>
                                        </p:tgtEl>
                                        <p:attrNameLst>
                                          <p:attrName>ppt_x</p:attrName>
                                        </p:attrNameLst>
                                      </p:cBhvr>
                                      <p:tavLst>
                                        <p:tav tm="0">
                                          <p:val>
                                            <p:strVal val="#ppt_x+0.4"/>
                                          </p:val>
                                        </p:tav>
                                        <p:tav tm="100000">
                                          <p:val>
                                            <p:strVal val="#ppt_x-0.05"/>
                                          </p:val>
                                        </p:tav>
                                      </p:tavLst>
                                    </p:anim>
                                    <p:anim calcmode="lin" valueType="num">
                                      <p:cBhvr>
                                        <p:cTn id="10" dur="800" decel="100000" fill="hold"/>
                                        <p:tgtEl>
                                          <p:spTgt spid="1024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24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24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D:\Мама\Neuschwanstein_2009_08.jpg"/>
          <p:cNvPicPr>
            <a:picLocks noChangeAspect="1" noChangeArrowheads="1"/>
          </p:cNvPicPr>
          <p:nvPr/>
        </p:nvPicPr>
        <p:blipFill>
          <a:blip r:embed="rId2" cstate="print"/>
          <a:srcRect/>
          <a:stretch>
            <a:fillRect/>
          </a:stretch>
        </p:blipFill>
        <p:spPr bwMode="auto">
          <a:xfrm>
            <a:off x="642910" y="571480"/>
            <a:ext cx="4071967" cy="542928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6" name="TextBox 5"/>
          <p:cNvSpPr txBox="1"/>
          <p:nvPr/>
        </p:nvSpPr>
        <p:spPr>
          <a:xfrm>
            <a:off x="4786314" y="428604"/>
            <a:ext cx="3786214" cy="5924669"/>
          </a:xfrm>
          <a:prstGeom prst="verticalScroll">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de-DE"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Der Thronsaal beeindruckt am meisten. Besonders schön ist der Fußboden. Auf seiner Oberfläche kann man eine Himmelkuppel mit den Bildern von Tieren und Pflanzen sehen.</a:t>
            </a:r>
            <a:endParaRPr lang="ru-RU"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800" decel="100000"/>
                                        <p:tgtEl>
                                          <p:spTgt spid="11266"/>
                                        </p:tgtEl>
                                      </p:cBhvr>
                                    </p:animEffect>
                                    <p:anim calcmode="lin" valueType="num">
                                      <p:cBhvr>
                                        <p:cTn id="8" dur="800" decel="100000" fill="hold"/>
                                        <p:tgtEl>
                                          <p:spTgt spid="11266"/>
                                        </p:tgtEl>
                                        <p:attrNameLst>
                                          <p:attrName>style.rotation</p:attrName>
                                        </p:attrNameLst>
                                      </p:cBhvr>
                                      <p:tavLst>
                                        <p:tav tm="0">
                                          <p:val>
                                            <p:fltVal val="-90"/>
                                          </p:val>
                                        </p:tav>
                                        <p:tav tm="100000">
                                          <p:val>
                                            <p:fltVal val="0"/>
                                          </p:val>
                                        </p:tav>
                                      </p:tavLst>
                                    </p:anim>
                                    <p:anim calcmode="lin" valueType="num">
                                      <p:cBhvr>
                                        <p:cTn id="9" dur="800" decel="100000" fill="hold"/>
                                        <p:tgtEl>
                                          <p:spTgt spid="11266"/>
                                        </p:tgtEl>
                                        <p:attrNameLst>
                                          <p:attrName>ppt_x</p:attrName>
                                        </p:attrNameLst>
                                      </p:cBhvr>
                                      <p:tavLst>
                                        <p:tav tm="0">
                                          <p:val>
                                            <p:strVal val="#ppt_x+0.4"/>
                                          </p:val>
                                        </p:tav>
                                        <p:tav tm="100000">
                                          <p:val>
                                            <p:strVal val="#ppt_x-0.05"/>
                                          </p:val>
                                        </p:tav>
                                      </p:tavLst>
                                    </p:anim>
                                    <p:anim calcmode="lin" valueType="num">
                                      <p:cBhvr>
                                        <p:cTn id="10" dur="800" decel="100000" fill="hold"/>
                                        <p:tgtEl>
                                          <p:spTgt spid="1126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26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26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D:\Мама\замок людвігсбург\замок людвігсбург1.jpg"/>
          <p:cNvPicPr>
            <a:picLocks noChangeAspect="1" noChangeArrowheads="1"/>
          </p:cNvPicPr>
          <p:nvPr/>
        </p:nvPicPr>
        <p:blipFill>
          <a:blip r:embed="rId2" cstate="print"/>
          <a:srcRect/>
          <a:stretch>
            <a:fillRect/>
          </a:stretch>
        </p:blipFill>
        <p:spPr bwMode="auto">
          <a:xfrm>
            <a:off x="1428728" y="1643050"/>
            <a:ext cx="6215106" cy="4786346"/>
          </a:xfrm>
          <a:prstGeom prst="ellipse">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p:cNvSpPr txBox="1"/>
          <p:nvPr/>
        </p:nvSpPr>
        <p:spPr>
          <a:xfrm>
            <a:off x="428596" y="142852"/>
            <a:ext cx="8215370" cy="2576572"/>
          </a:xfrm>
          <a:prstGeom prst="horizontalScroll">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Ludwigsburg ist ein Residenzschloss und liegt in einer kleinen deutschen Stadt, die 30km von der Stadt Stuttgart entfernt ist. Das ist der größte Schlosskomplex Deutschlands, der im Barockstil gebaut wurde und als eines der schönsten Schlösser Europas anerkannt ist.</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75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600" decel="100000"/>
                                        <p:tgtEl>
                                          <p:spTgt spid="5"/>
                                        </p:tgtEl>
                                      </p:cBhvr>
                                    </p:animEffect>
                                    <p:anim calcmode="lin" valueType="num">
                                      <p:cBhvr>
                                        <p:cTn id="8" dur="1600" decel="100000" fill="hold"/>
                                        <p:tgtEl>
                                          <p:spTgt spid="5"/>
                                        </p:tgtEl>
                                        <p:attrNameLst>
                                          <p:attrName>style.rotation</p:attrName>
                                        </p:attrNameLst>
                                      </p:cBhvr>
                                      <p:tavLst>
                                        <p:tav tm="0">
                                          <p:val>
                                            <p:fltVal val="-90"/>
                                          </p:val>
                                        </p:tav>
                                        <p:tav tm="100000">
                                          <p:val>
                                            <p:fltVal val="0"/>
                                          </p:val>
                                        </p:tav>
                                      </p:tavLst>
                                    </p:anim>
                                    <p:anim calcmode="lin" valueType="num">
                                      <p:cBhvr>
                                        <p:cTn id="9" dur="1600" decel="100000" fill="hold"/>
                                        <p:tgtEl>
                                          <p:spTgt spid="5"/>
                                        </p:tgtEl>
                                        <p:attrNameLst>
                                          <p:attrName>ppt_x</p:attrName>
                                        </p:attrNameLst>
                                      </p:cBhvr>
                                      <p:tavLst>
                                        <p:tav tm="0">
                                          <p:val>
                                            <p:strVal val="#ppt_x+0.4"/>
                                          </p:val>
                                        </p:tav>
                                        <p:tav tm="100000">
                                          <p:val>
                                            <p:strVal val="#ppt_x-0.05"/>
                                          </p:val>
                                        </p:tav>
                                      </p:tavLst>
                                    </p:anim>
                                    <p:anim calcmode="lin" valueType="num">
                                      <p:cBhvr>
                                        <p:cTn id="10" dur="1600" decel="100000" fill="hold"/>
                                        <p:tgtEl>
                                          <p:spTgt spid="5"/>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5"/>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D:\Мама\замок людвігсбург\00_2_schloss. людвігсбургjpg.jpg"/>
          <p:cNvPicPr>
            <a:picLocks noChangeAspect="1" noChangeArrowheads="1"/>
          </p:cNvPicPr>
          <p:nvPr/>
        </p:nvPicPr>
        <p:blipFill>
          <a:blip r:embed="rId2" cstate="print"/>
          <a:srcRect/>
          <a:stretch>
            <a:fillRect/>
          </a:stretch>
        </p:blipFill>
        <p:spPr bwMode="auto">
          <a:xfrm>
            <a:off x="1142976" y="1428736"/>
            <a:ext cx="6760151" cy="5000660"/>
          </a:xfrm>
          <a:prstGeom prst="hexagon">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428596" y="285728"/>
            <a:ext cx="8215370" cy="991731"/>
          </a:xfrm>
          <a:prstGeom prst="ribbon2">
            <a:avLst>
              <a:gd name="adj1" fmla="val 16667"/>
              <a:gd name="adj2" fmla="val 75000"/>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Das Hauptgebäude des Schlosses, zu dem zwei kleine Schlösser  angebaut wurden.</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1600" decel="100000"/>
                                        <p:tgtEl>
                                          <p:spTgt spid="12290"/>
                                        </p:tgtEl>
                                      </p:cBhvr>
                                    </p:animEffect>
                                    <p:anim calcmode="lin" valueType="num">
                                      <p:cBhvr>
                                        <p:cTn id="8" dur="1600" decel="100000" fill="hold"/>
                                        <p:tgtEl>
                                          <p:spTgt spid="12290"/>
                                        </p:tgtEl>
                                        <p:attrNameLst>
                                          <p:attrName>style.rotation</p:attrName>
                                        </p:attrNameLst>
                                      </p:cBhvr>
                                      <p:tavLst>
                                        <p:tav tm="0">
                                          <p:val>
                                            <p:fltVal val="-90"/>
                                          </p:val>
                                        </p:tav>
                                        <p:tav tm="100000">
                                          <p:val>
                                            <p:fltVal val="0"/>
                                          </p:val>
                                        </p:tav>
                                      </p:tavLst>
                                    </p:anim>
                                    <p:anim calcmode="lin" valueType="num">
                                      <p:cBhvr>
                                        <p:cTn id="9" dur="1600" decel="100000" fill="hold"/>
                                        <p:tgtEl>
                                          <p:spTgt spid="12290"/>
                                        </p:tgtEl>
                                        <p:attrNameLst>
                                          <p:attrName>ppt_x</p:attrName>
                                        </p:attrNameLst>
                                      </p:cBhvr>
                                      <p:tavLst>
                                        <p:tav tm="0">
                                          <p:val>
                                            <p:strVal val="#ppt_x+0.4"/>
                                          </p:val>
                                        </p:tav>
                                        <p:tav tm="100000">
                                          <p:val>
                                            <p:strVal val="#ppt_x-0.05"/>
                                          </p:val>
                                        </p:tav>
                                      </p:tavLst>
                                    </p:anim>
                                    <p:anim calcmode="lin" valueType="num">
                                      <p:cBhvr>
                                        <p:cTn id="10" dur="1600" decel="100000" fill="hold"/>
                                        <p:tgtEl>
                                          <p:spTgt spid="12290"/>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12290"/>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1229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D:\Мама\замок людвігсбург\regio-ludwigsburg-schloss2.jpg"/>
          <p:cNvPicPr>
            <a:picLocks noChangeAspect="1" noChangeArrowheads="1"/>
          </p:cNvPicPr>
          <p:nvPr/>
        </p:nvPicPr>
        <p:blipFill>
          <a:blip r:embed="rId2" cstate="print"/>
          <a:srcRect t="23288"/>
          <a:stretch>
            <a:fillRect/>
          </a:stretch>
        </p:blipFill>
        <p:spPr bwMode="auto">
          <a:xfrm>
            <a:off x="714348" y="1714488"/>
            <a:ext cx="7651678" cy="4143404"/>
          </a:xfrm>
          <a:prstGeom prst="snip2Diag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p:cNvSpPr txBox="1"/>
          <p:nvPr/>
        </p:nvSpPr>
        <p:spPr>
          <a:xfrm>
            <a:off x="500034" y="428604"/>
            <a:ext cx="8072494" cy="840105"/>
          </a:xfrm>
          <a:prstGeom prst="ribbon2">
            <a:avLst>
              <a:gd name="adj1" fmla="val 23640"/>
              <a:gd name="adj2" fmla="val 73187"/>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de-DE"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Der Teich vor dem Schloss, in dem rosa Flamingos schwammen.</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600" decel="100000"/>
                                        <p:tgtEl>
                                          <p:spTgt spid="2"/>
                                        </p:tgtEl>
                                      </p:cBhvr>
                                    </p:animEffect>
                                    <p:anim calcmode="lin" valueType="num">
                                      <p:cBhvr>
                                        <p:cTn id="8" dur="1600" decel="100000" fill="hold"/>
                                        <p:tgtEl>
                                          <p:spTgt spid="2"/>
                                        </p:tgtEl>
                                        <p:attrNameLst>
                                          <p:attrName>style.rotation</p:attrName>
                                        </p:attrNameLst>
                                      </p:cBhvr>
                                      <p:tavLst>
                                        <p:tav tm="0">
                                          <p:val>
                                            <p:fltVal val="-90"/>
                                          </p:val>
                                        </p:tav>
                                        <p:tav tm="100000">
                                          <p:val>
                                            <p:fltVal val="0"/>
                                          </p:val>
                                        </p:tav>
                                      </p:tavLst>
                                    </p:anim>
                                    <p:anim calcmode="lin" valueType="num">
                                      <p:cBhvr>
                                        <p:cTn id="9" dur="1600" decel="100000" fill="hold"/>
                                        <p:tgtEl>
                                          <p:spTgt spid="2"/>
                                        </p:tgtEl>
                                        <p:attrNameLst>
                                          <p:attrName>ppt_x</p:attrName>
                                        </p:attrNameLst>
                                      </p:cBhvr>
                                      <p:tavLst>
                                        <p:tav tm="0">
                                          <p:val>
                                            <p:strVal val="#ppt_x+0.4"/>
                                          </p:val>
                                        </p:tav>
                                        <p:tav tm="100000">
                                          <p:val>
                                            <p:strVal val="#ppt_x-0.05"/>
                                          </p:val>
                                        </p:tav>
                                      </p:tavLst>
                                    </p:anim>
                                    <p:anim calcmode="lin" valueType="num">
                                      <p:cBhvr>
                                        <p:cTn id="10" dur="1600" decel="100000" fill="hold"/>
                                        <p:tgtEl>
                                          <p:spTgt spid="2"/>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2"/>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descr="D:\Мама\замок людвігсбург\замок людвігсбург1.jpg"/>
          <p:cNvPicPr>
            <a:picLocks noChangeAspect="1" noChangeArrowheads="1"/>
          </p:cNvPicPr>
          <p:nvPr/>
        </p:nvPicPr>
        <p:blipFill>
          <a:blip r:embed="rId2" cstate="print"/>
          <a:srcRect l="5063" t="20588" b="13235"/>
          <a:stretch>
            <a:fillRect/>
          </a:stretch>
        </p:blipFill>
        <p:spPr bwMode="auto">
          <a:xfrm>
            <a:off x="1000100" y="2000240"/>
            <a:ext cx="7143800" cy="4286280"/>
          </a:xfrm>
          <a:prstGeom prst="snip2Diag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642910" y="428604"/>
            <a:ext cx="8001056" cy="1432500"/>
          </a:xfrm>
          <a:prstGeom prst="ribbon2">
            <a:avLst>
              <a:gd name="adj1" fmla="val 16667"/>
              <a:gd name="adj2" fmla="val 75000"/>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Das Schloss ist eine wahre Perle der Barockzeit, das drittgrößte in Europa und das größte in Deutschland.</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25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fade">
                                      <p:cBhvr>
                                        <p:cTn id="7" dur="800" decel="100000"/>
                                        <p:tgtEl>
                                          <p:spTgt spid="13315"/>
                                        </p:tgtEl>
                                      </p:cBhvr>
                                    </p:animEffect>
                                    <p:anim calcmode="lin" valueType="num">
                                      <p:cBhvr>
                                        <p:cTn id="8" dur="800" decel="100000" fill="hold"/>
                                        <p:tgtEl>
                                          <p:spTgt spid="13315"/>
                                        </p:tgtEl>
                                        <p:attrNameLst>
                                          <p:attrName>style.rotation</p:attrName>
                                        </p:attrNameLst>
                                      </p:cBhvr>
                                      <p:tavLst>
                                        <p:tav tm="0">
                                          <p:val>
                                            <p:fltVal val="-90"/>
                                          </p:val>
                                        </p:tav>
                                        <p:tav tm="100000">
                                          <p:val>
                                            <p:fltVal val="0"/>
                                          </p:val>
                                        </p:tav>
                                      </p:tavLst>
                                    </p:anim>
                                    <p:anim calcmode="lin" valueType="num">
                                      <p:cBhvr>
                                        <p:cTn id="9" dur="800" decel="100000" fill="hold"/>
                                        <p:tgtEl>
                                          <p:spTgt spid="13315"/>
                                        </p:tgtEl>
                                        <p:attrNameLst>
                                          <p:attrName>ppt_x</p:attrName>
                                        </p:attrNameLst>
                                      </p:cBhvr>
                                      <p:tavLst>
                                        <p:tav tm="0">
                                          <p:val>
                                            <p:strVal val="#ppt_x+0.4"/>
                                          </p:val>
                                        </p:tav>
                                        <p:tav tm="100000">
                                          <p:val>
                                            <p:strVal val="#ppt_x-0.05"/>
                                          </p:val>
                                        </p:tav>
                                      </p:tavLst>
                                    </p:anim>
                                    <p:anim calcmode="lin" valueType="num">
                                      <p:cBhvr>
                                        <p:cTn id="10" dur="800" decel="100000" fill="hold"/>
                                        <p:tgtEl>
                                          <p:spTgt spid="1331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331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331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D:\Мама\замок вернігород\schloss-wernigerode.jpg"/>
          <p:cNvPicPr>
            <a:picLocks noChangeAspect="1" noChangeArrowheads="1"/>
          </p:cNvPicPr>
          <p:nvPr/>
        </p:nvPicPr>
        <p:blipFill>
          <a:blip r:embed="rId2" cstate="print"/>
          <a:srcRect l="12500" r="7812"/>
          <a:stretch>
            <a:fillRect/>
          </a:stretch>
        </p:blipFill>
        <p:spPr bwMode="auto">
          <a:xfrm>
            <a:off x="1500166" y="785794"/>
            <a:ext cx="6072230" cy="5076825"/>
          </a:xfrm>
          <a:prstGeom prst="ellipse">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714348" y="214290"/>
            <a:ext cx="3214710" cy="742950"/>
          </a:xfrm>
          <a:prstGeom prst="horizontalScroll">
            <a:avLst>
              <a:gd name="adj" fmla="val 19135"/>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de-DE"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Wernigorodschloss</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TextBox 4"/>
          <p:cNvSpPr txBox="1"/>
          <p:nvPr/>
        </p:nvSpPr>
        <p:spPr>
          <a:xfrm>
            <a:off x="714348" y="5357826"/>
            <a:ext cx="7858180" cy="1173420"/>
          </a:xfrm>
          <a:prstGeom prst="horizontalScroll">
            <a:avLst>
              <a:gd name="adj" fmla="val 20015"/>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de-DE" sz="2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Die Burg, aus dem das heutige Schloss entstanden ist, begann der Graf Adalbert am Anfang des 12. Jahrhunderts zu bauen.</a:t>
            </a:r>
            <a:endParaRPr lang="ru-RU" sz="2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1600" decel="100000"/>
                                        <p:tgtEl>
                                          <p:spTgt spid="14338"/>
                                        </p:tgtEl>
                                      </p:cBhvr>
                                    </p:animEffect>
                                    <p:anim calcmode="lin" valueType="num">
                                      <p:cBhvr>
                                        <p:cTn id="8" dur="1600" decel="100000" fill="hold"/>
                                        <p:tgtEl>
                                          <p:spTgt spid="14338"/>
                                        </p:tgtEl>
                                        <p:attrNameLst>
                                          <p:attrName>style.rotation</p:attrName>
                                        </p:attrNameLst>
                                      </p:cBhvr>
                                      <p:tavLst>
                                        <p:tav tm="0">
                                          <p:val>
                                            <p:fltVal val="-90"/>
                                          </p:val>
                                        </p:tav>
                                        <p:tav tm="100000">
                                          <p:val>
                                            <p:fltVal val="0"/>
                                          </p:val>
                                        </p:tav>
                                      </p:tavLst>
                                    </p:anim>
                                    <p:anim calcmode="lin" valueType="num">
                                      <p:cBhvr>
                                        <p:cTn id="9" dur="1600" decel="100000" fill="hold"/>
                                        <p:tgtEl>
                                          <p:spTgt spid="14338"/>
                                        </p:tgtEl>
                                        <p:attrNameLst>
                                          <p:attrName>ppt_x</p:attrName>
                                        </p:attrNameLst>
                                      </p:cBhvr>
                                      <p:tavLst>
                                        <p:tav tm="0">
                                          <p:val>
                                            <p:strVal val="#ppt_x+0.4"/>
                                          </p:val>
                                        </p:tav>
                                        <p:tav tm="100000">
                                          <p:val>
                                            <p:strVal val="#ppt_x-0.05"/>
                                          </p:val>
                                        </p:tav>
                                      </p:tavLst>
                                    </p:anim>
                                    <p:anim calcmode="lin" valueType="num">
                                      <p:cBhvr>
                                        <p:cTn id="10" dur="1600" decel="100000" fill="hold"/>
                                        <p:tgtEl>
                                          <p:spTgt spid="14338"/>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14338"/>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1433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D:\Мама\замок вернігород\tn800x800_winter_in_wr_001_schloss_wernigerode.jpg"/>
          <p:cNvPicPr>
            <a:picLocks noChangeAspect="1" noChangeArrowheads="1"/>
          </p:cNvPicPr>
          <p:nvPr/>
        </p:nvPicPr>
        <p:blipFill>
          <a:blip r:embed="rId2" cstate="print"/>
          <a:srcRect l="1875" r="5312" b="4374"/>
          <a:stretch>
            <a:fillRect/>
          </a:stretch>
        </p:blipFill>
        <p:spPr bwMode="auto">
          <a:xfrm>
            <a:off x="857224" y="1285860"/>
            <a:ext cx="7072362" cy="4857784"/>
          </a:xfrm>
          <a:prstGeom prst="round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p:cNvSpPr txBox="1"/>
          <p:nvPr/>
        </p:nvSpPr>
        <p:spPr>
          <a:xfrm>
            <a:off x="571472" y="214290"/>
            <a:ext cx="8001056" cy="1039356"/>
          </a:xfrm>
          <a:prstGeom prst="horizontalScroll">
            <a:avLst>
              <a:gd name="adj" fmla="val 25000"/>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de-DE"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Das neogotische Schloss sieht so im Winter.</a:t>
            </a:r>
            <a:endParaRPr lang="ru-RU"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fade">
                                      <p:cBhvr>
                                        <p:cTn id="7" dur="1600" decel="100000"/>
                                        <p:tgtEl>
                                          <p:spTgt spid="15362"/>
                                        </p:tgtEl>
                                      </p:cBhvr>
                                    </p:animEffect>
                                    <p:anim calcmode="lin" valueType="num">
                                      <p:cBhvr>
                                        <p:cTn id="8" dur="1600" decel="100000" fill="hold"/>
                                        <p:tgtEl>
                                          <p:spTgt spid="15362"/>
                                        </p:tgtEl>
                                        <p:attrNameLst>
                                          <p:attrName>style.rotation</p:attrName>
                                        </p:attrNameLst>
                                      </p:cBhvr>
                                      <p:tavLst>
                                        <p:tav tm="0">
                                          <p:val>
                                            <p:fltVal val="-90"/>
                                          </p:val>
                                        </p:tav>
                                        <p:tav tm="100000">
                                          <p:val>
                                            <p:fltVal val="0"/>
                                          </p:val>
                                        </p:tav>
                                      </p:tavLst>
                                    </p:anim>
                                    <p:anim calcmode="lin" valueType="num">
                                      <p:cBhvr>
                                        <p:cTn id="9" dur="1600" decel="100000" fill="hold"/>
                                        <p:tgtEl>
                                          <p:spTgt spid="15362"/>
                                        </p:tgtEl>
                                        <p:attrNameLst>
                                          <p:attrName>ppt_x</p:attrName>
                                        </p:attrNameLst>
                                      </p:cBhvr>
                                      <p:tavLst>
                                        <p:tav tm="0">
                                          <p:val>
                                            <p:strVal val="#ppt_x+0.4"/>
                                          </p:val>
                                        </p:tav>
                                        <p:tav tm="100000">
                                          <p:val>
                                            <p:strVal val="#ppt_x-0.05"/>
                                          </p:val>
                                        </p:tav>
                                      </p:tavLst>
                                    </p:anim>
                                    <p:anim calcmode="lin" valueType="num">
                                      <p:cBhvr>
                                        <p:cTn id="10" dur="1600" decel="100000" fill="hold"/>
                                        <p:tgtEl>
                                          <p:spTgt spid="15362"/>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15362"/>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1536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D:\Мама\замок вернігород\WernigerodeCastleWinter.jpg"/>
          <p:cNvPicPr>
            <a:picLocks noChangeAspect="1" noChangeArrowheads="1"/>
          </p:cNvPicPr>
          <p:nvPr/>
        </p:nvPicPr>
        <p:blipFill>
          <a:blip r:embed="rId2" cstate="print"/>
          <a:srcRect/>
          <a:stretch>
            <a:fillRect/>
          </a:stretch>
        </p:blipFill>
        <p:spPr bwMode="auto">
          <a:xfrm>
            <a:off x="785786" y="857232"/>
            <a:ext cx="7500990" cy="5000660"/>
          </a:xfrm>
          <a:prstGeom prst="round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xmlns:p14="http://schemas.microsoft.com/office/powerpoint/2010/main">
    <mc:Choice Requires="p14">
      <p:transition spd="slow" p14:dur="200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2000" fill="hold"/>
                                        <p:tgtEl>
                                          <p:spTgt spid="16386"/>
                                        </p:tgtEl>
                                        <p:attrNameLst>
                                          <p:attrName>ppt_w</p:attrName>
                                        </p:attrNameLst>
                                      </p:cBhvr>
                                      <p:tavLst>
                                        <p:tav tm="0">
                                          <p:val>
                                            <p:fltVal val="0"/>
                                          </p:val>
                                        </p:tav>
                                        <p:tav tm="100000">
                                          <p:val>
                                            <p:strVal val="#ppt_w"/>
                                          </p:val>
                                        </p:tav>
                                      </p:tavLst>
                                    </p:anim>
                                    <p:anim calcmode="lin" valueType="num">
                                      <p:cBhvr>
                                        <p:cTn id="8" dur="2000" fill="hold"/>
                                        <p:tgtEl>
                                          <p:spTgt spid="16386"/>
                                        </p:tgtEl>
                                        <p:attrNameLst>
                                          <p:attrName>ppt_h</p:attrName>
                                        </p:attrNameLst>
                                      </p:cBhvr>
                                      <p:tavLst>
                                        <p:tav tm="0">
                                          <p:val>
                                            <p:fltVal val="0"/>
                                          </p:val>
                                        </p:tav>
                                        <p:tav tm="100000">
                                          <p:val>
                                            <p:strVal val="#ppt_h"/>
                                          </p:val>
                                        </p:tav>
                                      </p:tavLst>
                                    </p:anim>
                                    <p:anim calcmode="lin" valueType="num">
                                      <p:cBhvr>
                                        <p:cTn id="9" dur="2000" fill="hold"/>
                                        <p:tgtEl>
                                          <p:spTgt spid="16386"/>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1638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Мама\13432.jpg"/>
          <p:cNvPicPr>
            <a:picLocks noChangeAspect="1" noChangeArrowheads="1"/>
          </p:cNvPicPr>
          <p:nvPr/>
        </p:nvPicPr>
        <p:blipFill>
          <a:blip r:embed="rId2" cstate="print"/>
          <a:srcRect l="27381" r="23809"/>
          <a:stretch>
            <a:fillRect/>
          </a:stretch>
        </p:blipFill>
        <p:spPr bwMode="auto">
          <a:xfrm>
            <a:off x="642910" y="571480"/>
            <a:ext cx="3636872" cy="5334041"/>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8" name="TextBox 7"/>
          <p:cNvSpPr txBox="1"/>
          <p:nvPr/>
        </p:nvSpPr>
        <p:spPr>
          <a:xfrm>
            <a:off x="4857752" y="428604"/>
            <a:ext cx="3714776" cy="6122551"/>
          </a:xfrm>
          <a:prstGeom prst="verticalScroll">
            <a:avLst>
              <a:gd name="adj" fmla="val 9193"/>
            </a:avLst>
          </a:prstGeom>
          <a:solidFill>
            <a:schemeClr val="accent6">
              <a:lumMod val="60000"/>
              <a:lumOff val="40000"/>
            </a:schemeClr>
          </a:solidFill>
          <a:ln>
            <a:solidFill>
              <a:schemeClr val="tx2">
                <a:lumMod val="75000"/>
              </a:schemeClr>
            </a:solidFill>
          </a:ln>
          <a:effectLst>
            <a:outerShdw blurRad="50800" dist="38100" algn="l" rotWithShape="0">
              <a:prstClr val="black">
                <a:alpha val="40000"/>
              </a:prstClr>
            </a:outerShdw>
          </a:effectLst>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Schloss </a:t>
            </a:r>
            <a:r>
              <a:rPr lang="de-DE"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Neuschwanstein</a:t>
            </a:r>
            <a:r>
              <a:rPr lang="uk-UA"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p>
          <a:p>
            <a:pPr algn="ct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„Der neue </a:t>
            </a:r>
            <a:r>
              <a:rPr lang="de-DE"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Schwanstein</a:t>
            </a: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ist ein romantisches Schloss des bayrischen Königs Ludwig II. bei Füssen und neben dem Schloss </a:t>
            </a:r>
            <a:r>
              <a:rPr lang="de-DE"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Hohenschwangau</a:t>
            </a: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im südwestlichen </a:t>
            </a:r>
            <a:r>
              <a:rPr lang="de-DE"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Bayrn</a:t>
            </a: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unweit von der österreichischen Grenze.</a:t>
            </a:r>
            <a:endParaRPr lang="uk-UA"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uk-UA"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600" decel="100000"/>
                                        <p:tgtEl>
                                          <p:spTgt spid="3074"/>
                                        </p:tgtEl>
                                      </p:cBhvr>
                                    </p:animEffect>
                                    <p:anim calcmode="lin" valueType="num">
                                      <p:cBhvr>
                                        <p:cTn id="8" dur="1600" decel="100000" fill="hold"/>
                                        <p:tgtEl>
                                          <p:spTgt spid="3074"/>
                                        </p:tgtEl>
                                        <p:attrNameLst>
                                          <p:attrName>style.rotation</p:attrName>
                                        </p:attrNameLst>
                                      </p:cBhvr>
                                      <p:tavLst>
                                        <p:tav tm="0">
                                          <p:val>
                                            <p:fltVal val="-90"/>
                                          </p:val>
                                        </p:tav>
                                        <p:tav tm="100000">
                                          <p:val>
                                            <p:fltVal val="0"/>
                                          </p:val>
                                        </p:tav>
                                      </p:tavLst>
                                    </p:anim>
                                    <p:anim calcmode="lin" valueType="num">
                                      <p:cBhvr>
                                        <p:cTn id="9" dur="1600" decel="100000" fill="hold"/>
                                        <p:tgtEl>
                                          <p:spTgt spid="3074"/>
                                        </p:tgtEl>
                                        <p:attrNameLst>
                                          <p:attrName>ppt_x</p:attrName>
                                        </p:attrNameLst>
                                      </p:cBhvr>
                                      <p:tavLst>
                                        <p:tav tm="0">
                                          <p:val>
                                            <p:strVal val="#ppt_x+0.4"/>
                                          </p:val>
                                        </p:tav>
                                        <p:tav tm="100000">
                                          <p:val>
                                            <p:strVal val="#ppt_x-0.05"/>
                                          </p:val>
                                        </p:tav>
                                      </p:tavLst>
                                    </p:anim>
                                    <p:anim calcmode="lin" valueType="num">
                                      <p:cBhvr>
                                        <p:cTn id="10" dur="1600" decel="100000" fill="hold"/>
                                        <p:tgtEl>
                                          <p:spTgt spid="3074"/>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3074"/>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307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D:\Мама\замок моріцбург\MOR_schloss moritzburgjpg.jpg"/>
          <p:cNvPicPr>
            <a:picLocks noChangeAspect="1" noChangeArrowheads="1"/>
          </p:cNvPicPr>
          <p:nvPr/>
        </p:nvPicPr>
        <p:blipFill>
          <a:blip r:embed="rId2" cstate="print"/>
          <a:srcRect/>
          <a:stretch>
            <a:fillRect/>
          </a:stretch>
        </p:blipFill>
        <p:spPr bwMode="auto">
          <a:xfrm>
            <a:off x="1071538" y="1037528"/>
            <a:ext cx="6572296" cy="5320430"/>
          </a:xfrm>
          <a:prstGeom prst="round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571472" y="0"/>
            <a:ext cx="7858180" cy="1595021"/>
          </a:xfrm>
          <a:prstGeom prst="horizontalScroll">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Schloss Moritzburg ist eine außenstädtische Residenz der sächsischen Kurfürsten des Hauses von </a:t>
            </a:r>
            <a:r>
              <a:rPr lang="de-DE"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Wittingen</a:t>
            </a: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die in der Stadt </a:t>
            </a:r>
            <a:r>
              <a:rPr lang="de-DE"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Miritzburg</a:t>
            </a: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14km von Dresden entfernt liegt.</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TextBox 7"/>
          <p:cNvSpPr txBox="1"/>
          <p:nvPr/>
        </p:nvSpPr>
        <p:spPr>
          <a:xfrm>
            <a:off x="4572000" y="5429264"/>
            <a:ext cx="3857652" cy="1650742"/>
          </a:xfrm>
          <a:prstGeom prst="horizontalScroll">
            <a:avLst>
              <a:gd name="adj" fmla="val 25000"/>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Das Schloss im Wasserumfeld.</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2000" fill="hold"/>
                                        <p:tgtEl>
                                          <p:spTgt spid="17410"/>
                                        </p:tgtEl>
                                        <p:attrNameLst>
                                          <p:attrName>ppt_w</p:attrName>
                                        </p:attrNameLst>
                                      </p:cBhvr>
                                      <p:tavLst>
                                        <p:tav tm="0">
                                          <p:val>
                                            <p:fltVal val="0"/>
                                          </p:val>
                                        </p:tav>
                                        <p:tav tm="100000">
                                          <p:val>
                                            <p:strVal val="#ppt_w"/>
                                          </p:val>
                                        </p:tav>
                                      </p:tavLst>
                                    </p:anim>
                                    <p:anim calcmode="lin" valueType="num">
                                      <p:cBhvr>
                                        <p:cTn id="8" dur="2000" fill="hold"/>
                                        <p:tgtEl>
                                          <p:spTgt spid="17410"/>
                                        </p:tgtEl>
                                        <p:attrNameLst>
                                          <p:attrName>ppt_h</p:attrName>
                                        </p:attrNameLst>
                                      </p:cBhvr>
                                      <p:tavLst>
                                        <p:tav tm="0">
                                          <p:val>
                                            <p:fltVal val="0"/>
                                          </p:val>
                                        </p:tav>
                                        <p:tav tm="100000">
                                          <p:val>
                                            <p:strVal val="#ppt_h"/>
                                          </p:val>
                                        </p:tav>
                                      </p:tavLst>
                                    </p:anim>
                                    <p:anim calcmode="lin" valueType="num">
                                      <p:cBhvr>
                                        <p:cTn id="9" dur="2000" fill="hold"/>
                                        <p:tgtEl>
                                          <p:spTgt spid="17410"/>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174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D:\Мама\замок моріцбург\Fasanenschloesschen_Moritzburg_-_d.jpg"/>
          <p:cNvPicPr>
            <a:picLocks noChangeAspect="1" noChangeArrowheads="1"/>
          </p:cNvPicPr>
          <p:nvPr/>
        </p:nvPicPr>
        <p:blipFill>
          <a:blip r:embed="rId2" cstate="print"/>
          <a:srcRect/>
          <a:stretch>
            <a:fillRect/>
          </a:stretch>
        </p:blipFill>
        <p:spPr bwMode="auto">
          <a:xfrm>
            <a:off x="1428728" y="1285860"/>
            <a:ext cx="6242050" cy="5005387"/>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3" name="TextBox 2"/>
          <p:cNvSpPr txBox="1"/>
          <p:nvPr/>
        </p:nvSpPr>
        <p:spPr>
          <a:xfrm>
            <a:off x="1000100" y="642918"/>
            <a:ext cx="6929486" cy="1176576"/>
          </a:xfrm>
          <a:prstGeom prst="ellipseRibbon2">
            <a:avLst>
              <a:gd name="adj1" fmla="val 25000"/>
              <a:gd name="adj2" fmla="val 63386"/>
              <a:gd name="adj3" fmla="val 12500"/>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Das Fasanenhäuschen von Augustus.</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2000" fill="hold"/>
                                        <p:tgtEl>
                                          <p:spTgt spid="18434"/>
                                        </p:tgtEl>
                                        <p:attrNameLst>
                                          <p:attrName>ppt_w</p:attrName>
                                        </p:attrNameLst>
                                      </p:cBhvr>
                                      <p:tavLst>
                                        <p:tav tm="0">
                                          <p:val>
                                            <p:fltVal val="0"/>
                                          </p:val>
                                        </p:tav>
                                        <p:tav tm="100000">
                                          <p:val>
                                            <p:strVal val="#ppt_w"/>
                                          </p:val>
                                        </p:tav>
                                      </p:tavLst>
                                    </p:anim>
                                    <p:anim calcmode="lin" valueType="num">
                                      <p:cBhvr>
                                        <p:cTn id="8" dur="2000" fill="hold"/>
                                        <p:tgtEl>
                                          <p:spTgt spid="18434"/>
                                        </p:tgtEl>
                                        <p:attrNameLst>
                                          <p:attrName>ppt_h</p:attrName>
                                        </p:attrNameLst>
                                      </p:cBhvr>
                                      <p:tavLst>
                                        <p:tav tm="0">
                                          <p:val>
                                            <p:fltVal val="0"/>
                                          </p:val>
                                        </p:tav>
                                        <p:tav tm="100000">
                                          <p:val>
                                            <p:strVal val="#ppt_h"/>
                                          </p:val>
                                        </p:tav>
                                      </p:tavLst>
                                    </p:anim>
                                    <p:anim calcmode="lin" valueType="num">
                                      <p:cBhvr>
                                        <p:cTn id="9" dur="2000" fill="hold"/>
                                        <p:tgtEl>
                                          <p:spTgt spid="18434"/>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1843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descr="D:\Мама\замок моріцбург\SchlossMoritzburg.jpg"/>
          <p:cNvPicPr>
            <a:picLocks noChangeAspect="1" noChangeArrowheads="1"/>
          </p:cNvPicPr>
          <p:nvPr/>
        </p:nvPicPr>
        <p:blipFill>
          <a:blip r:embed="rId2" cstate="print"/>
          <a:srcRect/>
          <a:stretch>
            <a:fillRect/>
          </a:stretch>
        </p:blipFill>
        <p:spPr bwMode="auto">
          <a:xfrm>
            <a:off x="1000100" y="1214422"/>
            <a:ext cx="6929486" cy="5073374"/>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5" name="TextBox 4"/>
          <p:cNvSpPr txBox="1"/>
          <p:nvPr/>
        </p:nvSpPr>
        <p:spPr>
          <a:xfrm>
            <a:off x="1071538" y="428604"/>
            <a:ext cx="7000924" cy="725626"/>
          </a:xfrm>
          <a:prstGeom prst="ellipseRibbon2">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de-DE"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Der See vor dem Park.</a:t>
            </a:r>
            <a:endParaRPr lang="ru-RU"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25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p:cTn id="7" dur="2000" fill="hold"/>
                                        <p:tgtEl>
                                          <p:spTgt spid="19459"/>
                                        </p:tgtEl>
                                        <p:attrNameLst>
                                          <p:attrName>ppt_w</p:attrName>
                                        </p:attrNameLst>
                                      </p:cBhvr>
                                      <p:tavLst>
                                        <p:tav tm="0">
                                          <p:val>
                                            <p:fltVal val="0"/>
                                          </p:val>
                                        </p:tav>
                                        <p:tav tm="100000">
                                          <p:val>
                                            <p:strVal val="#ppt_w"/>
                                          </p:val>
                                        </p:tav>
                                      </p:tavLst>
                                    </p:anim>
                                    <p:anim calcmode="lin" valueType="num">
                                      <p:cBhvr>
                                        <p:cTn id="8" dur="2000" fill="hold"/>
                                        <p:tgtEl>
                                          <p:spTgt spid="19459"/>
                                        </p:tgtEl>
                                        <p:attrNameLst>
                                          <p:attrName>ppt_h</p:attrName>
                                        </p:attrNameLst>
                                      </p:cBhvr>
                                      <p:tavLst>
                                        <p:tav tm="0">
                                          <p:val>
                                            <p:fltVal val="0"/>
                                          </p:val>
                                        </p:tav>
                                        <p:tav tm="100000">
                                          <p:val>
                                            <p:strVal val="#ppt_h"/>
                                          </p:val>
                                        </p:tav>
                                      </p:tavLst>
                                    </p:anim>
                                    <p:anim calcmode="lin" valueType="num">
                                      <p:cBhvr>
                                        <p:cTn id="9" dur="2000" fill="hold"/>
                                        <p:tgtEl>
                                          <p:spTgt spid="19459"/>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1945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Мама\замок моріцбург\Schloss.Moritzburg.2005.08.01.536.jpg"/>
          <p:cNvPicPr>
            <a:picLocks noChangeAspect="1" noChangeArrowheads="1"/>
          </p:cNvPicPr>
          <p:nvPr/>
        </p:nvPicPr>
        <p:blipFill>
          <a:blip r:embed="rId2" cstate="print"/>
          <a:srcRect/>
          <a:stretch>
            <a:fillRect/>
          </a:stretch>
        </p:blipFill>
        <p:spPr bwMode="auto">
          <a:xfrm>
            <a:off x="857224" y="1500174"/>
            <a:ext cx="7179824" cy="4784602"/>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3" name="TextBox 2"/>
          <p:cNvSpPr txBox="1"/>
          <p:nvPr/>
        </p:nvSpPr>
        <p:spPr>
          <a:xfrm>
            <a:off x="1643042" y="428604"/>
            <a:ext cx="4929222" cy="1039356"/>
          </a:xfrm>
          <a:prstGeom prst="horizontalScroll">
            <a:avLst>
              <a:gd name="adj" fmla="val 25000"/>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de-DE"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Die Allee vor dem Schloss.</a:t>
            </a:r>
            <a:endParaRPr lang="ru-RU"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25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 calcmode="lin" valueType="num">
                                      <p:cBhvr>
                                        <p:cTn id="9" dur="2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D:\Мама\замок моріцбург\Замок_Морицбург.jpg"/>
          <p:cNvPicPr>
            <a:picLocks noChangeAspect="1" noChangeArrowheads="1"/>
          </p:cNvPicPr>
          <p:nvPr/>
        </p:nvPicPr>
        <p:blipFill>
          <a:blip r:embed="rId2" cstate="print"/>
          <a:srcRect/>
          <a:stretch>
            <a:fillRect/>
          </a:stretch>
        </p:blipFill>
        <p:spPr bwMode="auto">
          <a:xfrm>
            <a:off x="1571604" y="1357298"/>
            <a:ext cx="5929354" cy="4572031"/>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4" name="TextBox 3"/>
          <p:cNvSpPr txBox="1"/>
          <p:nvPr/>
        </p:nvSpPr>
        <p:spPr>
          <a:xfrm>
            <a:off x="1571604" y="357166"/>
            <a:ext cx="6000792" cy="917079"/>
          </a:xfrm>
          <a:prstGeom prst="wave">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Das Schloss Moritzburg in der Abendzeit…</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25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fade">
                                      <p:cBhvr>
                                        <p:cTn id="7" dur="2000"/>
                                        <p:tgtEl>
                                          <p:spTgt spid="20482"/>
                                        </p:tgtEl>
                                      </p:cBhvr>
                                    </p:animEffect>
                                    <p:anim calcmode="lin" valueType="num">
                                      <p:cBhvr>
                                        <p:cTn id="8" dur="2000" fill="hold"/>
                                        <p:tgtEl>
                                          <p:spTgt spid="20482"/>
                                        </p:tgtEl>
                                        <p:attrNameLst>
                                          <p:attrName>style.rotation</p:attrName>
                                        </p:attrNameLst>
                                      </p:cBhvr>
                                      <p:tavLst>
                                        <p:tav tm="0">
                                          <p:val>
                                            <p:fltVal val="720"/>
                                          </p:val>
                                        </p:tav>
                                        <p:tav tm="100000">
                                          <p:val>
                                            <p:fltVal val="0"/>
                                          </p:val>
                                        </p:tav>
                                      </p:tavLst>
                                    </p:anim>
                                    <p:anim calcmode="lin" valueType="num">
                                      <p:cBhvr>
                                        <p:cTn id="9" dur="2000" fill="hold"/>
                                        <p:tgtEl>
                                          <p:spTgt spid="20482"/>
                                        </p:tgtEl>
                                        <p:attrNameLst>
                                          <p:attrName>ppt_h</p:attrName>
                                        </p:attrNameLst>
                                      </p:cBhvr>
                                      <p:tavLst>
                                        <p:tav tm="0">
                                          <p:val>
                                            <p:fltVal val="0"/>
                                          </p:val>
                                        </p:tav>
                                        <p:tav tm="100000">
                                          <p:val>
                                            <p:strVal val="#ppt_h"/>
                                          </p:val>
                                        </p:tav>
                                      </p:tavLst>
                                    </p:anim>
                                    <p:anim calcmode="lin" valueType="num">
                                      <p:cBhvr>
                                        <p:cTn id="10" dur="2000" fill="hold"/>
                                        <p:tgtEl>
                                          <p:spTgt spid="2048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D:\Мама\замок нордкірхен\Schloss_Nordkirchen_KdM02.JPG"/>
          <p:cNvPicPr>
            <a:picLocks noChangeAspect="1" noChangeArrowheads="1"/>
          </p:cNvPicPr>
          <p:nvPr/>
        </p:nvPicPr>
        <p:blipFill>
          <a:blip r:embed="rId2" cstate="print"/>
          <a:srcRect/>
          <a:stretch>
            <a:fillRect/>
          </a:stretch>
        </p:blipFill>
        <p:spPr bwMode="auto">
          <a:xfrm>
            <a:off x="1142976" y="1500174"/>
            <a:ext cx="6615000" cy="4500595"/>
          </a:xfrm>
          <a:prstGeom prst="rect">
            <a:avLst/>
          </a:prstGeom>
          <a:ln w="28575">
            <a:solidFill>
              <a:schemeClr val="bg1"/>
            </a:solidFill>
          </a:ln>
          <a:effectLst>
            <a:outerShdw blurRad="292100" dist="139700" dir="2700000" algn="tl" rotWithShape="0">
              <a:srgbClr val="333333">
                <a:alpha val="65000"/>
              </a:srgbClr>
            </a:outerShdw>
          </a:effectLst>
        </p:spPr>
      </p:pic>
      <p:sp>
        <p:nvSpPr>
          <p:cNvPr id="5" name="TextBox 4"/>
          <p:cNvSpPr txBox="1"/>
          <p:nvPr/>
        </p:nvSpPr>
        <p:spPr>
          <a:xfrm>
            <a:off x="571472" y="285728"/>
            <a:ext cx="8001056" cy="1745933"/>
          </a:xfrm>
          <a:prstGeom prst="ellipseRibbon2">
            <a:avLst>
              <a:gd name="adj1" fmla="val 25000"/>
              <a:gd name="adj2" fmla="val 73664"/>
              <a:gd name="adj3" fmla="val 12500"/>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Schloss Nordkirchen ist eines der bekanntesten Schlösser Europas, das man gerecht das westfälische Versailles nennt.</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75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p:cTn id="7" dur="2000" fill="hold"/>
                                        <p:tgtEl>
                                          <p:spTgt spid="21506"/>
                                        </p:tgtEl>
                                        <p:attrNameLst>
                                          <p:attrName>ppt_w</p:attrName>
                                        </p:attrNameLst>
                                      </p:cBhvr>
                                      <p:tavLst>
                                        <p:tav tm="0">
                                          <p:val>
                                            <p:fltVal val="0"/>
                                          </p:val>
                                        </p:tav>
                                        <p:tav tm="100000">
                                          <p:val>
                                            <p:strVal val="#ppt_w"/>
                                          </p:val>
                                        </p:tav>
                                      </p:tavLst>
                                    </p:anim>
                                    <p:anim calcmode="lin" valueType="num">
                                      <p:cBhvr>
                                        <p:cTn id="8" dur="2000" fill="hold"/>
                                        <p:tgtEl>
                                          <p:spTgt spid="21506"/>
                                        </p:tgtEl>
                                        <p:attrNameLst>
                                          <p:attrName>ppt_h</p:attrName>
                                        </p:attrNameLst>
                                      </p:cBhvr>
                                      <p:tavLst>
                                        <p:tav tm="0">
                                          <p:val>
                                            <p:fltVal val="0"/>
                                          </p:val>
                                        </p:tav>
                                        <p:tav tm="100000">
                                          <p:val>
                                            <p:strVal val="#ppt_h"/>
                                          </p:val>
                                        </p:tav>
                                      </p:tavLst>
                                    </p:anim>
                                    <p:animEffect transition="in" filter="fade">
                                      <p:cBhvr>
                                        <p:cTn id="9" dur="20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Picture 3" descr="D:\Мама\замок нордкірхен\тNordkirchen-.jpg"/>
          <p:cNvPicPr>
            <a:picLocks noChangeAspect="1" noChangeArrowheads="1"/>
          </p:cNvPicPr>
          <p:nvPr/>
        </p:nvPicPr>
        <p:blipFill>
          <a:blip r:embed="rId2" cstate="print"/>
          <a:srcRect/>
          <a:stretch>
            <a:fillRect/>
          </a:stretch>
        </p:blipFill>
        <p:spPr bwMode="auto">
          <a:xfrm>
            <a:off x="1357290" y="714356"/>
            <a:ext cx="6372188" cy="423706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3" name="TextBox 2"/>
          <p:cNvSpPr txBox="1"/>
          <p:nvPr/>
        </p:nvSpPr>
        <p:spPr>
          <a:xfrm>
            <a:off x="642910" y="4714884"/>
            <a:ext cx="7858180" cy="805458"/>
          </a:xfrm>
          <a:prstGeom prst="ellipseRibbon">
            <a:avLst>
              <a:gd name="adj1" fmla="val 38639"/>
              <a:gd name="adj2" fmla="val 75000"/>
              <a:gd name="adj3" fmla="val 0"/>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Dieses Schloss ist sehenswert.</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25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p:cTn id="7" dur="2000" fill="hold"/>
                                        <p:tgtEl>
                                          <p:spTgt spid="22531"/>
                                        </p:tgtEl>
                                        <p:attrNameLst>
                                          <p:attrName>ppt_w</p:attrName>
                                        </p:attrNameLst>
                                      </p:cBhvr>
                                      <p:tavLst>
                                        <p:tav tm="0">
                                          <p:val>
                                            <p:fltVal val="0"/>
                                          </p:val>
                                        </p:tav>
                                        <p:tav tm="100000">
                                          <p:val>
                                            <p:strVal val="#ppt_w"/>
                                          </p:val>
                                        </p:tav>
                                      </p:tavLst>
                                    </p:anim>
                                    <p:anim calcmode="lin" valueType="num">
                                      <p:cBhvr>
                                        <p:cTn id="8" dur="2000" fill="hold"/>
                                        <p:tgtEl>
                                          <p:spTgt spid="22531"/>
                                        </p:tgtEl>
                                        <p:attrNameLst>
                                          <p:attrName>ppt_h</p:attrName>
                                        </p:attrNameLst>
                                      </p:cBhvr>
                                      <p:tavLst>
                                        <p:tav tm="0">
                                          <p:val>
                                            <p:fltVal val="0"/>
                                          </p:val>
                                        </p:tav>
                                        <p:tav tm="100000">
                                          <p:val>
                                            <p:strVal val="#ppt_h"/>
                                          </p:val>
                                        </p:tav>
                                      </p:tavLst>
                                    </p:anim>
                                    <p:animEffect transition="in" filter="fade">
                                      <p:cBhvr>
                                        <p:cTn id="9" dur="2000"/>
                                        <p:tgtEl>
                                          <p:spTgt spid="22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D:\Мама\замок нордкірхен\замок нордкірхенs.jpg"/>
          <p:cNvPicPr>
            <a:picLocks noChangeAspect="1" noChangeArrowheads="1"/>
          </p:cNvPicPr>
          <p:nvPr/>
        </p:nvPicPr>
        <p:blipFill>
          <a:blip r:embed="rId2" cstate="print"/>
          <a:srcRect/>
          <a:stretch>
            <a:fillRect/>
          </a:stretch>
        </p:blipFill>
        <p:spPr bwMode="auto">
          <a:xfrm>
            <a:off x="4071934" y="1428736"/>
            <a:ext cx="4286280" cy="36658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p:cNvSpPr txBox="1"/>
          <p:nvPr/>
        </p:nvSpPr>
        <p:spPr>
          <a:xfrm>
            <a:off x="785786" y="714356"/>
            <a:ext cx="3214710" cy="4371439"/>
          </a:xfrm>
          <a:prstGeom prst="verticalScroll">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Das Schloss liegt auf der dreieckigen Insel und ist mit einem breiten Graben umgeben. Die Ecken der Insel werden durch die vier kleinen Pavillons betont.</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additive="base">
                                        <p:cTn id="7" dur="1000" fill="hold"/>
                                        <p:tgtEl>
                                          <p:spTgt spid="23554"/>
                                        </p:tgtEl>
                                        <p:attrNameLst>
                                          <p:attrName>ppt_x</p:attrName>
                                        </p:attrNameLst>
                                      </p:cBhvr>
                                      <p:tavLst>
                                        <p:tav tm="0">
                                          <p:val>
                                            <p:strVal val="1+#ppt_w/2"/>
                                          </p:val>
                                        </p:tav>
                                        <p:tav tm="100000">
                                          <p:val>
                                            <p:strVal val="#ppt_x"/>
                                          </p:val>
                                        </p:tav>
                                      </p:tavLst>
                                    </p:anim>
                                    <p:anim calcmode="lin" valueType="num">
                                      <p:cBhvr additive="base">
                                        <p:cTn id="8" dur="1000" fill="hold"/>
                                        <p:tgtEl>
                                          <p:spTgt spid="235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D:\Мама\замок Пильниц\pic-ort-schloss-pillnitz-gross.jpg"/>
          <p:cNvPicPr>
            <a:picLocks noChangeAspect="1" noChangeArrowheads="1"/>
          </p:cNvPicPr>
          <p:nvPr/>
        </p:nvPicPr>
        <p:blipFill>
          <a:blip r:embed="rId2" cstate="print"/>
          <a:srcRect/>
          <a:stretch>
            <a:fillRect/>
          </a:stretch>
        </p:blipFill>
        <p:spPr bwMode="auto">
          <a:xfrm>
            <a:off x="1500166" y="1428736"/>
            <a:ext cx="6048384" cy="45967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1285852" y="357166"/>
            <a:ext cx="6572296" cy="83099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Schloss </a:t>
            </a:r>
            <a:r>
              <a:rPr lang="de-DE"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Pilniz</a:t>
            </a: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ist eine Residenz der sächsischen Monarchen, die am Fluss Elbe liegt.</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TextBox 7"/>
          <p:cNvSpPr txBox="1"/>
          <p:nvPr/>
        </p:nvSpPr>
        <p:spPr>
          <a:xfrm>
            <a:off x="5500694" y="5500702"/>
            <a:ext cx="2857520" cy="917079"/>
          </a:xfrm>
          <a:prstGeom prst="leftArrow">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Wasserschloss</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75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2000" fill="hold"/>
                                        <p:tgtEl>
                                          <p:spTgt spid="24578"/>
                                        </p:tgtEl>
                                        <p:attrNameLst>
                                          <p:attrName>ppt_x</p:attrName>
                                        </p:attrNameLst>
                                      </p:cBhvr>
                                      <p:tavLst>
                                        <p:tav tm="0">
                                          <p:val>
                                            <p:strVal val="0-#ppt_w/2"/>
                                          </p:val>
                                        </p:tav>
                                        <p:tav tm="100000">
                                          <p:val>
                                            <p:strVal val="#ppt_x"/>
                                          </p:val>
                                        </p:tav>
                                      </p:tavLst>
                                    </p:anim>
                                    <p:anim calcmode="lin" valueType="num">
                                      <p:cBhvr additive="base">
                                        <p:cTn id="8" dur="2000" fill="hold"/>
                                        <p:tgtEl>
                                          <p:spTgt spid="245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42910" y="142852"/>
            <a:ext cx="3643338" cy="3754219"/>
          </a:xfrm>
          <a:prstGeom prst="horizontalScroll">
            <a:avLst>
              <a:gd name="adj" fmla="val 9823"/>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Schloss Pfalzgrafenstein ist eine </a:t>
            </a:r>
            <a:r>
              <a:rPr lang="de-DE"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Zollburg</a:t>
            </a: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auf der kleinen Insel </a:t>
            </a:r>
            <a:r>
              <a:rPr lang="de-DE"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Fallkenau</a:t>
            </a: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in der Mitte des Flusses Rhein. Es hat eine ungewöhnliche Form eines Schiffes.</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28675" name="Picture 3" descr="D:\Мама\замок рфальцграфенштайн\300px-PfalzgrafensteinSüdansichtTotale.JPG"/>
          <p:cNvPicPr>
            <a:picLocks noChangeAspect="1" noChangeArrowheads="1"/>
          </p:cNvPicPr>
          <p:nvPr/>
        </p:nvPicPr>
        <p:blipFill>
          <a:blip r:embed="rId2" cstate="print"/>
          <a:srcRect/>
          <a:stretch>
            <a:fillRect/>
          </a:stretch>
        </p:blipFill>
        <p:spPr bwMode="auto">
          <a:xfrm>
            <a:off x="1000100" y="3714752"/>
            <a:ext cx="2857500" cy="2428875"/>
          </a:xfrm>
          <a:prstGeom prst="rect">
            <a:avLst/>
          </a:prstGeom>
          <a:solidFill>
            <a:srgbClr val="FFFFFF">
              <a:shade val="85000"/>
            </a:srgbClr>
          </a:solidFill>
          <a:ln w="88900" cap="sq">
            <a:solidFill>
              <a:srgbClr val="FFFFFF"/>
            </a:solidFill>
            <a:miter lim="800000"/>
          </a:ln>
          <a:effectLst>
            <a:outerShdw blurRad="152400" dist="317500" dir="5400000" sx="90000" sy="-19000" rotWithShape="0">
              <a:prstClr val="black">
                <a:alpha val="15000"/>
              </a:prstClr>
            </a:outerShdw>
          </a:effectLst>
          <a:scene3d>
            <a:camera prst="orthographicFront"/>
            <a:lightRig rig="twoPt" dir="t">
              <a:rot lat="0" lon="0" rev="7200000"/>
            </a:lightRig>
          </a:scene3d>
          <a:sp3d>
            <a:bevelT w="25400" h="19050"/>
            <a:contourClr>
              <a:srgbClr val="FFFFFF"/>
            </a:contourClr>
          </a:sp3d>
        </p:spPr>
      </p:pic>
      <p:pic>
        <p:nvPicPr>
          <p:cNvPr id="28676" name="Picture 4" descr="D:\Мама\замок рфальцграфенштайн\замок рфальцграфенштфйнjpg.jpg"/>
          <p:cNvPicPr>
            <a:picLocks noChangeAspect="1" noChangeArrowheads="1"/>
          </p:cNvPicPr>
          <p:nvPr/>
        </p:nvPicPr>
        <p:blipFill>
          <a:blip r:embed="rId3" cstate="print"/>
          <a:srcRect/>
          <a:stretch>
            <a:fillRect/>
          </a:stretch>
        </p:blipFill>
        <p:spPr bwMode="auto">
          <a:xfrm>
            <a:off x="5286380" y="785794"/>
            <a:ext cx="3094373" cy="2143140"/>
          </a:xfrm>
          <a:prstGeom prst="rect">
            <a:avLst/>
          </a:prstGeom>
          <a:solidFill>
            <a:srgbClr val="FFFFFF">
              <a:shade val="85000"/>
            </a:srgbClr>
          </a:solidFill>
          <a:ln w="88900" cap="sq">
            <a:solidFill>
              <a:srgbClr val="FFFFFF"/>
            </a:solidFill>
            <a:miter lim="800000"/>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28678" name="Picture 6" descr="D:\Мама\замок рфальцграфенштайн\рфальцграфенштайнjpg.jpg"/>
          <p:cNvPicPr>
            <a:picLocks noChangeAspect="1" noChangeArrowheads="1"/>
          </p:cNvPicPr>
          <p:nvPr/>
        </p:nvPicPr>
        <p:blipFill>
          <a:blip r:embed="rId4" cstate="print"/>
          <a:srcRect/>
          <a:stretch>
            <a:fillRect/>
          </a:stretch>
        </p:blipFill>
        <p:spPr bwMode="auto">
          <a:xfrm>
            <a:off x="5286380" y="3643314"/>
            <a:ext cx="3124534" cy="2071702"/>
          </a:xfrm>
          <a:prstGeom prst="rect">
            <a:avLst/>
          </a:prstGeom>
          <a:solidFill>
            <a:srgbClr val="FFFFFF">
              <a:shade val="85000"/>
            </a:srgbClr>
          </a:solidFill>
          <a:ln w="88900" cap="sq">
            <a:solidFill>
              <a:srgbClr val="FFFFFF"/>
            </a:solidFill>
            <a:miter lim="800000"/>
          </a:ln>
          <a:effectLst>
            <a:outerShdw blurRad="152400" dist="317500" dir="5400000" sx="90000" sy="-19000" rotWithShape="0">
              <a:prstClr val="black">
                <a:alpha val="15000"/>
              </a:prst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xmlns:p14="http://schemas.microsoft.com/office/powerpoint/2010/main">
    <mc:Choice Requires="p14">
      <p:transition spd="slow" p14:dur="300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8676"/>
                                        </p:tgtEl>
                                        <p:attrNameLst>
                                          <p:attrName>style.visibility</p:attrName>
                                        </p:attrNameLst>
                                      </p:cBhvr>
                                      <p:to>
                                        <p:strVal val="visible"/>
                                      </p:to>
                                    </p:set>
                                    <p:anim calcmode="lin" valueType="num">
                                      <p:cBhvr additive="base">
                                        <p:cTn id="7" dur="2000" fill="hold"/>
                                        <p:tgtEl>
                                          <p:spTgt spid="28676"/>
                                        </p:tgtEl>
                                        <p:attrNameLst>
                                          <p:attrName>ppt_x</p:attrName>
                                        </p:attrNameLst>
                                      </p:cBhvr>
                                      <p:tavLst>
                                        <p:tav tm="0">
                                          <p:val>
                                            <p:strVal val="#ppt_x"/>
                                          </p:val>
                                        </p:tav>
                                        <p:tav tm="100000">
                                          <p:val>
                                            <p:strVal val="#ppt_x"/>
                                          </p:val>
                                        </p:tav>
                                      </p:tavLst>
                                    </p:anim>
                                    <p:anim calcmode="lin" valueType="num">
                                      <p:cBhvr additive="base">
                                        <p:cTn id="8" dur="2000" fill="hold"/>
                                        <p:tgtEl>
                                          <p:spTgt spid="28676"/>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4" fill="hold" nodeType="afterEffect">
                                  <p:stCondLst>
                                    <p:cond delay="0"/>
                                  </p:stCondLst>
                                  <p:childTnLst>
                                    <p:set>
                                      <p:cBhvr>
                                        <p:cTn id="11" dur="1" fill="hold">
                                          <p:stCondLst>
                                            <p:cond delay="0"/>
                                          </p:stCondLst>
                                        </p:cTn>
                                        <p:tgtEl>
                                          <p:spTgt spid="28678"/>
                                        </p:tgtEl>
                                        <p:attrNameLst>
                                          <p:attrName>style.visibility</p:attrName>
                                        </p:attrNameLst>
                                      </p:cBhvr>
                                      <p:to>
                                        <p:strVal val="visible"/>
                                      </p:to>
                                    </p:set>
                                    <p:anim calcmode="lin" valueType="num">
                                      <p:cBhvr additive="base">
                                        <p:cTn id="12" dur="1000" fill="hold"/>
                                        <p:tgtEl>
                                          <p:spTgt spid="28678"/>
                                        </p:tgtEl>
                                        <p:attrNameLst>
                                          <p:attrName>ppt_x</p:attrName>
                                        </p:attrNameLst>
                                      </p:cBhvr>
                                      <p:tavLst>
                                        <p:tav tm="0">
                                          <p:val>
                                            <p:strVal val="#ppt_x"/>
                                          </p:val>
                                        </p:tav>
                                        <p:tav tm="100000">
                                          <p:val>
                                            <p:strVal val="#ppt_x"/>
                                          </p:val>
                                        </p:tav>
                                      </p:tavLst>
                                    </p:anim>
                                    <p:anim calcmode="lin" valueType="num">
                                      <p:cBhvr additive="base">
                                        <p:cTn id="13" dur="1000" fill="hold"/>
                                        <p:tgtEl>
                                          <p:spTgt spid="28678"/>
                                        </p:tgtEl>
                                        <p:attrNameLst>
                                          <p:attrName>ppt_y</p:attrName>
                                        </p:attrNameLst>
                                      </p:cBhvr>
                                      <p:tavLst>
                                        <p:tav tm="0">
                                          <p:val>
                                            <p:strVal val="1+#ppt_h/2"/>
                                          </p:val>
                                        </p:tav>
                                        <p:tav tm="100000">
                                          <p:val>
                                            <p:strVal val="#ppt_y"/>
                                          </p:val>
                                        </p:tav>
                                      </p:tavLst>
                                    </p:anim>
                                  </p:childTnLst>
                                </p:cTn>
                              </p:par>
                            </p:childTnLst>
                          </p:cTn>
                        </p:par>
                        <p:par>
                          <p:cTn id="14" fill="hold">
                            <p:stCondLst>
                              <p:cond delay="3000"/>
                            </p:stCondLst>
                            <p:childTnLst>
                              <p:par>
                                <p:cTn id="15" presetID="2" presetClass="entr" presetSubtype="8" fill="hold" nodeType="afterEffect">
                                  <p:stCondLst>
                                    <p:cond delay="0"/>
                                  </p:stCondLst>
                                  <p:childTnLst>
                                    <p:set>
                                      <p:cBhvr>
                                        <p:cTn id="16" dur="1" fill="hold">
                                          <p:stCondLst>
                                            <p:cond delay="0"/>
                                          </p:stCondLst>
                                        </p:cTn>
                                        <p:tgtEl>
                                          <p:spTgt spid="28675"/>
                                        </p:tgtEl>
                                        <p:attrNameLst>
                                          <p:attrName>style.visibility</p:attrName>
                                        </p:attrNameLst>
                                      </p:cBhvr>
                                      <p:to>
                                        <p:strVal val="visible"/>
                                      </p:to>
                                    </p:set>
                                    <p:anim calcmode="lin" valueType="num">
                                      <p:cBhvr additive="base">
                                        <p:cTn id="17" dur="1000" fill="hold"/>
                                        <p:tgtEl>
                                          <p:spTgt spid="28675"/>
                                        </p:tgtEl>
                                        <p:attrNameLst>
                                          <p:attrName>ppt_x</p:attrName>
                                        </p:attrNameLst>
                                      </p:cBhvr>
                                      <p:tavLst>
                                        <p:tav tm="0">
                                          <p:val>
                                            <p:strVal val="0-#ppt_w/2"/>
                                          </p:val>
                                        </p:tav>
                                        <p:tav tm="100000">
                                          <p:val>
                                            <p:strVal val="#ppt_x"/>
                                          </p:val>
                                        </p:tav>
                                      </p:tavLst>
                                    </p:anim>
                                    <p:anim calcmode="lin" valueType="num">
                                      <p:cBhvr additive="base">
                                        <p:cTn id="18" dur="1000" fill="hold"/>
                                        <p:tgtEl>
                                          <p:spTgt spid="286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Мама\Neuschwanstein3.jpg"/>
          <p:cNvPicPr>
            <a:picLocks noChangeAspect="1" noChangeArrowheads="1"/>
          </p:cNvPicPr>
          <p:nvPr/>
        </p:nvPicPr>
        <p:blipFill>
          <a:blip r:embed="rId2" cstate="print"/>
          <a:srcRect l="27500" t="17742" r="26250"/>
          <a:stretch>
            <a:fillRect/>
          </a:stretch>
        </p:blipFill>
        <p:spPr bwMode="auto">
          <a:xfrm>
            <a:off x="571472" y="642918"/>
            <a:ext cx="3835275" cy="528641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TextBox 6"/>
          <p:cNvSpPr txBox="1"/>
          <p:nvPr/>
        </p:nvSpPr>
        <p:spPr>
          <a:xfrm>
            <a:off x="5000628" y="1000108"/>
            <a:ext cx="3714776" cy="5312093"/>
          </a:xfrm>
          <a:prstGeom prst="verticalScroll">
            <a:avLst>
              <a:gd name="adj" fmla="val 9193"/>
            </a:avLst>
          </a:prstGeom>
          <a:solidFill>
            <a:schemeClr val="accent6">
              <a:lumMod val="60000"/>
              <a:lumOff val="40000"/>
            </a:schemeClr>
          </a:solidFill>
          <a:ln>
            <a:solidFill>
              <a:schemeClr val="tx2">
                <a:lumMod val="75000"/>
              </a:schemeClr>
            </a:solidFill>
          </a:ln>
          <a:effectLst>
            <a:outerShdw blurRad="50800" dist="38100" algn="l" rotWithShape="0">
              <a:prstClr val="black">
                <a:alpha val="40000"/>
              </a:prstClr>
            </a:outerShdw>
          </a:effectLst>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endParaRPr lang="de-DE"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Auf dem hohen Felsen, wo im Himmelshintergrund ein schwarzer wilder Wald wächst, wo in der Stille nur ein Wasserfall braust, schwebt das weiße Schloss wie ein Schwan über dem Wald.</a:t>
            </a:r>
            <a:endParaRPr lang="ru-RU"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endParaRPr lang="uk-UA"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600" decel="100000"/>
                                        <p:tgtEl>
                                          <p:spTgt spid="1026"/>
                                        </p:tgtEl>
                                      </p:cBhvr>
                                    </p:animEffect>
                                    <p:anim calcmode="lin" valueType="num">
                                      <p:cBhvr>
                                        <p:cTn id="8" dur="1600" decel="100000" fill="hold"/>
                                        <p:tgtEl>
                                          <p:spTgt spid="1026"/>
                                        </p:tgtEl>
                                        <p:attrNameLst>
                                          <p:attrName>style.rotation</p:attrName>
                                        </p:attrNameLst>
                                      </p:cBhvr>
                                      <p:tavLst>
                                        <p:tav tm="0">
                                          <p:val>
                                            <p:fltVal val="-90"/>
                                          </p:val>
                                        </p:tav>
                                        <p:tav tm="100000">
                                          <p:val>
                                            <p:fltVal val="0"/>
                                          </p:val>
                                        </p:tav>
                                      </p:tavLst>
                                    </p:anim>
                                    <p:anim calcmode="lin" valueType="num">
                                      <p:cBhvr>
                                        <p:cTn id="9" dur="1600" decel="100000" fill="hold"/>
                                        <p:tgtEl>
                                          <p:spTgt spid="1026"/>
                                        </p:tgtEl>
                                        <p:attrNameLst>
                                          <p:attrName>ppt_x</p:attrName>
                                        </p:attrNameLst>
                                      </p:cBhvr>
                                      <p:tavLst>
                                        <p:tav tm="0">
                                          <p:val>
                                            <p:strVal val="#ppt_x+0.4"/>
                                          </p:val>
                                        </p:tav>
                                        <p:tav tm="100000">
                                          <p:val>
                                            <p:strVal val="#ppt_x-0.05"/>
                                          </p:val>
                                        </p:tav>
                                      </p:tavLst>
                                    </p:anim>
                                    <p:anim calcmode="lin" valueType="num">
                                      <p:cBhvr>
                                        <p:cTn id="10" dur="1600" decel="100000" fill="hold"/>
                                        <p:tgtEl>
                                          <p:spTgt spid="1026"/>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1026"/>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102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D:\Мама\замок Пильниц\Schloss_Pillnitz_Flussseite.JPG"/>
          <p:cNvPicPr>
            <a:picLocks noChangeAspect="1" noChangeArrowheads="1"/>
          </p:cNvPicPr>
          <p:nvPr/>
        </p:nvPicPr>
        <p:blipFill>
          <a:blip r:embed="rId2" cstate="print"/>
          <a:srcRect/>
          <a:stretch>
            <a:fillRect/>
          </a:stretch>
        </p:blipFill>
        <p:spPr bwMode="auto">
          <a:xfrm>
            <a:off x="357158" y="357166"/>
            <a:ext cx="4786346" cy="35004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5603" name="Picture 3" descr="D:\Мама\замок Пильниц\Schloss_Pillnitz_Total_03.jpg"/>
          <p:cNvPicPr>
            <a:picLocks noChangeAspect="1" noChangeArrowheads="1"/>
          </p:cNvPicPr>
          <p:nvPr/>
        </p:nvPicPr>
        <p:blipFill>
          <a:blip r:embed="rId3" cstate="print"/>
          <a:srcRect/>
          <a:stretch>
            <a:fillRect/>
          </a:stretch>
        </p:blipFill>
        <p:spPr bwMode="auto">
          <a:xfrm>
            <a:off x="3929058" y="3357562"/>
            <a:ext cx="4572032" cy="30431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xmlns:p14="http://schemas.microsoft.com/office/powerpoint/2010/main">
    <mc:Choice Requires="p14">
      <p:transition spd="slow" p14:dur="200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p:cTn id="7" dur="1000" fill="hold"/>
                                        <p:tgtEl>
                                          <p:spTgt spid="25602"/>
                                        </p:tgtEl>
                                        <p:attrNameLst>
                                          <p:attrName>ppt_w</p:attrName>
                                        </p:attrNameLst>
                                      </p:cBhvr>
                                      <p:tavLst>
                                        <p:tav tm="0">
                                          <p:val>
                                            <p:fltVal val="0"/>
                                          </p:val>
                                        </p:tav>
                                        <p:tav tm="100000">
                                          <p:val>
                                            <p:strVal val="#ppt_w"/>
                                          </p:val>
                                        </p:tav>
                                      </p:tavLst>
                                    </p:anim>
                                    <p:anim calcmode="lin" valueType="num">
                                      <p:cBhvr>
                                        <p:cTn id="8" dur="1000" fill="hold"/>
                                        <p:tgtEl>
                                          <p:spTgt spid="25602"/>
                                        </p:tgtEl>
                                        <p:attrNameLst>
                                          <p:attrName>ppt_h</p:attrName>
                                        </p:attrNameLst>
                                      </p:cBhvr>
                                      <p:tavLst>
                                        <p:tav tm="0">
                                          <p:val>
                                            <p:fltVal val="0"/>
                                          </p:val>
                                        </p:tav>
                                        <p:tav tm="100000">
                                          <p:val>
                                            <p:strVal val="#ppt_h"/>
                                          </p:val>
                                        </p:tav>
                                      </p:tavLst>
                                    </p:anim>
                                    <p:animEffect transition="in" filter="fade">
                                      <p:cBhvr>
                                        <p:cTn id="9" dur="1000"/>
                                        <p:tgtEl>
                                          <p:spTgt spid="25602"/>
                                        </p:tgtEl>
                                      </p:cBhvr>
                                    </p:animEffect>
                                  </p:childTnLst>
                                </p:cTn>
                              </p:par>
                            </p:childTnLst>
                          </p:cTn>
                        </p:par>
                        <p:par>
                          <p:cTn id="10" fill="hold">
                            <p:stCondLst>
                              <p:cond delay="1000"/>
                            </p:stCondLst>
                            <p:childTnLst>
                              <p:par>
                                <p:cTn id="11" presetID="2" presetClass="entr" presetSubtype="6" fill="hold" nodeType="afterEffect">
                                  <p:stCondLst>
                                    <p:cond delay="0"/>
                                  </p:stCondLst>
                                  <p:childTnLst>
                                    <p:set>
                                      <p:cBhvr>
                                        <p:cTn id="12" dur="1" fill="hold">
                                          <p:stCondLst>
                                            <p:cond delay="0"/>
                                          </p:stCondLst>
                                        </p:cTn>
                                        <p:tgtEl>
                                          <p:spTgt spid="25603"/>
                                        </p:tgtEl>
                                        <p:attrNameLst>
                                          <p:attrName>style.visibility</p:attrName>
                                        </p:attrNameLst>
                                      </p:cBhvr>
                                      <p:to>
                                        <p:strVal val="visible"/>
                                      </p:to>
                                    </p:set>
                                    <p:anim calcmode="lin" valueType="num">
                                      <p:cBhvr additive="base">
                                        <p:cTn id="13" dur="2000" fill="hold"/>
                                        <p:tgtEl>
                                          <p:spTgt spid="25603"/>
                                        </p:tgtEl>
                                        <p:attrNameLst>
                                          <p:attrName>ppt_x</p:attrName>
                                        </p:attrNameLst>
                                      </p:cBhvr>
                                      <p:tavLst>
                                        <p:tav tm="0">
                                          <p:val>
                                            <p:strVal val="1+#ppt_w/2"/>
                                          </p:val>
                                        </p:tav>
                                        <p:tav tm="100000">
                                          <p:val>
                                            <p:strVal val="#ppt_x"/>
                                          </p:val>
                                        </p:tav>
                                      </p:tavLst>
                                    </p:anim>
                                    <p:anim calcmode="lin" valueType="num">
                                      <p:cBhvr additive="base">
                                        <p:cTn id="14" dur="2000" fill="hold"/>
                                        <p:tgtEl>
                                          <p:spTgt spid="256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9" name="Picture 3" descr="D:\Мама\замок штольценфельс\schloss-stolzenfels-koblenz-stolzenfels_01.JPG"/>
          <p:cNvPicPr>
            <a:picLocks noChangeAspect="1" noChangeArrowheads="1"/>
          </p:cNvPicPr>
          <p:nvPr/>
        </p:nvPicPr>
        <p:blipFill>
          <a:blip r:embed="rId2" cstate="print"/>
          <a:srcRect/>
          <a:stretch>
            <a:fillRect/>
          </a:stretch>
        </p:blipFill>
        <p:spPr bwMode="auto">
          <a:xfrm>
            <a:off x="3857620" y="714356"/>
            <a:ext cx="4714908" cy="4730677"/>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6" name="TextBox 5"/>
          <p:cNvSpPr txBox="1"/>
          <p:nvPr/>
        </p:nvSpPr>
        <p:spPr>
          <a:xfrm>
            <a:off x="571472" y="500042"/>
            <a:ext cx="3286148" cy="4556820"/>
          </a:xfrm>
          <a:prstGeom prst="verticalScroll">
            <a:avLst>
              <a:gd name="adj" fmla="val 8572"/>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Schloss </a:t>
            </a:r>
            <a:r>
              <a:rPr lang="de-DE"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Stolzenfels</a:t>
            </a:r>
            <a:r>
              <a:rPr lang="uk-UA"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Auf den  Felsenufer des Flusses Rhein bei Koblenz erhebt sich das Schloss -  eine architektonische Perle des Zeitalters der rheinischen Romantik – das Schloss </a:t>
            </a:r>
            <a:r>
              <a:rPr lang="de-DE"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Stolzenfels</a:t>
            </a: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fade">
                                      <p:cBhvr>
                                        <p:cTn id="7" dur="2000"/>
                                        <p:tgtEl>
                                          <p:spTgt spid="29699"/>
                                        </p:tgtEl>
                                      </p:cBhvr>
                                    </p:animEffect>
                                    <p:anim calcmode="lin" valueType="num">
                                      <p:cBhvr>
                                        <p:cTn id="8" dur="2000" fill="hold"/>
                                        <p:tgtEl>
                                          <p:spTgt spid="29699"/>
                                        </p:tgtEl>
                                        <p:attrNameLst>
                                          <p:attrName>style.rotation</p:attrName>
                                        </p:attrNameLst>
                                      </p:cBhvr>
                                      <p:tavLst>
                                        <p:tav tm="0">
                                          <p:val>
                                            <p:fltVal val="720"/>
                                          </p:val>
                                        </p:tav>
                                        <p:tav tm="100000">
                                          <p:val>
                                            <p:fltVal val="0"/>
                                          </p:val>
                                        </p:tav>
                                      </p:tavLst>
                                    </p:anim>
                                    <p:anim calcmode="lin" valueType="num">
                                      <p:cBhvr>
                                        <p:cTn id="9" dur="2000" fill="hold"/>
                                        <p:tgtEl>
                                          <p:spTgt spid="29699"/>
                                        </p:tgtEl>
                                        <p:attrNameLst>
                                          <p:attrName>ppt_h</p:attrName>
                                        </p:attrNameLst>
                                      </p:cBhvr>
                                      <p:tavLst>
                                        <p:tav tm="0">
                                          <p:val>
                                            <p:fltVal val="0"/>
                                          </p:val>
                                        </p:tav>
                                        <p:tav tm="100000">
                                          <p:val>
                                            <p:strVal val="#ppt_h"/>
                                          </p:val>
                                        </p:tav>
                                      </p:tavLst>
                                    </p:anim>
                                    <p:anim calcmode="lin" valueType="num">
                                      <p:cBhvr>
                                        <p:cTn id="10" dur="2000" fill="hold"/>
                                        <p:tgtEl>
                                          <p:spTgt spid="2969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3" name="Picture 3" descr="D:\Мама\замок штольценфельс\замок штольценфельс.jpg"/>
          <p:cNvPicPr>
            <a:picLocks noChangeAspect="1" noChangeArrowheads="1"/>
          </p:cNvPicPr>
          <p:nvPr/>
        </p:nvPicPr>
        <p:blipFill>
          <a:blip r:embed="rId2" cstate="print"/>
          <a:srcRect/>
          <a:stretch>
            <a:fillRect/>
          </a:stretch>
        </p:blipFill>
        <p:spPr bwMode="auto">
          <a:xfrm>
            <a:off x="785786" y="500042"/>
            <a:ext cx="3571900" cy="2870277"/>
          </a:xfrm>
          <a:prstGeom prst="rect">
            <a:avLst/>
          </a:prstGeom>
          <a:solidFill>
            <a:srgbClr val="FFFFFF">
              <a:shade val="85000"/>
            </a:srgbClr>
          </a:solidFill>
          <a:ln w="285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0724" name="Picture 4" descr="D:\Мама\замок штольценфельс\DasSchlossStolzenfels-cb31108.jpg"/>
          <p:cNvPicPr>
            <a:picLocks noChangeAspect="1" noChangeArrowheads="1"/>
          </p:cNvPicPr>
          <p:nvPr/>
        </p:nvPicPr>
        <p:blipFill>
          <a:blip r:embed="rId3" cstate="print"/>
          <a:srcRect/>
          <a:stretch>
            <a:fillRect/>
          </a:stretch>
        </p:blipFill>
        <p:spPr bwMode="auto">
          <a:xfrm>
            <a:off x="2428860" y="2714620"/>
            <a:ext cx="5679321" cy="378621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4786314" y="142852"/>
            <a:ext cx="3500462" cy="2085796"/>
          </a:xfrm>
          <a:prstGeom prst="horizontalScroll">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Das Schloss ist eines der populärsten Objekte in der Region Koblenz.</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25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30723"/>
                                        </p:tgtEl>
                                        <p:attrNameLst>
                                          <p:attrName>style.visibility</p:attrName>
                                        </p:attrNameLst>
                                      </p:cBhvr>
                                      <p:to>
                                        <p:strVal val="visible"/>
                                      </p:to>
                                    </p:set>
                                    <p:anim calcmode="lin" valueType="num">
                                      <p:cBhvr>
                                        <p:cTn id="7" dur="1000" fill="hold"/>
                                        <p:tgtEl>
                                          <p:spTgt spid="30723"/>
                                        </p:tgtEl>
                                        <p:attrNameLst>
                                          <p:attrName>ppt_w</p:attrName>
                                        </p:attrNameLst>
                                      </p:cBhvr>
                                      <p:tavLst>
                                        <p:tav tm="0">
                                          <p:val>
                                            <p:fltVal val="0"/>
                                          </p:val>
                                        </p:tav>
                                        <p:tav tm="100000">
                                          <p:val>
                                            <p:strVal val="#ppt_w"/>
                                          </p:val>
                                        </p:tav>
                                      </p:tavLst>
                                    </p:anim>
                                    <p:anim calcmode="lin" valueType="num">
                                      <p:cBhvr>
                                        <p:cTn id="8" dur="1000" fill="hold"/>
                                        <p:tgtEl>
                                          <p:spTgt spid="30723"/>
                                        </p:tgtEl>
                                        <p:attrNameLst>
                                          <p:attrName>ppt_h</p:attrName>
                                        </p:attrNameLst>
                                      </p:cBhvr>
                                      <p:tavLst>
                                        <p:tav tm="0">
                                          <p:val>
                                            <p:fltVal val="0"/>
                                          </p:val>
                                        </p:tav>
                                        <p:tav tm="100000">
                                          <p:val>
                                            <p:strVal val="#ppt_h"/>
                                          </p:val>
                                        </p:tav>
                                      </p:tavLst>
                                    </p:anim>
                                    <p:animEffect transition="in" filter="fade">
                                      <p:cBhvr>
                                        <p:cTn id="9" dur="1000"/>
                                        <p:tgtEl>
                                          <p:spTgt spid="30723"/>
                                        </p:tgtEl>
                                      </p:cBhvr>
                                    </p:animEffect>
                                  </p:childTnLst>
                                </p:cTn>
                              </p:par>
                            </p:childTnLst>
                          </p:cTn>
                        </p:par>
                        <p:par>
                          <p:cTn id="10" fill="hold">
                            <p:stCondLst>
                              <p:cond delay="1000"/>
                            </p:stCondLst>
                            <p:childTnLst>
                              <p:par>
                                <p:cTn id="11" presetID="30" presetClass="entr" presetSubtype="0" fill="hold" nodeType="afterEffect">
                                  <p:stCondLst>
                                    <p:cond delay="0"/>
                                  </p:stCondLst>
                                  <p:childTnLst>
                                    <p:set>
                                      <p:cBhvr>
                                        <p:cTn id="12" dur="1" fill="hold">
                                          <p:stCondLst>
                                            <p:cond delay="0"/>
                                          </p:stCondLst>
                                        </p:cTn>
                                        <p:tgtEl>
                                          <p:spTgt spid="30724"/>
                                        </p:tgtEl>
                                        <p:attrNameLst>
                                          <p:attrName>style.visibility</p:attrName>
                                        </p:attrNameLst>
                                      </p:cBhvr>
                                      <p:to>
                                        <p:strVal val="visible"/>
                                      </p:to>
                                    </p:set>
                                    <p:animEffect transition="in" filter="fade">
                                      <p:cBhvr>
                                        <p:cTn id="13" dur="1600" decel="100000"/>
                                        <p:tgtEl>
                                          <p:spTgt spid="30724"/>
                                        </p:tgtEl>
                                      </p:cBhvr>
                                    </p:animEffect>
                                    <p:anim calcmode="lin" valueType="num">
                                      <p:cBhvr>
                                        <p:cTn id="14" dur="1600" decel="100000" fill="hold"/>
                                        <p:tgtEl>
                                          <p:spTgt spid="30724"/>
                                        </p:tgtEl>
                                        <p:attrNameLst>
                                          <p:attrName>style.rotation</p:attrName>
                                        </p:attrNameLst>
                                      </p:cBhvr>
                                      <p:tavLst>
                                        <p:tav tm="0">
                                          <p:val>
                                            <p:fltVal val="-90"/>
                                          </p:val>
                                        </p:tav>
                                        <p:tav tm="100000">
                                          <p:val>
                                            <p:fltVal val="0"/>
                                          </p:val>
                                        </p:tav>
                                      </p:tavLst>
                                    </p:anim>
                                    <p:anim calcmode="lin" valueType="num">
                                      <p:cBhvr>
                                        <p:cTn id="15" dur="1600" decel="100000" fill="hold"/>
                                        <p:tgtEl>
                                          <p:spTgt spid="30724"/>
                                        </p:tgtEl>
                                        <p:attrNameLst>
                                          <p:attrName>ppt_x</p:attrName>
                                        </p:attrNameLst>
                                      </p:cBhvr>
                                      <p:tavLst>
                                        <p:tav tm="0">
                                          <p:val>
                                            <p:strVal val="#ppt_x+0.4"/>
                                          </p:val>
                                        </p:tav>
                                        <p:tav tm="100000">
                                          <p:val>
                                            <p:strVal val="#ppt_x-0.05"/>
                                          </p:val>
                                        </p:tav>
                                      </p:tavLst>
                                    </p:anim>
                                    <p:anim calcmode="lin" valueType="num">
                                      <p:cBhvr>
                                        <p:cTn id="16" dur="1600" decel="100000" fill="hold"/>
                                        <p:tgtEl>
                                          <p:spTgt spid="30724"/>
                                        </p:tgtEl>
                                        <p:attrNameLst>
                                          <p:attrName>ppt_y</p:attrName>
                                        </p:attrNameLst>
                                      </p:cBhvr>
                                      <p:tavLst>
                                        <p:tav tm="0">
                                          <p:val>
                                            <p:strVal val="#ppt_y-0.4"/>
                                          </p:val>
                                        </p:tav>
                                        <p:tav tm="100000">
                                          <p:val>
                                            <p:strVal val="#ppt_y+0.1"/>
                                          </p:val>
                                        </p:tav>
                                      </p:tavLst>
                                    </p:anim>
                                    <p:anim calcmode="lin" valueType="num">
                                      <p:cBhvr>
                                        <p:cTn id="17" dur="400" accel="100000" fill="hold">
                                          <p:stCondLst>
                                            <p:cond delay="1600"/>
                                          </p:stCondLst>
                                        </p:cTn>
                                        <p:tgtEl>
                                          <p:spTgt spid="30724"/>
                                        </p:tgtEl>
                                        <p:attrNameLst>
                                          <p:attrName>ppt_x</p:attrName>
                                        </p:attrNameLst>
                                      </p:cBhvr>
                                      <p:tavLst>
                                        <p:tav tm="0">
                                          <p:val>
                                            <p:strVal val="#ppt_x-0.05"/>
                                          </p:val>
                                        </p:tav>
                                        <p:tav tm="100000">
                                          <p:val>
                                            <p:strVal val="#ppt_x"/>
                                          </p:val>
                                        </p:tav>
                                      </p:tavLst>
                                    </p:anim>
                                    <p:anim calcmode="lin" valueType="num">
                                      <p:cBhvr>
                                        <p:cTn id="18" dur="400" accel="100000" fill="hold">
                                          <p:stCondLst>
                                            <p:cond delay="1600"/>
                                          </p:stCondLst>
                                        </p:cTn>
                                        <p:tgtEl>
                                          <p:spTgt spid="3072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1196752"/>
            <a:ext cx="4248472" cy="2035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5214530"/>
      </p:ext>
    </p:extLst>
  </p:cSld>
  <p:clrMapOvr>
    <a:masterClrMapping/>
  </p:clrMapOvr>
  <mc:AlternateContent xmlns:mc="http://schemas.openxmlformats.org/markup-compatibility/2006" xmlns:p14="http://schemas.microsoft.com/office/powerpoint/2010/main">
    <mc:Choice Requires="p14">
      <p:transition spd="slow" p14:dur="2000" advClick="0" advTm="0">
        <p:pull/>
      </p:transition>
    </mc:Choice>
    <mc:Fallback xmlns="">
      <p:transition spd="slow" advClick="0" advTm="0">
        <p:pull/>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4860032" y="980728"/>
            <a:ext cx="3291656" cy="5386090"/>
          </a:xfrm>
          <a:prstGeom prst="rect">
            <a:avLst/>
          </a:prstGeom>
        </p:spPr>
        <p:txBody>
          <a:bodyPr wrap="square">
            <a:spAutoFit/>
          </a:bodyPr>
          <a:lstStyle/>
          <a:p>
            <a:pPr lvl="0" algn="ctr"/>
            <a:endParaRPr lang="uk-UA" sz="4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endParaRPr>
          </a:p>
          <a:p>
            <a:pPr lvl="0" algn="ctr"/>
            <a:endParaRPr lang="uk-UA" sz="4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endParaRPr>
          </a:p>
          <a:p>
            <a:pPr lvl="0" algn="ctr"/>
            <a:r>
              <a:rPr lang="uk-UA" sz="40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Blackadder ITC" panose="04020505051007020D02" pitchFamily="82" charset="0"/>
              </a:rPr>
              <a:t>Використані джерела:</a:t>
            </a:r>
          </a:p>
          <a:p>
            <a:pPr lvl="0" algn="ctr"/>
            <a:r>
              <a:rPr lang="en-US" sz="44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Blackadder ITC" panose="04020505051007020D02" pitchFamily="82" charset="0"/>
              </a:rPr>
              <a:t>vsviti.com.ua</a:t>
            </a:r>
            <a:endParaRPr lang="uk-UA" sz="44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Blackadder ITC" panose="04020505051007020D02" pitchFamily="82" charset="0"/>
            </a:endParaRPr>
          </a:p>
          <a:p>
            <a:pPr lvl="0" algn="ctr"/>
            <a:r>
              <a:rPr lang="en-US" sz="4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Blackadder ITC" panose="04020505051007020D02" pitchFamily="82" charset="0"/>
              </a:rPr>
              <a:t>044 Bach - Air On The G String (Last)</a:t>
            </a:r>
            <a:endParaRPr lang="ru-RU" sz="4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773946345"/>
      </p:ext>
    </p:extLst>
  </p:cSld>
  <p:clrMapOvr>
    <a:masterClrMapping/>
  </p:clrMapOvr>
  <mc:AlternateContent xmlns:mc="http://schemas.openxmlformats.org/markup-compatibility/2006" xmlns:p14="http://schemas.microsoft.com/office/powerpoint/2010/main">
    <mc:Choice Requires="p14">
      <p:transition spd="slow" p14:dur="2000" advClick="0" advTm="0">
        <p:pull/>
      </p:transition>
    </mc:Choice>
    <mc:Fallback xmlns="">
      <p:transition spd="slow" advClick="0" advTm="0">
        <p:pull/>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Мама\schloss.jpg"/>
          <p:cNvPicPr>
            <a:picLocks noChangeAspect="1" noChangeArrowheads="1"/>
          </p:cNvPicPr>
          <p:nvPr/>
        </p:nvPicPr>
        <p:blipFill>
          <a:blip r:embed="rId2" cstate="print"/>
          <a:srcRect l="10807" r="22190"/>
          <a:stretch>
            <a:fillRect/>
          </a:stretch>
        </p:blipFill>
        <p:spPr bwMode="auto">
          <a:xfrm>
            <a:off x="4357686" y="928670"/>
            <a:ext cx="4102011" cy="484239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TextBox 4"/>
          <p:cNvSpPr txBox="1"/>
          <p:nvPr/>
        </p:nvSpPr>
        <p:spPr>
          <a:xfrm>
            <a:off x="214282" y="571480"/>
            <a:ext cx="4143404" cy="5093137"/>
          </a:xfrm>
          <a:prstGeom prst="verticalScroll">
            <a:avLst>
              <a:gd name="adj" fmla="val 9193"/>
            </a:avLst>
          </a:prstGeom>
          <a:solidFill>
            <a:schemeClr val="accent6">
              <a:lumMod val="60000"/>
              <a:lumOff val="40000"/>
            </a:schemeClr>
          </a:solidFill>
          <a:ln>
            <a:solidFill>
              <a:schemeClr val="tx2">
                <a:lumMod val="75000"/>
              </a:schemeClr>
            </a:solidFill>
          </a:ln>
          <a:effectLst>
            <a:outerShdw blurRad="50800" dist="38100" algn="l" rotWithShape="0">
              <a:prstClr val="black">
                <a:alpha val="40000"/>
              </a:prstClr>
            </a:outerShdw>
          </a:effectLst>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de-DE" sz="2400" b="1" dirty="0" smtClean="0">
                <a:ln w="12700">
                  <a:solidFill>
                    <a:schemeClr val="tx2">
                      <a:satMod val="155000"/>
                    </a:schemeClr>
                  </a:solidFill>
                  <a:prstDash val="solid"/>
                </a:ln>
                <a:solidFill>
                  <a:schemeClr val="accent6"/>
                </a:solidFill>
                <a:effectLst>
                  <a:outerShdw blurRad="41275" dist="20320" dir="1800000" algn="tl" rotWithShape="0">
                    <a:srgbClr val="000000">
                      <a:alpha val="40000"/>
                    </a:srgbClr>
                  </a:outerShdw>
                </a:effectLst>
              </a:rPr>
              <a:t>Schloss </a:t>
            </a:r>
            <a:r>
              <a:rPr lang="de-DE" sz="2400" b="1" dirty="0" err="1" smtClean="0">
                <a:ln w="12700">
                  <a:solidFill>
                    <a:schemeClr val="tx2">
                      <a:satMod val="155000"/>
                    </a:schemeClr>
                  </a:solidFill>
                  <a:prstDash val="solid"/>
                </a:ln>
                <a:solidFill>
                  <a:schemeClr val="accent6"/>
                </a:solidFill>
                <a:effectLst>
                  <a:outerShdw blurRad="41275" dist="20320" dir="1800000" algn="tl" rotWithShape="0">
                    <a:srgbClr val="000000">
                      <a:alpha val="40000"/>
                    </a:srgbClr>
                  </a:outerShdw>
                </a:effectLst>
              </a:rPr>
              <a:t>Neuschwanstein</a:t>
            </a:r>
            <a:endParaRPr lang="de-DE" sz="2400" b="1" dirty="0" smtClean="0">
              <a:ln w="12700">
                <a:solidFill>
                  <a:schemeClr val="tx2">
                    <a:satMod val="155000"/>
                  </a:schemeClr>
                </a:solidFill>
                <a:prstDash val="solid"/>
              </a:ln>
              <a:solidFill>
                <a:schemeClr val="accent6"/>
              </a:solidFill>
              <a:effectLst>
                <a:outerShdw blurRad="41275" dist="20320" dir="1800000" algn="tl" rotWithShape="0">
                  <a:srgbClr val="000000">
                    <a:alpha val="40000"/>
                  </a:srgbClr>
                </a:outerShdw>
              </a:effectLst>
            </a:endParaRPr>
          </a:p>
          <a:p>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Zwischen Bergen und Himmel- ein stolzer Ritter</a:t>
            </a:r>
          </a:p>
          <a:p>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Das großartige Schloss </a:t>
            </a:r>
            <a:r>
              <a:rPr lang="de-DE"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Neuschwanstein</a:t>
            </a: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Es  bewahrt Legenden und Sagen, es ist voller Geheimnisse und Zauber –das Alpenschloss </a:t>
            </a:r>
            <a:r>
              <a:rPr lang="de-DE" sz="2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Neuschwansten</a:t>
            </a: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endParaRPr lang="ru-RU"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endParaRPr lang="uk-UA"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600" decel="100000"/>
                                        <p:tgtEl>
                                          <p:spTgt spid="2050"/>
                                        </p:tgtEl>
                                      </p:cBhvr>
                                    </p:animEffect>
                                    <p:anim calcmode="lin" valueType="num">
                                      <p:cBhvr>
                                        <p:cTn id="8" dur="1600" decel="100000" fill="hold"/>
                                        <p:tgtEl>
                                          <p:spTgt spid="2050"/>
                                        </p:tgtEl>
                                        <p:attrNameLst>
                                          <p:attrName>style.rotation</p:attrName>
                                        </p:attrNameLst>
                                      </p:cBhvr>
                                      <p:tavLst>
                                        <p:tav tm="0">
                                          <p:val>
                                            <p:fltVal val="-90"/>
                                          </p:val>
                                        </p:tav>
                                        <p:tav tm="100000">
                                          <p:val>
                                            <p:fltVal val="0"/>
                                          </p:val>
                                        </p:tav>
                                      </p:tavLst>
                                    </p:anim>
                                    <p:anim calcmode="lin" valueType="num">
                                      <p:cBhvr>
                                        <p:cTn id="9" dur="1600" decel="100000" fill="hold"/>
                                        <p:tgtEl>
                                          <p:spTgt spid="2050"/>
                                        </p:tgtEl>
                                        <p:attrNameLst>
                                          <p:attrName>ppt_x</p:attrName>
                                        </p:attrNameLst>
                                      </p:cBhvr>
                                      <p:tavLst>
                                        <p:tav tm="0">
                                          <p:val>
                                            <p:strVal val="#ppt_x+0.4"/>
                                          </p:val>
                                        </p:tav>
                                        <p:tav tm="100000">
                                          <p:val>
                                            <p:strVal val="#ppt_x-0.05"/>
                                          </p:val>
                                        </p:tav>
                                      </p:tavLst>
                                    </p:anim>
                                    <p:anim calcmode="lin" valueType="num">
                                      <p:cBhvr>
                                        <p:cTn id="10" dur="1600" decel="100000" fill="hold"/>
                                        <p:tgtEl>
                                          <p:spTgt spid="2050"/>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2050"/>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205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Мама\151455zdorovenkoelena.jpg"/>
          <p:cNvPicPr>
            <a:picLocks noChangeAspect="1" noChangeArrowheads="1"/>
          </p:cNvPicPr>
          <p:nvPr/>
        </p:nvPicPr>
        <p:blipFill>
          <a:blip r:embed="rId2" cstate="print"/>
          <a:srcRect/>
          <a:stretch>
            <a:fillRect/>
          </a:stretch>
        </p:blipFill>
        <p:spPr bwMode="auto">
          <a:xfrm>
            <a:off x="1214414" y="1500174"/>
            <a:ext cx="6610350" cy="49530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 name="TextBox 3"/>
          <p:cNvSpPr txBox="1"/>
          <p:nvPr/>
        </p:nvSpPr>
        <p:spPr>
          <a:xfrm>
            <a:off x="500034" y="214290"/>
            <a:ext cx="8215370" cy="1595021"/>
          </a:xfrm>
          <a:prstGeom prst="horizontalScroll">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Oft, wegen der Höhenlage, „singt“ das Schloss im Alpennebel…In solchem Augenblick scheint es, dass es die Erde nicht berührt…</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600" decel="100000"/>
                                        <p:tgtEl>
                                          <p:spTgt spid="4098"/>
                                        </p:tgtEl>
                                      </p:cBhvr>
                                    </p:animEffect>
                                    <p:anim calcmode="lin" valueType="num">
                                      <p:cBhvr>
                                        <p:cTn id="8" dur="1600" decel="100000" fill="hold"/>
                                        <p:tgtEl>
                                          <p:spTgt spid="4098"/>
                                        </p:tgtEl>
                                        <p:attrNameLst>
                                          <p:attrName>style.rotation</p:attrName>
                                        </p:attrNameLst>
                                      </p:cBhvr>
                                      <p:tavLst>
                                        <p:tav tm="0">
                                          <p:val>
                                            <p:fltVal val="-90"/>
                                          </p:val>
                                        </p:tav>
                                        <p:tav tm="100000">
                                          <p:val>
                                            <p:fltVal val="0"/>
                                          </p:val>
                                        </p:tav>
                                      </p:tavLst>
                                    </p:anim>
                                    <p:anim calcmode="lin" valueType="num">
                                      <p:cBhvr>
                                        <p:cTn id="9" dur="1600" decel="100000" fill="hold"/>
                                        <p:tgtEl>
                                          <p:spTgt spid="4098"/>
                                        </p:tgtEl>
                                        <p:attrNameLst>
                                          <p:attrName>ppt_x</p:attrName>
                                        </p:attrNameLst>
                                      </p:cBhvr>
                                      <p:tavLst>
                                        <p:tav tm="0">
                                          <p:val>
                                            <p:strVal val="#ppt_x+0.4"/>
                                          </p:val>
                                        </p:tav>
                                        <p:tav tm="100000">
                                          <p:val>
                                            <p:strVal val="#ppt_x-0.05"/>
                                          </p:val>
                                        </p:tav>
                                      </p:tavLst>
                                    </p:anim>
                                    <p:anim calcmode="lin" valueType="num">
                                      <p:cBhvr>
                                        <p:cTn id="10" dur="1600" decel="100000" fill="hold"/>
                                        <p:tgtEl>
                                          <p:spTgt spid="4098"/>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4098"/>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409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V="1">
            <a:off x="18859600" y="-22431556"/>
            <a:ext cx="17645186" cy="369332"/>
          </a:xfrm>
          <a:prstGeom prst="rect">
            <a:avLst/>
          </a:prstGeom>
          <a:noFill/>
        </p:spPr>
        <p:txBody>
          <a:bodyPr wrap="square" rtlCol="0">
            <a:spAutoFit/>
          </a:bodyPr>
          <a:lstStyle/>
          <a:p>
            <a:endParaRPr lang="ru-RU" dirty="0"/>
          </a:p>
        </p:txBody>
      </p:sp>
      <p:sp>
        <p:nvSpPr>
          <p:cNvPr id="4" name="TextBox 3"/>
          <p:cNvSpPr txBox="1"/>
          <p:nvPr/>
        </p:nvSpPr>
        <p:spPr>
          <a:xfrm>
            <a:off x="18645286" y="-19668344"/>
            <a:ext cx="20859896" cy="369332"/>
          </a:xfrm>
          <a:prstGeom prst="rect">
            <a:avLst/>
          </a:prstGeom>
          <a:noFill/>
        </p:spPr>
        <p:txBody>
          <a:bodyPr wrap="square" rtlCol="0">
            <a:spAutoFit/>
          </a:bodyPr>
          <a:lstStyle/>
          <a:p>
            <a:endParaRPr lang="ru-RU" dirty="0"/>
          </a:p>
        </p:txBody>
      </p:sp>
      <p:pic>
        <p:nvPicPr>
          <p:cNvPr id="6146" name="Picture 2" descr="D:\Мама\294551_1.jpg"/>
          <p:cNvPicPr>
            <a:picLocks noChangeAspect="1" noChangeArrowheads="1"/>
          </p:cNvPicPr>
          <p:nvPr/>
        </p:nvPicPr>
        <p:blipFill>
          <a:blip r:embed="rId2" cstate="print"/>
          <a:srcRect/>
          <a:stretch>
            <a:fillRect/>
          </a:stretch>
        </p:blipFill>
        <p:spPr bwMode="auto">
          <a:xfrm>
            <a:off x="857224" y="357166"/>
            <a:ext cx="7072362" cy="529917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6" name="TextBox 5"/>
          <p:cNvSpPr txBox="1"/>
          <p:nvPr/>
        </p:nvSpPr>
        <p:spPr>
          <a:xfrm>
            <a:off x="1142976" y="4643446"/>
            <a:ext cx="7429552" cy="1328023"/>
          </a:xfrm>
          <a:prstGeom prst="round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Dieses Schloss ist verzaubert und beschneit und tritt aus der Dunkelheit das Schneeglöckchen der Alpenberge heraus.</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1600" decel="100000"/>
                                        <p:tgtEl>
                                          <p:spTgt spid="6146"/>
                                        </p:tgtEl>
                                      </p:cBhvr>
                                    </p:animEffect>
                                    <p:anim calcmode="lin" valueType="num">
                                      <p:cBhvr>
                                        <p:cTn id="8" dur="1600" decel="100000" fill="hold"/>
                                        <p:tgtEl>
                                          <p:spTgt spid="6146"/>
                                        </p:tgtEl>
                                        <p:attrNameLst>
                                          <p:attrName>style.rotation</p:attrName>
                                        </p:attrNameLst>
                                      </p:cBhvr>
                                      <p:tavLst>
                                        <p:tav tm="0">
                                          <p:val>
                                            <p:fltVal val="-90"/>
                                          </p:val>
                                        </p:tav>
                                        <p:tav tm="100000">
                                          <p:val>
                                            <p:fltVal val="0"/>
                                          </p:val>
                                        </p:tav>
                                      </p:tavLst>
                                    </p:anim>
                                    <p:anim calcmode="lin" valueType="num">
                                      <p:cBhvr>
                                        <p:cTn id="9" dur="1600" decel="100000" fill="hold"/>
                                        <p:tgtEl>
                                          <p:spTgt spid="6146"/>
                                        </p:tgtEl>
                                        <p:attrNameLst>
                                          <p:attrName>ppt_x</p:attrName>
                                        </p:attrNameLst>
                                      </p:cBhvr>
                                      <p:tavLst>
                                        <p:tav tm="0">
                                          <p:val>
                                            <p:strVal val="#ppt_x+0.4"/>
                                          </p:val>
                                        </p:tav>
                                        <p:tav tm="100000">
                                          <p:val>
                                            <p:strVal val="#ppt_x-0.05"/>
                                          </p:val>
                                        </p:tav>
                                      </p:tavLst>
                                    </p:anim>
                                    <p:anim calcmode="lin" valueType="num">
                                      <p:cBhvr>
                                        <p:cTn id="10" dur="1600" decel="100000" fill="hold"/>
                                        <p:tgtEl>
                                          <p:spTgt spid="6146"/>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6146"/>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614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Мама\zamokn_3.jpg"/>
          <p:cNvPicPr>
            <a:picLocks noChangeAspect="1" noChangeArrowheads="1"/>
          </p:cNvPicPr>
          <p:nvPr/>
        </p:nvPicPr>
        <p:blipFill>
          <a:blip r:embed="rId2" cstate="print"/>
          <a:srcRect l="27086"/>
          <a:stretch>
            <a:fillRect/>
          </a:stretch>
        </p:blipFill>
        <p:spPr bwMode="auto">
          <a:xfrm>
            <a:off x="3571518" y="336839"/>
            <a:ext cx="5072447" cy="6092557"/>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571472" y="571480"/>
            <a:ext cx="3143272" cy="1938992"/>
          </a:xfrm>
          <a:prstGeom prst="rect">
            <a:avLst/>
          </a:prstGeom>
          <a:noFill/>
        </p:spPr>
        <p:txBody>
          <a:bodyPr wrap="square" rtlCol="0">
            <a:spAutoFit/>
          </a:bodyPr>
          <a:lstStyle/>
          <a:p>
            <a:endParaRPr lang="de-DE"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r>
              <a:rPr lang="de-DE" sz="4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Wie in einem Märchen…</a:t>
            </a:r>
            <a:endParaRPr lang="ru-RU" sz="4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4" name="Рисунок 3" descr="0b308f8906587882c4ba83feab0c9c95.jpg"/>
          <p:cNvPicPr>
            <a:picLocks noChangeAspect="1"/>
          </p:cNvPicPr>
          <p:nvPr/>
        </p:nvPicPr>
        <p:blipFill>
          <a:blip r:embed="rId3" cstate="print"/>
          <a:stretch>
            <a:fillRect/>
          </a:stretch>
        </p:blipFill>
        <p:spPr>
          <a:xfrm>
            <a:off x="571472" y="2643182"/>
            <a:ext cx="3143272" cy="400052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1600" decel="100000"/>
                                        <p:tgtEl>
                                          <p:spTgt spid="8194"/>
                                        </p:tgtEl>
                                      </p:cBhvr>
                                    </p:animEffect>
                                    <p:anim calcmode="lin" valueType="num">
                                      <p:cBhvr>
                                        <p:cTn id="8" dur="1600" decel="100000" fill="hold"/>
                                        <p:tgtEl>
                                          <p:spTgt spid="8194"/>
                                        </p:tgtEl>
                                        <p:attrNameLst>
                                          <p:attrName>style.rotation</p:attrName>
                                        </p:attrNameLst>
                                      </p:cBhvr>
                                      <p:tavLst>
                                        <p:tav tm="0">
                                          <p:val>
                                            <p:fltVal val="-90"/>
                                          </p:val>
                                        </p:tav>
                                        <p:tav tm="100000">
                                          <p:val>
                                            <p:fltVal val="0"/>
                                          </p:val>
                                        </p:tav>
                                      </p:tavLst>
                                    </p:anim>
                                    <p:anim calcmode="lin" valueType="num">
                                      <p:cBhvr>
                                        <p:cTn id="9" dur="1600" decel="100000" fill="hold"/>
                                        <p:tgtEl>
                                          <p:spTgt spid="8194"/>
                                        </p:tgtEl>
                                        <p:attrNameLst>
                                          <p:attrName>ppt_x</p:attrName>
                                        </p:attrNameLst>
                                      </p:cBhvr>
                                      <p:tavLst>
                                        <p:tav tm="0">
                                          <p:val>
                                            <p:strVal val="#ppt_x+0.4"/>
                                          </p:val>
                                        </p:tav>
                                        <p:tav tm="100000">
                                          <p:val>
                                            <p:strVal val="#ppt_x-0.05"/>
                                          </p:val>
                                        </p:tav>
                                      </p:tavLst>
                                    </p:anim>
                                    <p:anim calcmode="lin" valueType="num">
                                      <p:cBhvr>
                                        <p:cTn id="10" dur="1600" decel="100000" fill="hold"/>
                                        <p:tgtEl>
                                          <p:spTgt spid="8194"/>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8194"/>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819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Мама\нойшванштайн\schloss-neuschwanstein (1).jpg"/>
          <p:cNvPicPr>
            <a:picLocks noChangeAspect="1" noChangeArrowheads="1"/>
          </p:cNvPicPr>
          <p:nvPr/>
        </p:nvPicPr>
        <p:blipFill>
          <a:blip r:embed="rId2" cstate="print"/>
          <a:srcRect/>
          <a:stretch>
            <a:fillRect/>
          </a:stretch>
        </p:blipFill>
        <p:spPr bwMode="auto">
          <a:xfrm>
            <a:off x="179512" y="523123"/>
            <a:ext cx="4505325" cy="2981325"/>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4839142" y="-3190"/>
            <a:ext cx="3904198" cy="3695283"/>
          </a:xfrm>
          <a:prstGeom prst="horizontalScroll">
            <a:avLst>
              <a:gd name="adj" fmla="val 8866"/>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endParaRPr lang="uk-UA"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Schneebedeckte Wände sind fast durchsichtig, der Winter heult dort! Es ist leicht und segelt wie eine Feder durch die Luft, wo es einfriert!</a:t>
            </a:r>
            <a:endParaRPr lang="ru-RU"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5" name="Picture 3" descr="D:\Мама\нойшванштайн\neuschwansteinjpg.jpg"/>
          <p:cNvPicPr>
            <a:picLocks noChangeAspect="1" noChangeArrowheads="1"/>
          </p:cNvPicPr>
          <p:nvPr/>
        </p:nvPicPr>
        <p:blipFill>
          <a:blip r:embed="rId3" cstate="print"/>
          <a:srcRect/>
          <a:stretch>
            <a:fillRect/>
          </a:stretch>
        </p:blipFill>
        <p:spPr bwMode="auto">
          <a:xfrm>
            <a:off x="1928794" y="3500438"/>
            <a:ext cx="5572128" cy="3071834"/>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2750" advClick="0" advTm="0">
        <p:pull/>
      </p:transition>
    </mc:Choice>
    <mc:Fallback xmlns="">
      <p:transition spd="slow" advClick="0" advTm="0">
        <p:pull/>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D:\Мама\e0b936061ec861cb264dde2d596.jpg"/>
          <p:cNvPicPr>
            <a:picLocks noChangeAspect="1" noChangeArrowheads="1"/>
          </p:cNvPicPr>
          <p:nvPr/>
        </p:nvPicPr>
        <p:blipFill>
          <a:blip r:embed="rId2" cstate="print"/>
          <a:srcRect/>
          <a:stretch>
            <a:fillRect/>
          </a:stretch>
        </p:blipFill>
        <p:spPr bwMode="auto">
          <a:xfrm>
            <a:off x="875838" y="978987"/>
            <a:ext cx="7438936" cy="555240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3" name="TextBox 2"/>
          <p:cNvSpPr txBox="1"/>
          <p:nvPr/>
        </p:nvSpPr>
        <p:spPr>
          <a:xfrm>
            <a:off x="395536" y="93830"/>
            <a:ext cx="8136904" cy="2343864"/>
          </a:xfrm>
          <a:prstGeom prst="ribbon2">
            <a:avLst>
              <a:gd name="adj1" fmla="val 33333"/>
              <a:gd name="adj2" fmla="val 75000"/>
            </a:avLst>
          </a:prstGeom>
          <a:gradFill>
            <a:gsLst>
              <a:gs pos="0">
                <a:schemeClr val="accent6">
                  <a:tint val="50000"/>
                  <a:satMod val="300000"/>
                  <a:alpha val="50000"/>
                </a:schemeClr>
              </a:gs>
              <a:gs pos="35000">
                <a:schemeClr val="accent6">
                  <a:tint val="37000"/>
                  <a:satMod val="300000"/>
                </a:schemeClr>
              </a:gs>
              <a:gs pos="100000">
                <a:schemeClr val="accent6">
                  <a:tint val="15000"/>
                  <a:satMod val="350000"/>
                </a:schemeClr>
              </a:gs>
            </a:gsLst>
          </a:gradFill>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de-DE"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Das bewunderte Schlosspanorama. Von den Wänden des Schlosses öffnet sich ein solches Landschaftsbild, mit dem kein anderes Schloss in der Welt prahlen kann!</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mc:AlternateContent xmlns:mc="http://schemas.openxmlformats.org/markup-compatibility/2006" xmlns:p14="http://schemas.microsoft.com/office/powerpoint/2010/main">
    <mc:Choice Requires="p14">
      <p:transition spd="slow" p14:dur="2750" advClick="0" advTm="0">
        <p:pull/>
      </p:transition>
    </mc:Choice>
    <mc:Fallback xmlns="">
      <p:transition spd="slow" advClick="0" advTm="0">
        <p:pull/>
      </p:transition>
    </mc:Fallback>
  </mc:AlternateContent>
  <p:timing>
    <p:tnLst>
      <p:par>
        <p:cTn id="1" dur="indefinite" restart="never" nodeType="tmRoot"/>
      </p:par>
    </p:tnLst>
  </p:timing>
</p:sld>
</file>

<file path=ppt/theme/theme1.xml><?xml version="1.0" encoding="utf-8"?>
<a:theme xmlns:a="http://schemas.openxmlformats.org/drawingml/2006/main" name="000037">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000037</Template>
  <TotalTime>845</TotalTime>
  <Words>625</Words>
  <Application>Microsoft Office PowerPoint</Application>
  <PresentationFormat>Экран (4:3)</PresentationFormat>
  <Paragraphs>45</Paragraphs>
  <Slides>34</Slides>
  <Notes>1</Notes>
  <HiddenSlides>0</HiddenSlides>
  <MMClips>1</MMClips>
  <ScaleCrop>false</ScaleCrop>
  <HeadingPairs>
    <vt:vector size="4" baseType="variant">
      <vt:variant>
        <vt:lpstr>Тема</vt:lpstr>
      </vt:variant>
      <vt:variant>
        <vt:i4>1</vt:i4>
      </vt:variant>
      <vt:variant>
        <vt:lpstr>Заголовки слайдов</vt:lpstr>
      </vt:variant>
      <vt:variant>
        <vt:i4>34</vt:i4>
      </vt:variant>
    </vt:vector>
  </HeadingPairs>
  <TitlesOfParts>
    <vt:vector size="35" baseType="lpstr">
      <vt:lpstr>000037</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Grizli777</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Лиза</cp:lastModifiedBy>
  <cp:revision>163</cp:revision>
  <dcterms:created xsi:type="dcterms:W3CDTF">2014-10-21T17:10:23Z</dcterms:created>
  <dcterms:modified xsi:type="dcterms:W3CDTF">2015-01-24T09:39:00Z</dcterms:modified>
</cp:coreProperties>
</file>