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57" r:id="rId5"/>
    <p:sldId id="260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33CC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9E1AF-033E-427B-916F-4A392B5FBAFB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74253-7C67-40C1-9D7B-FE34745F9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1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CAC2-FDB2-4D05-821B-E3866958120E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17F2-28AE-4E41-BD7A-8931890F9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4213" y="928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Автоматизація звука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[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С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]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b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</a:b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у словах і реченнях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786050" y="3071810"/>
            <a:ext cx="4500594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2000" b="1" dirty="0" smtClean="0">
                <a:solidFill>
                  <a:srgbClr val="996633"/>
                </a:solidFill>
                <a:latin typeface="Comic Sans MS" pitchFamily="66" charset="0"/>
              </a:rPr>
              <a:t>Радецька </a:t>
            </a:r>
            <a:r>
              <a:rPr lang="uk-UA" sz="2000" b="1" dirty="0">
                <a:solidFill>
                  <a:srgbClr val="996633"/>
                </a:solidFill>
                <a:latin typeface="Comic Sans MS" pitchFamily="66" charset="0"/>
              </a:rPr>
              <a:t>Валентина Йосипівна </a:t>
            </a:r>
            <a:r>
              <a:rPr lang="uk-UA" sz="2000" b="1" dirty="0" smtClean="0">
                <a:solidFill>
                  <a:srgbClr val="996633"/>
                </a:solidFill>
                <a:latin typeface="Comic Sans MS" pitchFamily="66" charset="0"/>
              </a:rPr>
              <a:t/>
            </a:r>
            <a:br>
              <a:rPr lang="uk-UA" sz="2000" b="1" dirty="0" smtClean="0">
                <a:solidFill>
                  <a:srgbClr val="996633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rgbClr val="996633"/>
                </a:solidFill>
                <a:latin typeface="Comic Sans MS" pitchFamily="66" charset="0"/>
              </a:rPr>
              <a:t>Вчитель-логопед </a:t>
            </a:r>
            <a:r>
              <a:rPr lang="uk-UA" sz="2000" b="1" dirty="0">
                <a:solidFill>
                  <a:srgbClr val="996633"/>
                </a:solidFill>
                <a:latin typeface="Comic Sans MS" pitchFamily="66" charset="0"/>
              </a:rPr>
              <a:t>Шполянського НВК “ЗОШ </a:t>
            </a:r>
            <a:r>
              <a:rPr lang="uk-UA" sz="2000" b="1" dirty="0" smtClean="0">
                <a:solidFill>
                  <a:srgbClr val="996633"/>
                </a:solidFill>
                <a:latin typeface="Comic Sans MS" pitchFamily="66" charset="0"/>
              </a:rPr>
              <a:t>І-ІІІст</a:t>
            </a:r>
            <a:r>
              <a:rPr lang="uk-UA" sz="2000" b="1" dirty="0">
                <a:solidFill>
                  <a:srgbClr val="996633"/>
                </a:solidFill>
                <a:latin typeface="Comic Sans MS" pitchFamily="66" charset="0"/>
              </a:rPr>
              <a:t>. №</a:t>
            </a:r>
            <a:r>
              <a:rPr lang="uk-UA" sz="2000" b="1" dirty="0" smtClean="0">
                <a:solidFill>
                  <a:srgbClr val="996633"/>
                </a:solidFill>
                <a:latin typeface="Comic Sans MS" pitchFamily="66" charset="0"/>
              </a:rPr>
              <a:t>3-гімназія</a:t>
            </a:r>
            <a:r>
              <a:rPr lang="uk-UA" sz="2000" b="1" dirty="0">
                <a:solidFill>
                  <a:srgbClr val="996633"/>
                </a:solidFill>
                <a:latin typeface="Comic Sans MS" pitchFamily="66" charset="0"/>
              </a:rPr>
              <a:t>” Шполянської районної ради Черкаської області</a:t>
            </a:r>
            <a:endParaRPr lang="ru-RU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12626">
        <p14:warp dir="in"/>
      </p:transition>
    </mc:Choice>
    <mc:Fallback>
      <p:transition spd="slow" advTm="126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8756" y="1453582"/>
            <a:ext cx="68451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0033CC"/>
                </a:solidFill>
                <a:latin typeface="Comic Sans MS" pitchFamily="66" charset="0"/>
              </a:rPr>
              <a:t>Веселий  -  сумний ,</a:t>
            </a:r>
          </a:p>
          <a:p>
            <a:r>
              <a:rPr lang="uk-UA" sz="4800" dirty="0">
                <a:solidFill>
                  <a:srgbClr val="0033CC"/>
                </a:solidFill>
                <a:latin typeface="Comic Sans MS" pitchFamily="66" charset="0"/>
              </a:rPr>
              <a:t>н</a:t>
            </a:r>
            <a:r>
              <a:rPr lang="uk-UA" sz="4800" dirty="0" smtClean="0">
                <a:solidFill>
                  <a:srgbClr val="0033CC"/>
                </a:solidFill>
                <a:latin typeface="Comic Sans MS" pitchFamily="66" charset="0"/>
              </a:rPr>
              <a:t>изький   -  високий,</a:t>
            </a:r>
          </a:p>
          <a:p>
            <a:r>
              <a:rPr lang="uk-UA" sz="4800" dirty="0">
                <a:solidFill>
                  <a:srgbClr val="0033CC"/>
                </a:solidFill>
                <a:latin typeface="Comic Sans MS" pitchFamily="66" charset="0"/>
              </a:rPr>
              <a:t>м</a:t>
            </a:r>
            <a:r>
              <a:rPr lang="uk-UA" sz="4800" dirty="0" smtClean="0">
                <a:solidFill>
                  <a:srgbClr val="0033CC"/>
                </a:solidFill>
                <a:latin typeface="Comic Sans MS" pitchFamily="66" charset="0"/>
              </a:rPr>
              <a:t>окрий    -  сухий,</a:t>
            </a:r>
          </a:p>
          <a:p>
            <a:r>
              <a:rPr lang="uk-UA" sz="4800" dirty="0" smtClean="0">
                <a:solidFill>
                  <a:srgbClr val="0033CC"/>
                </a:solidFill>
                <a:latin typeface="Comic Sans MS" pitchFamily="66" charset="0"/>
              </a:rPr>
              <a:t>гіркий      -  солодкий.</a:t>
            </a:r>
            <a:endParaRPr lang="en-US" sz="4800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2057">
        <p14:gallery dir="l"/>
      </p:transition>
    </mc:Choice>
    <mc:Fallback>
      <p:transition spd="slow" advTm="120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29" y="285728"/>
            <a:ext cx="85026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latin typeface="Comic Sans MS" pitchFamily="66" charset="0"/>
              </a:rPr>
              <a:t>Вставте в реченні слово </a:t>
            </a:r>
            <a:r>
              <a:rPr lang="uk-UA" sz="4000" b="1" dirty="0" smtClean="0">
                <a:solidFill>
                  <a:srgbClr val="0033CC"/>
                </a:solidFill>
                <a:latin typeface="Comic Sans MS" pitchFamily="66" charset="0"/>
              </a:rPr>
              <a:t>слива</a:t>
            </a:r>
          </a:p>
          <a:p>
            <a:pPr algn="ctr"/>
            <a:r>
              <a:rPr lang="uk-UA" sz="4000" dirty="0">
                <a:latin typeface="Comic Sans MS" pitchFamily="66" charset="0"/>
              </a:rPr>
              <a:t>з</a:t>
            </a:r>
            <a:r>
              <a:rPr lang="uk-UA" sz="4000" dirty="0" smtClean="0">
                <a:latin typeface="Comic Sans MS" pitchFamily="66" charset="0"/>
              </a:rPr>
              <a:t>амість крапок у потрібній формі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439" y="1643050"/>
            <a:ext cx="7523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У саду росте 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. . . . </a:t>
            </a:r>
          </a:p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На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 . . . </a:t>
            </a:r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сидять ластівки.</a:t>
            </a:r>
          </a:p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Під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 . . . </a:t>
            </a:r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виросла висока трава.</a:t>
            </a:r>
          </a:p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Слава доглядає за своєю 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. . . .</a:t>
            </a:r>
          </a:p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Щоліта  на 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. . . </a:t>
            </a:r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виростає багато плодів.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29513">
        <p:circle/>
      </p:transition>
    </mc:Choice>
    <mc:Fallback>
      <p:transition spd="slow" advTm="295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00042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У саду росте 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слива</a:t>
            </a:r>
          </a:p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На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 сливі </a:t>
            </a:r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сидять ластівки.</a:t>
            </a:r>
          </a:p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Під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 сливою </a:t>
            </a:r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виросла висока трава.</a:t>
            </a:r>
          </a:p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Слава доглядає за своєю 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сливою</a:t>
            </a:r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.</a:t>
            </a:r>
          </a:p>
          <a:p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Влітку  на </a:t>
            </a:r>
            <a:r>
              <a:rPr lang="uk-UA" sz="4000" i="1" dirty="0" smtClean="0">
                <a:solidFill>
                  <a:srgbClr val="0033CC"/>
                </a:solidFill>
                <a:latin typeface="Comic Sans MS" pitchFamily="66" charset="0"/>
              </a:rPr>
              <a:t>сливі </a:t>
            </a:r>
            <a:r>
              <a:rPr lang="uk-UA" sz="4000" i="1" dirty="0" smtClean="0">
                <a:solidFill>
                  <a:srgbClr val="008000"/>
                </a:solidFill>
                <a:latin typeface="Comic Sans MS" pitchFamily="66" charset="0"/>
              </a:rPr>
              <a:t>достигає багато плодів.</a:t>
            </a:r>
          </a:p>
        </p:txBody>
      </p:sp>
    </p:spTree>
    <p:custDataLst>
      <p:tags r:id="rId1"/>
    </p:custDataLst>
  </p:cSld>
  <p:clrMapOvr>
    <a:masterClrMapping/>
  </p:clrMapOvr>
  <p:transition spd="slow" advTm="248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0"/>
          <p:cNvSpPr txBox="1">
            <a:spLocks noChangeArrowheads="1"/>
          </p:cNvSpPr>
          <p:nvPr/>
        </p:nvSpPr>
        <p:spPr bwMode="auto">
          <a:xfrm>
            <a:off x="2115796" y="1054070"/>
            <a:ext cx="5637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latin typeface="Comic Sans MS" pitchFamily="66" charset="0"/>
              </a:rPr>
              <a:t>Список використаних джерел:</a:t>
            </a:r>
            <a:endParaRPr lang="uk-UA" alt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6107" y="2127132"/>
            <a:ext cx="70102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000" b="1" dirty="0" smtClean="0">
                <a:latin typeface="Comic Sans MS" pitchFamily="66" charset="0"/>
              </a:rPr>
              <a:t>- Навчальний посібник «Дидактичний матеріал для </a:t>
            </a:r>
            <a:br>
              <a:rPr lang="uk-UA" altLang="ru-RU" sz="2000" b="1" dirty="0" smtClean="0">
                <a:latin typeface="Comic Sans MS" pitchFamily="66" charset="0"/>
              </a:rPr>
            </a:br>
            <a:r>
              <a:rPr lang="uk-UA" altLang="ru-RU" sz="2000" b="1" dirty="0" smtClean="0">
                <a:latin typeface="Comic Sans MS" pitchFamily="66" charset="0"/>
              </a:rPr>
              <a:t>виправлення мовленнєвих недоліків». </a:t>
            </a:r>
            <a:br>
              <a:rPr lang="uk-UA" altLang="ru-RU" sz="2000" b="1" dirty="0" smtClean="0">
                <a:latin typeface="Comic Sans MS" pitchFamily="66" charset="0"/>
              </a:rPr>
            </a:br>
            <a:r>
              <a:rPr lang="uk-UA" altLang="ru-RU" sz="2000" b="1" dirty="0" smtClean="0">
                <a:latin typeface="Comic Sans MS" pitchFamily="66" charset="0"/>
              </a:rPr>
              <a:t>Київ Літера 2005р.</a:t>
            </a:r>
            <a:endParaRPr lang="uk-UA" alt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250" y="3610277"/>
            <a:ext cx="65373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dirty="0" smtClean="0">
                <a:solidFill>
                  <a:srgbClr val="008000"/>
                </a:solidFill>
                <a:latin typeface="Comic Sans MS" pitchFamily="66" charset="0"/>
              </a:rPr>
              <a:t>Інтернет ресурси:</a:t>
            </a:r>
          </a:p>
          <a:p>
            <a:r>
              <a:rPr lang="en-US" altLang="ru-RU" sz="1600" dirty="0" smtClean="0">
                <a:solidFill>
                  <a:srgbClr val="008000"/>
                </a:solidFill>
              </a:rPr>
              <a:t>http://shkola.ostriv.in.ua/publication/code-43A384E5B765F/list-C8FC0F7F26</a:t>
            </a:r>
            <a:endParaRPr lang="ru-RU" altLang="ru-RU" sz="1600" dirty="0" smtClean="0">
              <a:solidFill>
                <a:srgbClr val="008000"/>
              </a:solidFill>
            </a:endParaRPr>
          </a:p>
          <a:p>
            <a:r>
              <a:rPr lang="en-US" altLang="ru-RU" sz="1600" dirty="0" smtClean="0">
                <a:solidFill>
                  <a:srgbClr val="008000"/>
                </a:solidFill>
              </a:rPr>
              <a:t>http://sadozoc304.dnepredu.com/uk/site/parents-info.html</a:t>
            </a:r>
            <a:endParaRPr lang="uk-UA" altLang="ru-RU" sz="16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558341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8000"/>
                </a:solidFill>
                <a:latin typeface="Comic Sans MS" pitchFamily="66" charset="0"/>
              </a:rPr>
              <a:t>Література</a:t>
            </a:r>
            <a:endParaRPr lang="en-US" sz="32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50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598" y="915399"/>
            <a:ext cx="7143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Визначити місце звука </a:t>
            </a:r>
            <a:r>
              <a:rPr lang="en-US" sz="3200" dirty="0" smtClean="0">
                <a:latin typeface="Comic Sans MS" pitchFamily="66" charset="0"/>
              </a:rPr>
              <a:t>[</a:t>
            </a:r>
            <a:r>
              <a:rPr lang="uk-UA" sz="3200" dirty="0" smtClean="0">
                <a:latin typeface="Comic Sans MS" pitchFamily="66" charset="0"/>
              </a:rPr>
              <a:t>С</a:t>
            </a:r>
            <a:r>
              <a:rPr lang="en-US" sz="3200" dirty="0" smtClean="0">
                <a:latin typeface="Comic Sans MS" pitchFamily="66" charset="0"/>
              </a:rPr>
              <a:t>]</a:t>
            </a:r>
            <a:r>
              <a:rPr lang="uk-UA" sz="3200" dirty="0" smtClean="0">
                <a:latin typeface="Comic Sans MS" pitchFamily="66" charset="0"/>
              </a:rPr>
              <a:t> у словах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3074" name="Picture 2" descr="C:\Documents and Settings\Администратор\Рабочий стол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500306"/>
            <a:ext cx="2923858" cy="2160000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123456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71744"/>
            <a:ext cx="1312500" cy="2160000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060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554884"/>
            <a:ext cx="2880000" cy="216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027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40240"/>
            <a:ext cx="2923858" cy="2160000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123456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1678"/>
            <a:ext cx="1312500" cy="2160000"/>
          </a:xfrm>
          <a:prstGeom prst="rect">
            <a:avLst/>
          </a:prstGeom>
          <a:noFill/>
        </p:spPr>
      </p:pic>
      <p:pic>
        <p:nvPicPr>
          <p:cNvPr id="4" name="Picture 4" descr="C:\Documents and Settings\Администратор\Рабочий стол\060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694818"/>
            <a:ext cx="2880000" cy="2160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00826" y="4212008"/>
            <a:ext cx="1000132" cy="0"/>
          </a:xfrm>
          <a:prstGeom prst="line">
            <a:avLst/>
          </a:prstGeom>
          <a:ln w="762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0034" y="4212008"/>
            <a:ext cx="1357322" cy="0"/>
          </a:xfrm>
          <a:prstGeom prst="line">
            <a:avLst/>
          </a:prstGeom>
          <a:ln w="762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узел 6"/>
          <p:cNvSpPr>
            <a:spLocks noChangeAspect="1"/>
          </p:cNvSpPr>
          <p:nvPr/>
        </p:nvSpPr>
        <p:spPr>
          <a:xfrm>
            <a:off x="3214678" y="3997694"/>
            <a:ext cx="360000" cy="360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Блок-схема: узел 7"/>
          <p:cNvSpPr>
            <a:spLocks noChangeAspect="1"/>
          </p:cNvSpPr>
          <p:nvPr/>
        </p:nvSpPr>
        <p:spPr>
          <a:xfrm>
            <a:off x="7500958" y="3997694"/>
            <a:ext cx="360000" cy="360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Блок-схема: узел 8"/>
          <p:cNvSpPr>
            <a:spLocks noChangeAspect="1"/>
          </p:cNvSpPr>
          <p:nvPr/>
        </p:nvSpPr>
        <p:spPr>
          <a:xfrm>
            <a:off x="1071538" y="3997694"/>
            <a:ext cx="360000" cy="360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4678" y="4212008"/>
            <a:ext cx="1000132" cy="0"/>
          </a:xfrm>
          <a:prstGeom prst="line">
            <a:avLst/>
          </a:prstGeom>
          <a:ln w="762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8662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428604"/>
            <a:ext cx="655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Відібрати малюнки в назвах яких є звук </a:t>
            </a:r>
            <a:r>
              <a:rPr lang="en-US" sz="2400" dirty="0" smtClean="0">
                <a:latin typeface="Comic Sans MS" pitchFamily="66" charset="0"/>
              </a:rPr>
              <a:t>[C]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7" name="Picture 3" descr="C:\Documents and Settings\Администратор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2862823" cy="1440000"/>
          </a:xfrm>
          <a:prstGeom prst="rect">
            <a:avLst/>
          </a:prstGeom>
          <a:noFill/>
        </p:spPr>
      </p:pic>
      <p:pic>
        <p:nvPicPr>
          <p:cNvPr id="8" name="Picture 3" descr="D:\Оля\мама\Презентація\си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786322"/>
            <a:ext cx="251365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куплю сумку луи витон-800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285992"/>
            <a:ext cx="1800000" cy="1800000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1234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000372"/>
            <a:ext cx="2752725" cy="1171575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Рабочий стол\8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500306"/>
            <a:ext cx="1267563" cy="1800000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Рабочий стол\pr_2_5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1000108"/>
            <a:ext cx="1722505" cy="1800000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Рабочий стол\tyikva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429132"/>
            <a:ext cx="2193925" cy="1728787"/>
          </a:xfrm>
          <a:prstGeom prst="rect">
            <a:avLst/>
          </a:prstGeom>
          <a:noFill/>
        </p:spPr>
      </p:pic>
      <p:pic>
        <p:nvPicPr>
          <p:cNvPr id="1034" name="Picture 10" descr="C:\Documents and Settings\Администратор\Рабочий стол\75cbcc73743fff5921ac5c90b24fd9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4286256"/>
            <a:ext cx="2110227" cy="180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8230">
        <p:circle/>
      </p:transition>
    </mc:Choice>
    <mc:Fallback>
      <p:transition spd="slow" advTm="1823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7302" y="2500306"/>
            <a:ext cx="1853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[C]</a:t>
            </a:r>
            <a:endParaRPr lang="en-US" sz="9600" dirty="0">
              <a:latin typeface="Comic Sans MS" pitchFamily="66" charset="0"/>
            </a:endParaRPr>
          </a:p>
        </p:txBody>
      </p:sp>
      <p:pic>
        <p:nvPicPr>
          <p:cNvPr id="3" name="Picture 3" descr="C:\Documents and Settings\Администратор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2862823" cy="1440000"/>
          </a:xfrm>
          <a:prstGeom prst="rect">
            <a:avLst/>
          </a:prstGeom>
          <a:noFill/>
        </p:spPr>
      </p:pic>
      <p:pic>
        <p:nvPicPr>
          <p:cNvPr id="4" name="Picture 3" descr="D:\Оля\мама\Презентація\си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714884"/>
            <a:ext cx="251365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Администратор\Рабочий стол\куплю сумку луи витон-800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546" y="2285992"/>
            <a:ext cx="1800000" cy="1800000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1234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500042"/>
            <a:ext cx="2752725" cy="1171575"/>
          </a:xfrm>
          <a:prstGeom prst="rect">
            <a:avLst/>
          </a:prstGeom>
          <a:noFill/>
        </p:spPr>
      </p:pic>
      <p:pic>
        <p:nvPicPr>
          <p:cNvPr id="7" name="Picture 7" descr="C:\Documents and Settings\Администратор\Рабочий стол\8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7841" y="2428868"/>
            <a:ext cx="1267563" cy="1800000"/>
          </a:xfrm>
          <a:prstGeom prst="rect">
            <a:avLst/>
          </a:prstGeom>
          <a:noFill/>
        </p:spPr>
      </p:pic>
      <p:pic>
        <p:nvPicPr>
          <p:cNvPr id="10" name="Picture 10" descr="C:\Documents and Settings\Администратор\Рабочий стол\75cbcc73743fff5921ac5c90b24fd9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629396"/>
            <a:ext cx="2110227" cy="180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691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142844" y="3714752"/>
            <a:ext cx="1714512" cy="857256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42852"/>
            <a:ext cx="882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Розмістіть картинки по будиночках</a:t>
            </a:r>
            <a:endParaRPr lang="en-US" sz="4000" dirty="0">
              <a:latin typeface="Comic Sans MS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643446"/>
          <a:ext cx="1214446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14546" y="3786190"/>
          <a:ext cx="2428892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</a:tblGrid>
              <a:tr h="11430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143504" y="2786058"/>
          <a:ext cx="3786213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71"/>
                <a:gridCol w="1262071"/>
                <a:gridCol w="1262071"/>
              </a:tblGrid>
              <a:tr h="11430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2000232" y="2857496"/>
            <a:ext cx="2786082" cy="8572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929190" y="1857364"/>
            <a:ext cx="4143372" cy="857256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6" descr="C:\Documents and Settings\Администратор\Рабочий стол\123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857232"/>
            <a:ext cx="2517754" cy="1071570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13732853032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1928794" cy="1141203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181a2d4s-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572008"/>
            <a:ext cx="2529434" cy="18970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145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71604" y="428604"/>
            <a:ext cx="6293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Утворіть слова із складів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779" y="1772655"/>
            <a:ext cx="81900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b="1" dirty="0" smtClean="0">
                <a:solidFill>
                  <a:srgbClr val="0033CC"/>
                </a:solidFill>
                <a:latin typeface="Comic Sans MS" pitchFamily="66" charset="0"/>
              </a:rPr>
              <a:t>Са    со    су    си    се</a:t>
            </a:r>
            <a:endParaRPr lang="en-US" sz="50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772787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путник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4104" y="2772787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лома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2204" y="2772787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рвант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5515" y="2772787"/>
            <a:ext cx="79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ній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5820" y="2759516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па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575" y="3772919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нце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01371" y="3772919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вий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3823" y="3772919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мен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5515" y="3772919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хий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3759648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дівник</a:t>
            </a:r>
            <a:endParaRPr lang="en-US" sz="3200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6413">
        <p:blinds dir="vert"/>
      </p:transition>
    </mc:Choice>
    <mc:Fallback>
      <p:transition spd="slow" advTm="264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1105" y="1428736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33CC"/>
                </a:solidFill>
                <a:latin typeface="Comic Sans MS" pitchFamily="66" charset="0"/>
              </a:rPr>
              <a:t>с</a:t>
            </a:r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у</a:t>
            </a:r>
            <a:r>
              <a:rPr lang="uk-UA" sz="3600" dirty="0" smtClean="0">
                <a:latin typeface="Comic Sans MS" pitchFamily="66" charset="0"/>
              </a:rPr>
              <a:t>путник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986" y="1428736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33CC"/>
                </a:solidFill>
                <a:latin typeface="Comic Sans MS" pitchFamily="66" charset="0"/>
              </a:rPr>
              <a:t>с</a:t>
            </a:r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о</a:t>
            </a:r>
            <a:r>
              <a:rPr lang="uk-UA" sz="3600" dirty="0" smtClean="0">
                <a:latin typeface="Comic Sans MS" pitchFamily="66" charset="0"/>
              </a:rPr>
              <a:t>лома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4939" y="1442007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33CC"/>
                </a:solidFill>
                <a:latin typeface="Comic Sans MS" pitchFamily="66" charset="0"/>
              </a:rPr>
              <a:t>с</a:t>
            </a:r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е</a:t>
            </a:r>
            <a:r>
              <a:rPr lang="uk-UA" sz="3600" dirty="0" smtClean="0">
                <a:latin typeface="Comic Sans MS" pitchFamily="66" charset="0"/>
              </a:rPr>
              <a:t>рвант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1872" y="1428736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33CC"/>
                </a:solidFill>
                <a:latin typeface="Comic Sans MS" pitchFamily="66" charset="0"/>
              </a:rPr>
              <a:t>с</a:t>
            </a:r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и</a:t>
            </a:r>
            <a:r>
              <a:rPr lang="uk-UA" sz="3600" dirty="0" smtClean="0">
                <a:latin typeface="Comic Sans MS" pitchFamily="66" charset="0"/>
              </a:rPr>
              <a:t>ній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15" y="1442007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Са</a:t>
            </a:r>
            <a:r>
              <a:rPr lang="uk-UA" sz="3600" dirty="0" smtClean="0">
                <a:latin typeface="Comic Sans MS" pitchFamily="66" charset="0"/>
              </a:rPr>
              <a:t>па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4696" y="2912274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су</a:t>
            </a:r>
            <a:r>
              <a:rPr lang="uk-UA" sz="3600" dirty="0" smtClean="0">
                <a:latin typeface="Comic Sans MS" pitchFamily="66" charset="0"/>
              </a:rPr>
              <a:t>хий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5068" y="2912274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со</a:t>
            </a:r>
            <a:r>
              <a:rPr lang="uk-UA" sz="3600" dirty="0" smtClean="0">
                <a:latin typeface="Comic Sans MS" pitchFamily="66" charset="0"/>
              </a:rPr>
              <a:t>нце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1660" y="2925545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33CC"/>
                </a:solidFill>
                <a:latin typeface="Comic Sans MS" pitchFamily="66" charset="0"/>
              </a:rPr>
              <a:t>С</a:t>
            </a:r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е</a:t>
            </a:r>
            <a:r>
              <a:rPr lang="uk-UA" sz="3600" dirty="0" smtClean="0">
                <a:latin typeface="Comic Sans MS" pitchFamily="66" charset="0"/>
              </a:rPr>
              <a:t>мен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0812" y="2912274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си</a:t>
            </a:r>
            <a:r>
              <a:rPr lang="uk-UA" sz="3600" dirty="0" smtClean="0">
                <a:latin typeface="Comic Sans MS" pitchFamily="66" charset="0"/>
              </a:rPr>
              <a:t>вий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015" y="2925545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33CC"/>
                </a:solidFill>
                <a:latin typeface="Comic Sans MS" pitchFamily="66" charset="0"/>
              </a:rPr>
              <a:t>Са</a:t>
            </a:r>
            <a:r>
              <a:rPr lang="uk-UA" sz="3600" dirty="0" smtClean="0">
                <a:latin typeface="Comic Sans MS" pitchFamily="66" charset="0"/>
              </a:rPr>
              <a:t>дівник</a:t>
            </a:r>
            <a:endParaRPr lang="en-US" sz="3600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914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85728"/>
            <a:ext cx="6546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latin typeface="Comic Sans MS" pitchFamily="66" charset="0"/>
              </a:rPr>
              <a:t>Підберіть слова – ознаки</a:t>
            </a:r>
          </a:p>
          <a:p>
            <a:pPr algn="ctr"/>
            <a:r>
              <a:rPr lang="uk-UA" sz="4000" dirty="0">
                <a:latin typeface="Comic Sans MS" pitchFamily="66" charset="0"/>
              </a:rPr>
              <a:t>п</a:t>
            </a:r>
            <a:r>
              <a:rPr lang="uk-UA" sz="4000" dirty="0" smtClean="0">
                <a:latin typeface="Comic Sans MS" pitchFamily="66" charset="0"/>
              </a:rPr>
              <a:t>ротилежні  за значенням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4503" y="2071678"/>
            <a:ext cx="49471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0033CC"/>
                </a:solidFill>
                <a:latin typeface="Comic Sans MS" pitchFamily="66" charset="0"/>
              </a:rPr>
              <a:t>Веселий  -  . . . ,</a:t>
            </a:r>
          </a:p>
          <a:p>
            <a:r>
              <a:rPr lang="uk-UA" sz="4800" dirty="0">
                <a:solidFill>
                  <a:srgbClr val="0033CC"/>
                </a:solidFill>
                <a:latin typeface="Comic Sans MS" pitchFamily="66" charset="0"/>
              </a:rPr>
              <a:t>н</a:t>
            </a:r>
            <a:r>
              <a:rPr lang="uk-UA" sz="4800" dirty="0" smtClean="0">
                <a:solidFill>
                  <a:srgbClr val="0033CC"/>
                </a:solidFill>
                <a:latin typeface="Comic Sans MS" pitchFamily="66" charset="0"/>
              </a:rPr>
              <a:t>изький   -  . . . ,</a:t>
            </a:r>
          </a:p>
          <a:p>
            <a:r>
              <a:rPr lang="uk-UA" sz="4800" dirty="0">
                <a:solidFill>
                  <a:srgbClr val="0033CC"/>
                </a:solidFill>
                <a:latin typeface="Comic Sans MS" pitchFamily="66" charset="0"/>
              </a:rPr>
              <a:t>м</a:t>
            </a:r>
            <a:r>
              <a:rPr lang="uk-UA" sz="4800" dirty="0" smtClean="0">
                <a:solidFill>
                  <a:srgbClr val="0033CC"/>
                </a:solidFill>
                <a:latin typeface="Comic Sans MS" pitchFamily="66" charset="0"/>
              </a:rPr>
              <a:t>окрий  -  . . . ,</a:t>
            </a:r>
          </a:p>
          <a:p>
            <a:r>
              <a:rPr lang="uk-UA" sz="4800" dirty="0" smtClean="0">
                <a:solidFill>
                  <a:srgbClr val="0033CC"/>
                </a:solidFill>
                <a:latin typeface="Comic Sans MS" pitchFamily="66" charset="0"/>
              </a:rPr>
              <a:t>гіркий  -  . . . .</a:t>
            </a:r>
            <a:endParaRPr lang="en-US" sz="4800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4102">
        <p14:doors dir="vert"/>
      </p:transition>
    </mc:Choice>
    <mc:Fallback>
      <p:transition spd="slow" advTm="14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1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|1.1|1.4|1|1.2|1.1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2.5|2.1|2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3.9|1.2|1.2|1.3|1.3|1.3|1.4|1.4|1.2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.4|1.4|1.3|1.5|1.8|1.7|1.3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207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Nikolay Radetskiy</dc:creator>
  <cp:lastModifiedBy>Валя</cp:lastModifiedBy>
  <cp:revision>25</cp:revision>
  <dcterms:created xsi:type="dcterms:W3CDTF">2015-02-08T15:15:44Z</dcterms:created>
  <dcterms:modified xsi:type="dcterms:W3CDTF">2015-02-11T18:03:12Z</dcterms:modified>
</cp:coreProperties>
</file>