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83" r:id="rId4"/>
    <p:sldId id="281" r:id="rId5"/>
    <p:sldId id="282" r:id="rId6"/>
    <p:sldId id="273" r:id="rId7"/>
    <p:sldId id="278" r:id="rId8"/>
    <p:sldId id="286" r:id="rId9"/>
    <p:sldId id="261" r:id="rId10"/>
    <p:sldId id="284" r:id="rId11"/>
    <p:sldId id="289" r:id="rId12"/>
    <p:sldId id="285" r:id="rId13"/>
    <p:sldId id="258" r:id="rId14"/>
    <p:sldId id="259" r:id="rId15"/>
    <p:sldId id="263" r:id="rId16"/>
    <p:sldId id="267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36" autoAdjust="0"/>
    <p:restoredTop sz="94660"/>
  </p:normalViewPr>
  <p:slideViewPr>
    <p:cSldViewPr>
      <p:cViewPr varScale="1">
        <p:scale>
          <a:sx n="104" d="100"/>
          <a:sy n="104" d="100"/>
        </p:scale>
        <p:origin x="-2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43050"/>
            <a:ext cx="8143900" cy="1314527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solidFill>
                  <a:srgbClr val="FFFF00"/>
                </a:solidFill>
              </a:rPr>
              <a:t>ТЕМА:</a:t>
            </a:r>
            <a:r>
              <a:rPr lang="uk-UA" sz="5400" dirty="0" smtClean="0">
                <a:solidFill>
                  <a:srgbClr val="660066"/>
                </a:solidFill>
              </a:rPr>
              <a:t/>
            </a:r>
            <a:br>
              <a:rPr lang="uk-UA" sz="5400" dirty="0" smtClean="0">
                <a:solidFill>
                  <a:srgbClr val="660066"/>
                </a:solidFill>
              </a:rPr>
            </a:br>
            <a:r>
              <a:rPr lang="uk-UA" sz="5400" dirty="0" smtClean="0">
                <a:solidFill>
                  <a:srgbClr val="00B0F0"/>
                </a:solidFill>
              </a:rPr>
              <a:t>Безпека на воді</a:t>
            </a:r>
            <a:endParaRPr lang="uk-UA" sz="54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 smtClean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Верхняцька</a:t>
            </a:r>
            <a:r>
              <a:rPr lang="uk-UA" b="1" dirty="0" smtClean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 загальноосвітня школа І-ІІІ ступенів №2</a:t>
            </a:r>
          </a:p>
          <a:p>
            <a:pPr algn="ctr"/>
            <a:r>
              <a:rPr lang="uk-UA" b="1" dirty="0" err="1" smtClean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Христинівської</a:t>
            </a:r>
            <a:r>
              <a:rPr lang="uk-UA" b="1" dirty="0" smtClean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 районної ради Черкаської області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00438"/>
            <a:ext cx="81439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5 клас</a:t>
            </a:r>
          </a:p>
          <a:p>
            <a:r>
              <a:rPr lang="uk-UA" sz="2400" b="1" dirty="0" smtClean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Предмет: </a:t>
            </a:r>
            <a:r>
              <a:rPr lang="uk-UA" sz="2400" b="1" dirty="0" smtClean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Основи здоров'я                       </a:t>
            </a:r>
            <a:r>
              <a:rPr lang="uk-UA" sz="2400" b="1" dirty="0" smtClean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Учитель:</a:t>
            </a:r>
            <a:r>
              <a:rPr lang="uk-UA" sz="2400" b="1" dirty="0" smtClean="0">
                <a:solidFill>
                  <a:srgbClr val="FFFF00"/>
                </a:solidFill>
                <a:latin typeface="Verdana" pitchFamily="34" charset="0"/>
                <a:cs typeface="Times New Roman" pitchFamily="18" charset="0"/>
              </a:rPr>
              <a:t>Лазнева Ніла Петрівна</a:t>
            </a:r>
          </a:p>
          <a:p>
            <a:endParaRPr lang="uk-UA" sz="24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                                   </a:t>
            </a:r>
            <a:r>
              <a:rPr lang="uk-UA" sz="1600" b="1" dirty="0" smtClean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2015 рік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429132"/>
            <a:ext cx="2786082" cy="19466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256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14290"/>
            <a:ext cx="902683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У випадку, якщо ти все ж провалилися під лід: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714356"/>
            <a:ext cx="9144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FF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не піддавайся паніці, утримуйся на плаву, уникаючи занурення з головою;</a:t>
            </a:r>
            <a:endParaRPr lang="ru-RU" sz="2000" b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клич на допомогу;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намагайся вилізти на лід, широко розкинувши руки, наповзаючи на його край грудьми і почергово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витягуючи на поверхню ноги;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намагайся якомога ефективніше використати своє тіло, збільшуючи ним опорну  площу;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вибравшись на лід, перекотися і відповзай в той бік, звідки ти прийшов, де міцність льоду вже відома.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3786190"/>
            <a:ext cx="88582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переодягнись. Якщо сухого одягу під руками не виявилось, треба викрутити мокрий і знову одягнути його.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k-UA" sz="2000" b="1" dirty="0" smtClean="0">
                <a:solidFill>
                  <a:srgbClr val="FFFF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щ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об зігрітися, виконуй будь-які фізичні вправи.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по можливості випити чогось гарячого.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714884"/>
            <a:ext cx="2690831" cy="20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стя\Desktop\Створити папку\10f46d3acc8857fa8a095a78bbdcc8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3688"/>
            <a:ext cx="8064896" cy="630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62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1285860"/>
            <a:ext cx="864393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крикни, що ти йдеш на допомогу;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наближайся до ополонки поповзом,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широко розкинувши руки;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підклади під себе лижі, дошку, фанеру;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обговори свої дії з постраждалим (домовся про команду, на яку потужним ривком ти будеш його тягнути, а він в цей час намагатиметься виштовхнути тіло на поверхню);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підповзаючи до самого краю ополонки, подай потерпілому палицю, жердину, лижу, шарф, мотузку, санки чи щось подібне і витягніть його на лід;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витягнувши потерпілого на лід, разом із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ним поповзом повертайся назад.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14290"/>
            <a:ext cx="8786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rgbClr val="FF0000"/>
                </a:solidFill>
                <a:latin typeface="AllodsWest"/>
                <a:ea typeface="Calibri" pitchFamily="34" charset="0"/>
                <a:cs typeface="Times New Roman" pitchFamily="18" charset="0"/>
              </a:rPr>
              <a:t>Якщо ти впевнений, що зможеш (чи готовий) врятувати людину, то: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t="15171" r="-506" b="16561"/>
          <a:stretch>
            <a:fillRect/>
          </a:stretch>
        </p:blipFill>
        <p:spPr bwMode="auto">
          <a:xfrm>
            <a:off x="5857884" y="1214422"/>
            <a:ext cx="307977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857760"/>
            <a:ext cx="266699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Принципи  загартовування </a:t>
            </a:r>
            <a:endParaRPr lang="ru-RU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4422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C000"/>
                </a:solidFill>
              </a:rPr>
              <a:t>	</a:t>
            </a:r>
            <a:r>
              <a:rPr lang="uk-UA" sz="3600" dirty="0" smtClean="0">
                <a:solidFill>
                  <a:srgbClr val="FFFF00"/>
                </a:solidFill>
              </a:rPr>
              <a:t>Насамперед </a:t>
            </a:r>
            <a:r>
              <a:rPr lang="uk-UA" sz="3600" dirty="0" err="1" smtClean="0">
                <a:solidFill>
                  <a:srgbClr val="FFFF00"/>
                </a:solidFill>
              </a:rPr>
              <a:t>пам</a:t>
            </a:r>
            <a:r>
              <a:rPr lang="en-US" sz="3600" dirty="0" smtClean="0">
                <a:solidFill>
                  <a:srgbClr val="FFFF00"/>
                </a:solidFill>
              </a:rPr>
              <a:t>’</a:t>
            </a:r>
            <a:r>
              <a:rPr lang="uk-UA" sz="3600" dirty="0" err="1" smtClean="0">
                <a:solidFill>
                  <a:srgbClr val="FFFF00"/>
                </a:solidFill>
              </a:rPr>
              <a:t>ятай</a:t>
            </a:r>
            <a:r>
              <a:rPr lang="uk-UA" sz="3600" dirty="0" smtClean="0">
                <a:solidFill>
                  <a:srgbClr val="FFFF00"/>
                </a:solidFill>
              </a:rPr>
              <a:t>, що всі </a:t>
            </a:r>
            <a:r>
              <a:rPr lang="uk-UA" sz="3600" dirty="0" err="1" smtClean="0">
                <a:solidFill>
                  <a:srgbClr val="FFFF00"/>
                </a:solidFill>
              </a:rPr>
              <a:t>загартовувальні</a:t>
            </a:r>
            <a:r>
              <a:rPr lang="uk-UA" sz="3600" dirty="0" smtClean="0">
                <a:solidFill>
                  <a:srgbClr val="FFFF00"/>
                </a:solidFill>
              </a:rPr>
              <a:t> процедури слід </a:t>
            </a:r>
            <a:r>
              <a:rPr lang="uk-UA" sz="3600" dirty="0" err="1" smtClean="0">
                <a:solidFill>
                  <a:srgbClr val="FFFF00"/>
                </a:solidFill>
              </a:rPr>
              <a:t>обов</a:t>
            </a:r>
            <a:r>
              <a:rPr lang="en-US" sz="3600" dirty="0" smtClean="0">
                <a:solidFill>
                  <a:srgbClr val="FFFF00"/>
                </a:solidFill>
              </a:rPr>
              <a:t>’</a:t>
            </a:r>
            <a:r>
              <a:rPr lang="uk-UA" sz="3600" dirty="0" err="1" smtClean="0">
                <a:solidFill>
                  <a:srgbClr val="FFFF00"/>
                </a:solidFill>
              </a:rPr>
              <a:t>язково</a:t>
            </a:r>
            <a:r>
              <a:rPr lang="uk-UA" sz="3600" dirty="0" smtClean="0">
                <a:solidFill>
                  <a:srgbClr val="FFFF00"/>
                </a:solidFill>
              </a:rPr>
              <a:t>:</a:t>
            </a:r>
          </a:p>
          <a:p>
            <a:r>
              <a:rPr lang="uk-UA" sz="3600" dirty="0" smtClean="0">
                <a:solidFill>
                  <a:srgbClr val="FFFF00"/>
                </a:solidFill>
              </a:rPr>
              <a:t>	* вводити поступово; </a:t>
            </a:r>
          </a:p>
          <a:p>
            <a:r>
              <a:rPr lang="uk-UA" sz="3600" dirty="0" smtClean="0">
                <a:solidFill>
                  <a:srgbClr val="FFFF00"/>
                </a:solidFill>
              </a:rPr>
              <a:t>	* робити систематично;</a:t>
            </a:r>
          </a:p>
          <a:p>
            <a:r>
              <a:rPr lang="uk-UA" sz="3600" dirty="0" smtClean="0">
                <a:solidFill>
                  <a:srgbClr val="FFFF00"/>
                </a:solidFill>
              </a:rPr>
              <a:t>	* проводити лише за нормального самопочуття;</a:t>
            </a:r>
          </a:p>
          <a:p>
            <a:r>
              <a:rPr lang="uk-UA" sz="3600" dirty="0" smtClean="0">
                <a:solidFill>
                  <a:srgbClr val="FFFF00"/>
                </a:solidFill>
              </a:rPr>
              <a:t>	* використовувати всі </a:t>
            </a:r>
          </a:p>
          <a:p>
            <a:r>
              <a:rPr lang="uk-UA" sz="3600" dirty="0" smtClean="0">
                <a:solidFill>
                  <a:srgbClr val="FFFF00"/>
                </a:solidFill>
              </a:rPr>
              <a:t>разом.	</a:t>
            </a:r>
          </a:p>
          <a:p>
            <a:r>
              <a:rPr lang="en-US" sz="3600" dirty="0" smtClean="0">
                <a:solidFill>
                  <a:srgbClr val="FFC000"/>
                </a:solidFill>
              </a:rPr>
              <a:t> 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714884"/>
            <a:ext cx="305696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1225689"/>
            <a:ext cx="6786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dirty="0" smtClean="0">
              <a:solidFill>
                <a:srgbClr val="FFC00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Повітрям</a:t>
            </a:r>
          </a:p>
          <a:p>
            <a:pPr algn="ctr"/>
            <a:endParaRPr lang="uk-UA" sz="36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Водою</a:t>
            </a:r>
          </a:p>
          <a:p>
            <a:pPr algn="ctr"/>
            <a:endParaRPr lang="uk-UA" sz="36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Сонцем</a:t>
            </a:r>
          </a:p>
          <a:p>
            <a:pPr algn="ctr"/>
            <a:endParaRPr lang="uk-UA" sz="36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Ходіння </a:t>
            </a: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босоніж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571612"/>
            <a:ext cx="158419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500570"/>
            <a:ext cx="22860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571612"/>
            <a:ext cx="2214561" cy="171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572008"/>
            <a:ext cx="269193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142976" y="357166"/>
            <a:ext cx="6423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СПОСОБИ ЗАГАРТУВАННЯ</a:t>
            </a:r>
            <a:endParaRPr lang="ru-RU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14620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2590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786322"/>
            <a:ext cx="257176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86050" y="642918"/>
            <a:ext cx="60007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FF00"/>
                </a:solidFill>
              </a:rPr>
              <a:t>          Водні процедури корисні в усі пори року. Можна робити обтирання, приймати душ, купатися в річці, морі, озері, басейні.</a:t>
            </a:r>
          </a:p>
          <a:p>
            <a:r>
              <a:rPr lang="uk-UA" sz="2400" dirty="0" smtClean="0">
                <a:solidFill>
                  <a:srgbClr val="FFFF00"/>
                </a:solidFill>
              </a:rPr>
              <a:t>          Обтирання прохолодною водою можна починати при температурі води +30 ̊С. Поступово її доводять до +15…..1 6  ̊С. Обливатися прохолодною водою можна після того,  як організм звикне до обтирань.</a:t>
            </a:r>
          </a:p>
          <a:p>
            <a:r>
              <a:rPr lang="uk-UA" sz="2400" dirty="0" smtClean="0">
                <a:solidFill>
                  <a:srgbClr val="FFFF00"/>
                </a:solidFill>
              </a:rPr>
              <a:t>         Вода в душі має бути +33…35  ̊С, тривалість процедури – 1-3 хв. Потім температура води поступово знижують до +15…20  ̊С.</a:t>
            </a:r>
          </a:p>
          <a:p>
            <a:r>
              <a:rPr lang="uk-UA" sz="2400" dirty="0" smtClean="0">
                <a:solidFill>
                  <a:srgbClr val="FFFF00"/>
                </a:solidFill>
              </a:rPr>
              <a:t>           Після душу, обливання чи купання тіло слід ретельно розтерти сухим рушником до відчуття тепла</a:t>
            </a:r>
            <a:r>
              <a:rPr lang="uk-UA" dirty="0" smtClean="0">
                <a:solidFill>
                  <a:srgbClr val="FFFF00"/>
                </a:solidFill>
              </a:rPr>
              <a:t>.   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8638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Після </a:t>
            </a:r>
            <a:r>
              <a:rPr lang="uk-UA" sz="3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загартовувальних</a:t>
            </a:r>
            <a:r>
              <a:rPr lang="uk-UA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процедур можна виконати моржування</a:t>
            </a:r>
            <a:endParaRPr lang="ru-RU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3286148" cy="217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071810"/>
            <a:ext cx="20383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071810"/>
            <a:ext cx="268704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3071810"/>
            <a:ext cx="14287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500042"/>
            <a:ext cx="3214710" cy="215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071810"/>
            <a:ext cx="275162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500042"/>
            <a:ext cx="235222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wikipedia.org</a:t>
            </a:r>
            <a:r>
              <a:rPr lang="uk-UA" b="1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you-tube.com 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Verdana" pitchFamily="34" charset="0"/>
              </a:rPr>
              <a:t>educat.at.ua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Verdana" pitchFamily="34" charset="0"/>
              </a:rPr>
              <a:t>teacher.at.ua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Verdana" pitchFamily="34" charset="0"/>
              </a:rPr>
              <a:t>osvita.ua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Verdana" pitchFamily="34" charset="0"/>
              </a:rPr>
              <a:t>www.schoollife.org.ua</a:t>
            </a:r>
            <a:endParaRPr lang="uk-UA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Verdana" pitchFamily="34" charset="0"/>
              </a:rPr>
              <a:t>yandex.ua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wikipedia.org</a:t>
            </a:r>
            <a:r>
              <a:rPr lang="uk-UA" b="1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you-tube.com 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Verdana" pitchFamily="34" charset="0"/>
              </a:rPr>
              <a:t>educat.at.ua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Verdana" pitchFamily="34" charset="0"/>
              </a:rPr>
              <a:t>teacher.at.ua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Verdana" pitchFamily="34" charset="0"/>
              </a:rPr>
              <a:t>osvita.ua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Verdana" pitchFamily="34" charset="0"/>
              </a:rPr>
              <a:t>www.schoollife.org.ua</a:t>
            </a:r>
            <a:endParaRPr lang="uk-UA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Verdana" pitchFamily="34" charset="0"/>
              </a:rPr>
              <a:t>yandex.ua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wikipedia.org</a:t>
            </a:r>
            <a:r>
              <a:rPr lang="uk-UA" b="1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Verdana" pitchFamily="34" charset="0"/>
                <a:cs typeface="Times New Roman" pitchFamily="18" charset="0"/>
              </a:rPr>
              <a:t>you-tube.com 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Verdana" pitchFamily="34" charset="0"/>
              </a:rPr>
              <a:t>educat.at.ua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Verdana" pitchFamily="34" charset="0"/>
              </a:rPr>
              <a:t>teacher.at.ua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Verdana" pitchFamily="34" charset="0"/>
              </a:rPr>
              <a:t>osvita.ua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Verdana" pitchFamily="34" charset="0"/>
              </a:rPr>
              <a:t>www.schoollife.org.ua</a:t>
            </a:r>
            <a:endParaRPr lang="uk-UA" b="1" dirty="0" smtClean="0">
              <a:solidFill>
                <a:srgbClr val="0000FF"/>
              </a:solidFill>
              <a:latin typeface="Verdana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Verdana" pitchFamily="34" charset="0"/>
              </a:rPr>
              <a:t>yandex.ua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857232"/>
            <a:ext cx="4918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ІНТЕРНЕТ-РЕСУРСИ</a:t>
            </a:r>
            <a:endParaRPr lang="ru-RU" sz="3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5572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 smtClean="0">
                <a:solidFill>
                  <a:srgbClr val="FFFF00"/>
                </a:solidFill>
              </a:rPr>
              <a:t>Безпека на воді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357298"/>
            <a:ext cx="80010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B0F0"/>
                </a:solidFill>
              </a:rPr>
              <a:t>Вода буває різною:і тихою, і грізною. Літні канікули-чудова, довгоочікувана пора. Але не така вже й безтурботна, як може здатися тому,хто втомився від уроків та домашніх справ. Безмежне море, стрімка річка чи маленький ставок приносять багато радості.</a:t>
            </a:r>
          </a:p>
          <a:p>
            <a:r>
              <a:rPr lang="uk-UA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Тому слід пам'ятати </a:t>
            </a:r>
          </a:p>
          <a:p>
            <a:r>
              <a:rPr lang="uk-UA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про правила </a:t>
            </a:r>
          </a:p>
          <a:p>
            <a:r>
              <a:rPr lang="uk-UA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безпечного</a:t>
            </a:r>
          </a:p>
          <a:p>
            <a:r>
              <a:rPr lang="uk-UA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відпочинку!!!</a:t>
            </a:r>
            <a:endParaRPr lang="ru-RU" sz="3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500570"/>
            <a:ext cx="2833684" cy="212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Настя\Desktop\Створити папку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8" t="25640" r="3123"/>
          <a:stretch>
            <a:fillRect/>
          </a:stretch>
        </p:blipFill>
        <p:spPr bwMode="auto">
          <a:xfrm>
            <a:off x="253230" y="2500306"/>
            <a:ext cx="4261090" cy="292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42852"/>
            <a:ext cx="892971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Правила поведінки під час купання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Купатись треба тільки під наглядом дорослих, у добре знайомих місцях.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Тривалість купання повинна залежати від температури води, повітря, здоров’я.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C:\Users\Настя\Desktop\Створити папку\0010-007-Povedenie-na-vo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714752"/>
            <a:ext cx="4259290" cy="275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71480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400" b="1" dirty="0" smtClean="0">
                <a:solidFill>
                  <a:srgbClr val="FFFF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Дітям старше 10 років можна купатися при температурі води вище 10 С.</a:t>
            </a:r>
            <a:endParaRPr lang="ru-RU" sz="2400" b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400" b="1" dirty="0" smtClean="0">
                <a:solidFill>
                  <a:srgbClr val="FFFF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Небезпечно купатися у шторм, грозу, дощ.</a:t>
            </a:r>
            <a:endParaRPr lang="ru-RU" sz="2400" b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400" b="1" dirty="0" smtClean="0">
                <a:solidFill>
                  <a:srgbClr val="FFFF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Не запливати за буї, не стрибати у воду в незнайомих місцях.</a:t>
            </a:r>
            <a:endParaRPr lang="ru-RU" sz="2400" b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3" descr="C:\Users\Настя\Desktop\Створити папку\0015-012-Povedenie-na-v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6" t="14631" r="4633" b="2162"/>
          <a:stretch>
            <a:fillRect/>
          </a:stretch>
        </p:blipFill>
        <p:spPr bwMode="auto">
          <a:xfrm>
            <a:off x="285720" y="2714620"/>
            <a:ext cx="4489604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стя\Desktop\Створити папку\i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929066"/>
            <a:ext cx="4037789" cy="278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400" b="1" dirty="0" smtClean="0">
                <a:solidFill>
                  <a:srgbClr val="FFFF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Небезпечно підпливати до катерів, скутерів, човнів.</a:t>
            </a:r>
            <a:endParaRPr lang="ru-RU" sz="2400" b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400" b="1" dirty="0" smtClean="0">
                <a:solidFill>
                  <a:srgbClr val="FFFF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Неприпустимі пустощі у воді.</a:t>
            </a:r>
            <a:endParaRPr lang="ru-RU" sz="2400" b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400" b="1" dirty="0" smtClean="0">
                <a:solidFill>
                  <a:srgbClr val="FFFF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Вчіться плавати, триматися і відпочивати на воді.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Не відпливати далеко від берега</a:t>
            </a:r>
          </a:p>
        </p:txBody>
      </p:sp>
      <p:pic>
        <p:nvPicPr>
          <p:cNvPr id="3" name="Picture 2" descr="C:\Users\Настя\Desktop\Створити папку\0022-019-Povedenie-na-v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3" t="18834" r="3924" b="2606"/>
          <a:stretch>
            <a:fillRect/>
          </a:stretch>
        </p:blipFill>
        <p:spPr bwMode="auto">
          <a:xfrm>
            <a:off x="285720" y="2857496"/>
            <a:ext cx="4250562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Настя\Desktop\Створити папку\i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500438"/>
            <a:ext cx="4158934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428868"/>
            <a:ext cx="8572560" cy="11430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uk-UA" sz="2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r>
              <a:rPr lang="uk-UA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ПІДВИЩЕНА УВАГА ПІД ЧАС ПРОГУЛЯНКИ НА ЧОВНАХ,КАТАМАРАНАХ.</a:t>
            </a:r>
            <a:r>
              <a:rPr lang="uk-UA" sz="2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uk-UA" sz="2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r>
              <a:rPr lang="uk-UA" sz="2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1.Не сідати в плавальні засоби без дорослих.</a:t>
            </a:r>
            <a:br>
              <a:rPr lang="uk-UA" sz="2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r>
              <a:rPr lang="uk-UA" sz="2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2.Не пірнати з плавальних засобів.</a:t>
            </a:r>
            <a:br>
              <a:rPr lang="uk-UA" sz="2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r>
              <a:rPr lang="uk-UA" sz="2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3.Не кататися поблизу великих суден, дамб,шлюзів, причалів.</a:t>
            </a:r>
            <a:br>
              <a:rPr lang="uk-UA" sz="2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r>
              <a:rPr lang="uk-UA" sz="2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4.Перед посадкою на катер,катамаран тощо слід переконатися,що є рятувальні засоби.</a:t>
            </a:r>
            <a:endParaRPr lang="uk-UA" sz="28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9" name="Picture 3" descr="C:\Users\Настя\Desktop\Створити папку\0020-017-Povedenie-na-v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6" t="21108" r="3965" b="2578"/>
          <a:stretch>
            <a:fillRect/>
          </a:stretch>
        </p:blipFill>
        <p:spPr bwMode="auto">
          <a:xfrm>
            <a:off x="142844" y="3714752"/>
            <a:ext cx="4143404" cy="2785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Настя\Desktop\Створити папку\i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69" t="9214" r="8685" b="26851"/>
          <a:stretch>
            <a:fillRect/>
          </a:stretch>
        </p:blipFill>
        <p:spPr bwMode="auto">
          <a:xfrm>
            <a:off x="4500562" y="3714752"/>
            <a:ext cx="4323231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71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      </a:t>
            </a:r>
            <a:r>
              <a:rPr lang="uk-UA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Порятунок потерпілих</a:t>
            </a:r>
            <a:endParaRPr lang="uk-UA" sz="3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6452" t="6048" r="6451" b="25403"/>
          <a:stretch>
            <a:fillRect/>
          </a:stretch>
        </p:blipFill>
        <p:spPr bwMode="auto">
          <a:xfrm>
            <a:off x="4857752" y="3929066"/>
            <a:ext cx="4139235" cy="260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9412" t="7843" r="5882" b="25490"/>
          <a:stretch>
            <a:fillRect/>
          </a:stretch>
        </p:blipFill>
        <p:spPr bwMode="auto">
          <a:xfrm>
            <a:off x="214282" y="2071678"/>
            <a:ext cx="45384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02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857232"/>
            <a:ext cx="63579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Пацієнта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необхідно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покласти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в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прохолодне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місце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бажано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в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тінь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Розстебнути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комір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або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іншу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стискує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одяг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, ноги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підняти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за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допомогою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валика.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Відразу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ж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приступати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до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наступних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процедур: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обтирання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або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обливання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тіла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прохолодною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водою,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що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охолоджує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компрес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прикласти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до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голови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і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великих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судинах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напоїти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пацієнта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прохолодною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водою, в яку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краще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додати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трохи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цукру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або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солі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Якщо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у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пацієнта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відзначається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блювота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або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носова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кровотеча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, голову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слід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повернути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на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бік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щоб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блювота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не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потрапила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в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легені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Крім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цього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допомога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при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сонячному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ударі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надасть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нашатирний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спирт,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який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слід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дати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понюхати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постраждалому</a:t>
            </a:r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1509" y="142852"/>
            <a:ext cx="8632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Перша </a:t>
            </a:r>
            <a:r>
              <a:rPr lang="ru-RU" sz="3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допомога</a:t>
            </a:r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при </a:t>
            </a:r>
            <a:r>
              <a:rPr lang="ru-RU" sz="3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сонячному</a:t>
            </a:r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ударі</a:t>
            </a:r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00759" y="1714488"/>
            <a:ext cx="2959277" cy="204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 l="22192" t="65840" r="20945" b="5000"/>
          <a:stretch>
            <a:fillRect/>
          </a:stretch>
        </p:blipFill>
        <p:spPr bwMode="auto">
          <a:xfrm>
            <a:off x="6000760" y="4262930"/>
            <a:ext cx="3000395" cy="220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нирование0040"/>
          <p:cNvPicPr>
            <a:picLocks noChangeAspect="1" noChangeArrowheads="1"/>
          </p:cNvPicPr>
          <p:nvPr/>
        </p:nvPicPr>
        <p:blipFill>
          <a:blip r:embed="rId2" cstate="print"/>
          <a:srcRect t="2564" r="1386" b="5128"/>
          <a:stretch>
            <a:fillRect/>
          </a:stretch>
        </p:blipFill>
        <p:spPr bwMode="auto">
          <a:xfrm>
            <a:off x="714348" y="571480"/>
            <a:ext cx="791771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407</TotalTime>
  <Words>661</Words>
  <Application>Microsoft Office PowerPoint</Application>
  <PresentationFormat>Экран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ТЕМА: Безпека на воді</vt:lpstr>
      <vt:lpstr>Слайд 2</vt:lpstr>
      <vt:lpstr>Слайд 3</vt:lpstr>
      <vt:lpstr>Слайд 4</vt:lpstr>
      <vt:lpstr>Слайд 5</vt:lpstr>
      <vt:lpstr> ПІДВИЩЕНА УВАГА ПІД ЧАС ПРОГУЛЯНКИ НА ЧОВНАХ,КАТАМАРАНАХ. 1.Не сідати в плавальні засоби без дорослих. 2.Не пірнати з плавальних засобів. 3.Не кататися поблизу великих суден, дамб,шлюзів, причалів. 4.Перед посадкою на катер,катамаран тощо слід переконатися,що є рятувальні засоби.</vt:lpstr>
      <vt:lpstr>      Порятунок потерпілих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46</cp:revision>
  <dcterms:modified xsi:type="dcterms:W3CDTF">2015-02-13T07:55:15Z</dcterms:modified>
</cp:coreProperties>
</file>