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261" r:id="rId3"/>
    <p:sldId id="262" r:id="rId4"/>
    <p:sldId id="263" r:id="rId5"/>
    <p:sldId id="265" r:id="rId6"/>
    <p:sldId id="267" r:id="rId7"/>
    <p:sldId id="269" r:id="rId8"/>
    <p:sldId id="271" r:id="rId9"/>
    <p:sldId id="272" r:id="rId1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A20000"/>
    <a:srgbClr val="7E0000"/>
    <a:srgbClr val="713605"/>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4C68EBF-177B-4D49-8097-E01D9E128116}" type="datetimeFigureOut">
              <a:rPr lang="ru-RU" smtClean="0"/>
              <a:pPr/>
              <a:t>08.02.2015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441D6B-EB0D-4CED-AF74-859D88AA1B82}"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4C68EBF-177B-4D49-8097-E01D9E128116}" type="datetimeFigureOut">
              <a:rPr lang="ru-RU" smtClean="0"/>
              <a:pPr/>
              <a:t>08.02.2015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441D6B-EB0D-4CED-AF74-859D88AA1B8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4C68EBF-177B-4D49-8097-E01D9E128116}" type="datetimeFigureOut">
              <a:rPr lang="ru-RU" smtClean="0"/>
              <a:pPr/>
              <a:t>08.02.2015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441D6B-EB0D-4CED-AF74-859D88AA1B82}"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C68EBF-177B-4D49-8097-E01D9E128116}" type="datetimeFigureOut">
              <a:rPr lang="ru-RU" smtClean="0"/>
              <a:pPr/>
              <a:t>08.02.2015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441D6B-EB0D-4CED-AF74-859D88AA1B82}"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C68EBF-177B-4D49-8097-E01D9E128116}" type="datetimeFigureOut">
              <a:rPr lang="ru-RU" smtClean="0"/>
              <a:pPr/>
              <a:t>08.02.2015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441D6B-EB0D-4CED-AF74-859D88AA1B8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4C68EBF-177B-4D49-8097-E01D9E128116}" type="datetimeFigureOut">
              <a:rPr lang="ru-RU" smtClean="0"/>
              <a:pPr/>
              <a:t>08.02.2015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441D6B-EB0D-4CED-AF74-859D88AA1B82}"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4C68EBF-177B-4D49-8097-E01D9E128116}" type="datetimeFigureOut">
              <a:rPr lang="ru-RU" smtClean="0"/>
              <a:pPr/>
              <a:t>08.02.2015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A441D6B-EB0D-4CED-AF74-859D88AA1B82}"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4C68EBF-177B-4D49-8097-E01D9E128116}" type="datetimeFigureOut">
              <a:rPr lang="ru-RU" smtClean="0"/>
              <a:pPr/>
              <a:t>08.02.2015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A441D6B-EB0D-4CED-AF74-859D88AA1B82}"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4C68EBF-177B-4D49-8097-E01D9E128116}" type="datetimeFigureOut">
              <a:rPr lang="ru-RU" smtClean="0"/>
              <a:pPr/>
              <a:t>08.02.2015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A441D6B-EB0D-4CED-AF74-859D88AA1B82}"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4C68EBF-177B-4D49-8097-E01D9E128116}" type="datetimeFigureOut">
              <a:rPr lang="ru-RU" smtClean="0"/>
              <a:pPr/>
              <a:t>08.02.2015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A441D6B-EB0D-4CED-AF74-859D88AA1B82}"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4C68EBF-177B-4D49-8097-E01D9E128116}" type="datetimeFigureOut">
              <a:rPr lang="ru-RU" smtClean="0"/>
              <a:pPr/>
              <a:t>08.02.2015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A441D6B-EB0D-4CED-AF74-859D88AA1B8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4C68EBF-177B-4D49-8097-E01D9E128116}" type="datetimeFigureOut">
              <a:rPr lang="ru-RU" smtClean="0"/>
              <a:pPr/>
              <a:t>08.02.2015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A441D6B-EB0D-4CED-AF74-859D88AA1B82}"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4C68EBF-177B-4D49-8097-E01D9E128116}" type="datetimeFigureOut">
              <a:rPr lang="ru-RU" smtClean="0"/>
              <a:pPr/>
              <a:t>08.02.2015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A441D6B-EB0D-4CED-AF74-859D88AA1B82}"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cstate="print">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C68EBF-177B-4D49-8097-E01D9E128116}" type="datetimeFigureOut">
              <a:rPr lang="ru-RU" smtClean="0"/>
              <a:pPr/>
              <a:t>08.02.2015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41D6B-EB0D-4CED-AF74-859D88AA1B82}"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 id="2147483654" r:id="rId5"/>
    <p:sldLayoutId id="2147483651" r:id="rId6"/>
    <p:sldLayoutId id="2147483652" r:id="rId7"/>
    <p:sldLayoutId id="2147483653" r:id="rId8"/>
    <p:sldLayoutId id="2147483655" r:id="rId9"/>
    <p:sldLayoutId id="2147483656" r:id="rId10"/>
    <p:sldLayoutId id="2147483657" r:id="rId11"/>
    <p:sldLayoutId id="2147483658" r:id="rId12"/>
    <p:sldLayoutId id="2147483659"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yandex.ua/imag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5"/>
          <p:cNvSpPr>
            <a:spLocks noGrp="1"/>
          </p:cNvSpPr>
          <p:nvPr>
            <p:ph type="ctrTitle"/>
          </p:nvPr>
        </p:nvSpPr>
        <p:spPr>
          <a:xfrm>
            <a:off x="1187624" y="2132856"/>
            <a:ext cx="7196138" cy="1440160"/>
          </a:xfrm>
        </p:spPr>
        <p:txBody>
          <a:bodyPr>
            <a:normAutofit/>
          </a:bodyPr>
          <a:lstStyle/>
          <a:p>
            <a:pPr eaLnBrk="1" hangingPunct="1"/>
            <a:r>
              <a:rPr lang="ru-RU" smtClean="0">
                <a:latin typeface="Arial" charset="0"/>
              </a:rPr>
              <a:t>Die</a:t>
            </a:r>
            <a:r>
              <a:rPr lang="ru-RU" dirty="0" smtClean="0">
                <a:latin typeface="Arial" charset="0"/>
              </a:rPr>
              <a:t> </a:t>
            </a:r>
            <a:r>
              <a:rPr lang="en-US" dirty="0" err="1" smtClean="0">
                <a:latin typeface="Arial" charset="0"/>
              </a:rPr>
              <a:t>grȍssten</a:t>
            </a:r>
            <a:r>
              <a:rPr lang="en-US" dirty="0" smtClean="0">
                <a:latin typeface="Arial" charset="0"/>
              </a:rPr>
              <a:t> </a:t>
            </a:r>
            <a:r>
              <a:rPr lang="ru-RU" dirty="0" err="1" smtClean="0">
                <a:latin typeface="Arial" charset="0"/>
              </a:rPr>
              <a:t>Städte</a:t>
            </a:r>
            <a:r>
              <a:rPr lang="ru-RU" dirty="0" smtClean="0">
                <a:latin typeface="Arial" charset="0"/>
              </a:rPr>
              <a:t> </a:t>
            </a:r>
            <a:r>
              <a:rPr lang="en-US" dirty="0" smtClean="0">
                <a:latin typeface="Arial" charset="0"/>
              </a:rPr>
              <a:t/>
            </a:r>
            <a:br>
              <a:rPr lang="en-US" dirty="0" smtClean="0">
                <a:latin typeface="Arial" charset="0"/>
              </a:rPr>
            </a:br>
            <a:r>
              <a:rPr lang="ru-RU" dirty="0" err="1" smtClean="0">
                <a:latin typeface="Arial" charset="0"/>
              </a:rPr>
              <a:t>der</a:t>
            </a:r>
            <a:r>
              <a:rPr lang="ru-RU" dirty="0" smtClean="0">
                <a:latin typeface="Arial" charset="0"/>
              </a:rPr>
              <a:t> </a:t>
            </a:r>
            <a:r>
              <a:rPr lang="ru-RU" dirty="0" err="1" smtClean="0">
                <a:latin typeface="Arial" charset="0"/>
              </a:rPr>
              <a:t>Ukraine</a:t>
            </a:r>
            <a:r>
              <a:rPr lang="ru-RU" dirty="0" smtClean="0">
                <a:latin typeface="Arial" charset="0"/>
              </a:rPr>
              <a:t> </a:t>
            </a:r>
          </a:p>
        </p:txBody>
      </p:sp>
      <p:sp>
        <p:nvSpPr>
          <p:cNvPr id="3" name="Прямоугольник 2"/>
          <p:cNvSpPr/>
          <p:nvPr/>
        </p:nvSpPr>
        <p:spPr>
          <a:xfrm>
            <a:off x="4286248" y="4857760"/>
            <a:ext cx="4572000" cy="1477328"/>
          </a:xfrm>
          <a:prstGeom prst="rect">
            <a:avLst/>
          </a:prstGeom>
        </p:spPr>
        <p:txBody>
          <a:bodyPr>
            <a:spAutoFit/>
          </a:bodyPr>
          <a:lstStyle/>
          <a:p>
            <a:r>
              <a:rPr lang="uk-UA" b="1" i="1" u="sng" dirty="0" err="1" smtClean="0">
                <a:latin typeface="Times New Roman" pitchFamily="18" charset="0"/>
                <a:cs typeface="Times New Roman" pitchFamily="18" charset="0"/>
              </a:rPr>
              <a:t>Ачкасова</a:t>
            </a:r>
            <a:r>
              <a:rPr lang="uk-UA" b="1" i="1" u="sng" dirty="0" smtClean="0">
                <a:latin typeface="Times New Roman" pitchFamily="18" charset="0"/>
                <a:cs typeface="Times New Roman" pitchFamily="18" charset="0"/>
              </a:rPr>
              <a:t> І.А.</a:t>
            </a:r>
          </a:p>
          <a:p>
            <a:r>
              <a:rPr lang="uk-UA" b="1" i="1" dirty="0" smtClean="0">
                <a:latin typeface="Times New Roman" pitchFamily="18" charset="0"/>
                <a:cs typeface="Times New Roman" pitchFamily="18" charset="0"/>
              </a:rPr>
              <a:t>вчитель німецької мови</a:t>
            </a:r>
          </a:p>
          <a:p>
            <a:r>
              <a:rPr lang="uk-UA" b="1" i="1" dirty="0" err="1" smtClean="0">
                <a:latin typeface="Times New Roman" pitchFamily="18" charset="0"/>
                <a:cs typeface="Times New Roman" pitchFamily="18" charset="0"/>
              </a:rPr>
              <a:t>Монастирищенської</a:t>
            </a:r>
            <a:endParaRPr lang="uk-UA" b="1" i="1" dirty="0" smtClean="0">
              <a:latin typeface="Times New Roman" pitchFamily="18" charset="0"/>
              <a:cs typeface="Times New Roman" pitchFamily="18" charset="0"/>
            </a:endParaRPr>
          </a:p>
          <a:p>
            <a:r>
              <a:rPr lang="uk-UA" b="1" i="1" dirty="0" smtClean="0">
                <a:latin typeface="Times New Roman" pitchFamily="18" charset="0"/>
                <a:cs typeface="Times New Roman" pitchFamily="18" charset="0"/>
              </a:rPr>
              <a:t> </a:t>
            </a:r>
            <a:r>
              <a:rPr lang="uk-UA" b="1" i="1" dirty="0" smtClean="0">
                <a:latin typeface="Times New Roman" pitchFamily="18" charset="0"/>
                <a:cs typeface="Times New Roman" pitchFamily="18" charset="0"/>
              </a:rPr>
              <a:t>спеціалізованої школи</a:t>
            </a:r>
            <a:endParaRPr lang="uk-UA" b="1" i="1" dirty="0" smtClean="0">
              <a:latin typeface="Times New Roman" pitchFamily="18" charset="0"/>
              <a:cs typeface="Times New Roman" pitchFamily="18" charset="0"/>
            </a:endParaRPr>
          </a:p>
          <a:p>
            <a:r>
              <a:rPr lang="uk-UA" b="1" i="1" dirty="0" smtClean="0">
                <a:latin typeface="Times New Roman" pitchFamily="18" charset="0"/>
                <a:cs typeface="Times New Roman" pitchFamily="18" charset="0"/>
              </a:rPr>
              <a:t> І-ІІІ ступенів №5</a:t>
            </a:r>
            <a:endParaRPr lang="ru-RU"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title"/>
          </p:nvPr>
        </p:nvSpPr>
        <p:spPr/>
        <p:txBody>
          <a:bodyPr/>
          <a:lstStyle/>
          <a:p>
            <a:pPr eaLnBrk="1" hangingPunct="1"/>
            <a:r>
              <a:rPr lang="ru-RU" dirty="0" err="1" smtClean="0">
                <a:solidFill>
                  <a:srgbClr val="7030A0"/>
                </a:solidFill>
                <a:latin typeface="Monotype Corsiva" pitchFamily="66" charset="0"/>
              </a:rPr>
              <a:t>Die</a:t>
            </a:r>
            <a:r>
              <a:rPr lang="ru-RU" dirty="0" smtClean="0">
                <a:solidFill>
                  <a:srgbClr val="7030A0"/>
                </a:solidFill>
                <a:latin typeface="Monotype Corsiva" pitchFamily="66" charset="0"/>
              </a:rPr>
              <a:t> </a:t>
            </a:r>
            <a:r>
              <a:rPr lang="ru-RU" dirty="0" err="1" smtClean="0">
                <a:solidFill>
                  <a:srgbClr val="7030A0"/>
                </a:solidFill>
                <a:latin typeface="Monotype Corsiva" pitchFamily="66" charset="0"/>
              </a:rPr>
              <a:t>Städte</a:t>
            </a:r>
            <a:r>
              <a:rPr lang="ru-RU" dirty="0" smtClean="0">
                <a:solidFill>
                  <a:srgbClr val="7030A0"/>
                </a:solidFill>
                <a:latin typeface="Monotype Corsiva" pitchFamily="66" charset="0"/>
              </a:rPr>
              <a:t> </a:t>
            </a:r>
            <a:r>
              <a:rPr lang="ru-RU" dirty="0" err="1" smtClean="0">
                <a:solidFill>
                  <a:srgbClr val="7030A0"/>
                </a:solidFill>
                <a:latin typeface="Monotype Corsiva" pitchFamily="66" charset="0"/>
              </a:rPr>
              <a:t>der</a:t>
            </a:r>
            <a:r>
              <a:rPr lang="ru-RU" dirty="0" smtClean="0">
                <a:solidFill>
                  <a:srgbClr val="7030A0"/>
                </a:solidFill>
                <a:latin typeface="Monotype Corsiva" pitchFamily="66" charset="0"/>
              </a:rPr>
              <a:t> </a:t>
            </a:r>
            <a:r>
              <a:rPr lang="ru-RU" dirty="0" err="1" smtClean="0">
                <a:solidFill>
                  <a:srgbClr val="7030A0"/>
                </a:solidFill>
                <a:latin typeface="Monotype Corsiva" pitchFamily="66" charset="0"/>
              </a:rPr>
              <a:t>Ukraine</a:t>
            </a:r>
            <a:endParaRPr lang="ru-RU" dirty="0" smtClean="0">
              <a:solidFill>
                <a:srgbClr val="7030A0"/>
              </a:solidFill>
              <a:latin typeface="Monotype Corsiva" pitchFamily="66" charset="0"/>
            </a:endParaRPr>
          </a:p>
        </p:txBody>
      </p:sp>
      <p:pic>
        <p:nvPicPr>
          <p:cNvPr id="3075" name="Содержимое 6" descr="7872.gif"/>
          <p:cNvPicPr>
            <a:picLocks noGrp="1" noChangeAspect="1"/>
          </p:cNvPicPr>
          <p:nvPr>
            <p:ph idx="1"/>
          </p:nvPr>
        </p:nvPicPr>
        <p:blipFill>
          <a:blip r:embed="rId2" cstate="print"/>
          <a:srcRect/>
          <a:stretch>
            <a:fillRect/>
          </a:stretch>
        </p:blipFill>
        <p:spPr>
          <a:xfrm>
            <a:off x="928688" y="1285875"/>
            <a:ext cx="7358062" cy="4857750"/>
          </a:xfrm>
        </p:spPr>
      </p:pic>
    </p:spTree>
  </p:cSld>
  <p:clrMapOvr>
    <a:masterClrMapping/>
  </p:clrMapOvr>
  <p:transition advTm="4446">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Заголовок 1"/>
          <p:cNvSpPr>
            <a:spLocks noGrp="1"/>
          </p:cNvSpPr>
          <p:nvPr>
            <p:ph type="title"/>
          </p:nvPr>
        </p:nvSpPr>
        <p:spPr>
          <a:xfrm>
            <a:off x="5076056" y="692696"/>
            <a:ext cx="3400425" cy="5440363"/>
          </a:xfrm>
        </p:spPr>
        <p:txBody>
          <a:bodyPr>
            <a:normAutofit/>
          </a:bodyPr>
          <a:lstStyle/>
          <a:p>
            <a:pPr eaLnBrk="1" hangingPunct="1"/>
            <a:r>
              <a:rPr lang="de-DE" sz="2000" b="1" dirty="0" err="1" smtClean="0">
                <a:latin typeface="Monotype Corsiva" pitchFamily="66" charset="0"/>
              </a:rPr>
              <a:t>Kiev</a:t>
            </a:r>
            <a:r>
              <a:rPr lang="de-DE" sz="2000" b="1" dirty="0" smtClean="0">
                <a:latin typeface="Monotype Corsiva" pitchFamily="66" charset="0"/>
              </a:rPr>
              <a:t> ist die Hauptstadt der Ukraine mit einer Bevölkerung von etwa 3 Millionen Bürgerinnen und Bürger. Es basiert auf dem Dnjepr gelegen und verfügt über Baudenkmäler, die weltweit Schätze erkannt werden. Kiew ist die größte kulturelle, wissenschaftliche und industrielle Zentrum der Ukraine, der Ort der Wallfahrt und ein sehr attraktives Reiseziel.</a:t>
            </a:r>
            <a:endParaRPr lang="ru-RU" sz="2000" b="1" dirty="0" smtClean="0">
              <a:latin typeface="Monotype Corsiva" pitchFamily="66" charset="0"/>
            </a:endParaRPr>
          </a:p>
        </p:txBody>
      </p:sp>
      <p:pic>
        <p:nvPicPr>
          <p:cNvPr id="4099" name="Содержимое 3" descr="kyiv-majdan.jpg"/>
          <p:cNvPicPr>
            <a:picLocks noGrp="1" noChangeAspect="1"/>
          </p:cNvPicPr>
          <p:nvPr>
            <p:ph idx="1"/>
          </p:nvPr>
        </p:nvPicPr>
        <p:blipFill>
          <a:blip r:embed="rId2" cstate="print"/>
          <a:srcRect/>
          <a:stretch>
            <a:fillRect/>
          </a:stretch>
        </p:blipFill>
        <p:spPr>
          <a:xfrm>
            <a:off x="1403649" y="1268760"/>
            <a:ext cx="3528392" cy="4658841"/>
          </a:xfrm>
        </p:spPr>
      </p:pic>
      <p:sp>
        <p:nvSpPr>
          <p:cNvPr id="4" name="Прямоугольник 3"/>
          <p:cNvSpPr/>
          <p:nvPr/>
        </p:nvSpPr>
        <p:spPr>
          <a:xfrm>
            <a:off x="3975098" y="332656"/>
            <a:ext cx="702435" cy="461665"/>
          </a:xfrm>
          <a:prstGeom prst="rect">
            <a:avLst/>
          </a:prstGeom>
        </p:spPr>
        <p:txBody>
          <a:bodyPr wrap="none">
            <a:spAutoFit/>
          </a:bodyPr>
          <a:lstStyle/>
          <a:p>
            <a:pPr algn="ctr"/>
            <a:r>
              <a:rPr lang="de-DE" sz="2400" b="1" dirty="0" err="1" smtClean="0">
                <a:solidFill>
                  <a:srgbClr val="7030A0"/>
                </a:solidFill>
                <a:latin typeface="Monotype Corsiva" pitchFamily="66" charset="0"/>
              </a:rPr>
              <a:t>Kiev</a:t>
            </a:r>
            <a:endParaRPr lang="ru-RU" sz="2400" b="1" dirty="0">
              <a:solidFill>
                <a:srgbClr val="7030A0"/>
              </a:solidFill>
              <a:latin typeface="Monotype Corsiva" pitchFamily="66" charset="0"/>
            </a:endParaRPr>
          </a:p>
        </p:txBody>
      </p:sp>
    </p:spTree>
  </p:cSld>
  <p:clrMapOvr>
    <a:masterClrMapping/>
  </p:clrMapOvr>
  <p:transition advTm="10015">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Заголовок 1"/>
          <p:cNvSpPr>
            <a:spLocks noGrp="1"/>
          </p:cNvSpPr>
          <p:nvPr>
            <p:ph type="title"/>
          </p:nvPr>
        </p:nvSpPr>
        <p:spPr>
          <a:xfrm>
            <a:off x="323528" y="692696"/>
            <a:ext cx="4030663" cy="3816424"/>
          </a:xfrm>
        </p:spPr>
        <p:txBody>
          <a:bodyPr>
            <a:noAutofit/>
          </a:bodyPr>
          <a:lstStyle/>
          <a:p>
            <a:pPr eaLnBrk="1" hangingPunct="1"/>
            <a:r>
              <a:rPr lang="de-DE" sz="2000" dirty="0" smtClean="0"/>
              <a:t/>
            </a:r>
            <a:br>
              <a:rPr lang="de-DE" sz="2000" dirty="0" smtClean="0"/>
            </a:br>
            <a:r>
              <a:rPr lang="de-DE" sz="2000" dirty="0" smtClean="0"/>
              <a:t/>
            </a:r>
            <a:br>
              <a:rPr lang="de-DE" sz="2000" dirty="0" smtClean="0"/>
            </a:br>
            <a:r>
              <a:rPr lang="de-DE" sz="2000" b="1" dirty="0" smtClean="0">
                <a:latin typeface="Monotype Corsiva" pitchFamily="66" charset="0"/>
              </a:rPr>
              <a:t>       </a:t>
            </a:r>
            <a:r>
              <a:rPr lang="de-DE" sz="2000" b="1" dirty="0" err="1" smtClean="0">
                <a:latin typeface="Monotype Corsiva" pitchFamily="66" charset="0"/>
              </a:rPr>
              <a:t>Lv</a:t>
            </a:r>
            <a:r>
              <a:rPr lang="en-US" sz="2000" b="1" dirty="0" err="1" smtClean="0">
                <a:latin typeface="Monotype Corsiva" pitchFamily="66" charset="0"/>
              </a:rPr>
              <a:t>i</a:t>
            </a:r>
            <a:r>
              <a:rPr lang="de-DE" sz="2000" b="1" dirty="0" smtClean="0">
                <a:latin typeface="Monotype Corsiva" pitchFamily="66" charset="0"/>
              </a:rPr>
              <a:t>v ist eine sehr poetische Stadt</a:t>
            </a:r>
            <a:r>
              <a:rPr lang="en-US" sz="2000" b="1" dirty="0" smtClean="0">
                <a:latin typeface="Monotype Corsiva" pitchFamily="66" charset="0"/>
              </a:rPr>
              <a:t>.</a:t>
            </a:r>
            <a:r>
              <a:rPr lang="de-DE" sz="2000" b="1" dirty="0" smtClean="0">
                <a:latin typeface="Monotype Corsiva" pitchFamily="66" charset="0"/>
              </a:rPr>
              <a:t>Trotz all den Launen der Geschichte der Stadt hat seine ukrainische Geist verloren. So ist es kein Wunder, dass der zentrale Teil der Stadt in die UNESCO-Liste des Weltkulturerbes enthalten ist. Bewundern Sie Denkmäler aus verschiedenen Epochen durch die Kombination von zahlreichen nationalen kulturellen Traditionen</a:t>
            </a:r>
            <a:endParaRPr lang="ru-RU" sz="2000" b="1" dirty="0" smtClean="0">
              <a:latin typeface="Monotype Corsiva" pitchFamily="66" charset="0"/>
            </a:endParaRPr>
          </a:p>
        </p:txBody>
      </p:sp>
      <p:pic>
        <p:nvPicPr>
          <p:cNvPr id="5123" name="Содержимое 3" descr="goroda Ukraini 3.jpg"/>
          <p:cNvPicPr>
            <a:picLocks noGrp="1" noChangeAspect="1"/>
          </p:cNvPicPr>
          <p:nvPr>
            <p:ph idx="1"/>
          </p:nvPr>
        </p:nvPicPr>
        <p:blipFill>
          <a:blip r:embed="rId2" cstate="print"/>
          <a:srcRect/>
          <a:stretch>
            <a:fillRect/>
          </a:stretch>
        </p:blipFill>
        <p:spPr>
          <a:xfrm>
            <a:off x="4427984" y="980728"/>
            <a:ext cx="3509963" cy="5040560"/>
          </a:xfrm>
        </p:spPr>
      </p:pic>
      <p:sp>
        <p:nvSpPr>
          <p:cNvPr id="4" name="Прямоугольник 3"/>
          <p:cNvSpPr/>
          <p:nvPr/>
        </p:nvSpPr>
        <p:spPr>
          <a:xfrm>
            <a:off x="4031876" y="332656"/>
            <a:ext cx="840295" cy="461665"/>
          </a:xfrm>
          <a:prstGeom prst="rect">
            <a:avLst/>
          </a:prstGeom>
        </p:spPr>
        <p:txBody>
          <a:bodyPr wrap="none">
            <a:spAutoFit/>
          </a:bodyPr>
          <a:lstStyle/>
          <a:p>
            <a:pPr algn="ctr"/>
            <a:r>
              <a:rPr lang="de-DE" sz="2400" b="1" dirty="0" smtClean="0">
                <a:solidFill>
                  <a:srgbClr val="7030A0"/>
                </a:solidFill>
                <a:latin typeface="Monotype Corsiva" pitchFamily="66" charset="0"/>
              </a:rPr>
              <a:t> </a:t>
            </a:r>
            <a:r>
              <a:rPr lang="de-DE" sz="2400" b="1" dirty="0" err="1" smtClean="0">
                <a:solidFill>
                  <a:srgbClr val="7030A0"/>
                </a:solidFill>
                <a:latin typeface="Monotype Corsiva" pitchFamily="66" charset="0"/>
              </a:rPr>
              <a:t>Lv</a:t>
            </a:r>
            <a:r>
              <a:rPr lang="en-US" sz="2400" b="1" dirty="0" err="1" smtClean="0">
                <a:solidFill>
                  <a:srgbClr val="7030A0"/>
                </a:solidFill>
                <a:latin typeface="Monotype Corsiva" pitchFamily="66" charset="0"/>
              </a:rPr>
              <a:t>i</a:t>
            </a:r>
            <a:r>
              <a:rPr lang="de-DE" sz="2400" b="1" dirty="0" smtClean="0">
                <a:solidFill>
                  <a:srgbClr val="7030A0"/>
                </a:solidFill>
                <a:latin typeface="Monotype Corsiva" pitchFamily="66" charset="0"/>
              </a:rPr>
              <a:t>v </a:t>
            </a:r>
            <a:endParaRPr lang="ru-RU" sz="2400" b="1" dirty="0">
              <a:solidFill>
                <a:srgbClr val="7030A0"/>
              </a:solidFill>
              <a:latin typeface="Monotype Corsiva" pitchFamily="66" charset="0"/>
            </a:endParaRPr>
          </a:p>
        </p:txBody>
      </p:sp>
    </p:spTree>
  </p:cSld>
  <p:clrMapOvr>
    <a:masterClrMapping/>
  </p:clrMapOvr>
  <p:transition advTm="8907">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Заголовок 1"/>
          <p:cNvSpPr>
            <a:spLocks noGrp="1"/>
          </p:cNvSpPr>
          <p:nvPr>
            <p:ph type="title"/>
          </p:nvPr>
        </p:nvSpPr>
        <p:spPr>
          <a:xfrm>
            <a:off x="4860032" y="476672"/>
            <a:ext cx="3614738" cy="5112568"/>
          </a:xfrm>
        </p:spPr>
        <p:txBody>
          <a:bodyPr/>
          <a:lstStyle/>
          <a:p>
            <a:pPr eaLnBrk="1" hangingPunct="1"/>
            <a:r>
              <a:rPr lang="de-DE" sz="2000" b="1" dirty="0" err="1" smtClean="0">
                <a:latin typeface="Monotype Corsiva" pitchFamily="66" charset="0"/>
              </a:rPr>
              <a:t>Dnepropetrovsk</a:t>
            </a:r>
            <a:r>
              <a:rPr lang="de-DE" sz="2000" b="1" dirty="0" smtClean="0">
                <a:latin typeface="Monotype Corsiva" pitchFamily="66" charset="0"/>
              </a:rPr>
              <a:t> ist eine dynamische und lebendige Stadt. Die Stadt ist erstaunlich grünen entlang des breiten und langsamen Dnjepr und hat bemerkenswerte Böschungen, langen Boulevards und weitläufigen Parks. Es ist auch das wichtigste Zentrum des High-Tech-Industrie, Bildung, Maschinenbau, Metallurgie und Handel. Die Stadt ist nicht nur berühmt für seine gewerblichen Wirtschaft, sondern auch ihren grünen Hügeln und tiefen Geschichte</a:t>
            </a:r>
            <a:r>
              <a:rPr lang="de-DE" sz="1800" dirty="0" smtClean="0"/>
              <a:t>.</a:t>
            </a:r>
            <a:endParaRPr lang="ru-RU" sz="1800" dirty="0" smtClean="0"/>
          </a:p>
        </p:txBody>
      </p:sp>
      <p:pic>
        <p:nvPicPr>
          <p:cNvPr id="6147" name="Содержимое 4" descr="1283.jpg"/>
          <p:cNvPicPr>
            <a:picLocks noGrp="1" noChangeAspect="1"/>
          </p:cNvPicPr>
          <p:nvPr>
            <p:ph idx="1"/>
          </p:nvPr>
        </p:nvPicPr>
        <p:blipFill>
          <a:blip r:embed="rId2" cstate="print"/>
          <a:srcRect/>
          <a:stretch>
            <a:fillRect/>
          </a:stretch>
        </p:blipFill>
        <p:spPr>
          <a:xfrm>
            <a:off x="1043608" y="980728"/>
            <a:ext cx="3742705" cy="4586832"/>
          </a:xfrm>
        </p:spPr>
      </p:pic>
      <p:sp>
        <p:nvSpPr>
          <p:cNvPr id="4" name="Прямоугольник 3"/>
          <p:cNvSpPr/>
          <p:nvPr/>
        </p:nvSpPr>
        <p:spPr>
          <a:xfrm>
            <a:off x="3347864" y="332656"/>
            <a:ext cx="1994457" cy="461665"/>
          </a:xfrm>
          <a:prstGeom prst="rect">
            <a:avLst/>
          </a:prstGeom>
        </p:spPr>
        <p:txBody>
          <a:bodyPr wrap="none">
            <a:spAutoFit/>
          </a:bodyPr>
          <a:lstStyle/>
          <a:p>
            <a:pPr algn="ctr"/>
            <a:r>
              <a:rPr lang="de-DE" sz="2400" b="1" dirty="0" err="1" smtClean="0">
                <a:solidFill>
                  <a:srgbClr val="7030A0"/>
                </a:solidFill>
                <a:latin typeface="Monotype Corsiva" pitchFamily="66" charset="0"/>
              </a:rPr>
              <a:t>Dnepropetrovsk</a:t>
            </a:r>
            <a:r>
              <a:rPr lang="de-DE" sz="2400" b="1" dirty="0" smtClean="0">
                <a:solidFill>
                  <a:srgbClr val="7030A0"/>
                </a:solidFill>
                <a:latin typeface="Monotype Corsiva" pitchFamily="66" charset="0"/>
              </a:rPr>
              <a:t> </a:t>
            </a:r>
            <a:endParaRPr lang="ru-RU" sz="2400" b="1" dirty="0">
              <a:solidFill>
                <a:srgbClr val="7030A0"/>
              </a:solidFill>
              <a:latin typeface="Monotype Corsiva" pitchFamily="66" charset="0"/>
            </a:endParaRPr>
          </a:p>
        </p:txBody>
      </p:sp>
    </p:spTree>
  </p:cSld>
  <p:clrMapOvr>
    <a:masterClrMapping/>
  </p:clrMapOvr>
  <p:transition advTm="6272">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Заголовок 1"/>
          <p:cNvSpPr>
            <a:spLocks noGrp="1"/>
          </p:cNvSpPr>
          <p:nvPr>
            <p:ph type="title"/>
          </p:nvPr>
        </p:nvSpPr>
        <p:spPr>
          <a:xfrm>
            <a:off x="428624" y="908719"/>
            <a:ext cx="4143376" cy="4680521"/>
          </a:xfrm>
        </p:spPr>
        <p:txBody>
          <a:bodyPr>
            <a:normAutofit/>
          </a:bodyPr>
          <a:lstStyle/>
          <a:p>
            <a:r>
              <a:rPr lang="de-DE" sz="1800" dirty="0" smtClean="0"/>
              <a:t>  </a:t>
            </a:r>
            <a:r>
              <a:rPr lang="de-DE" sz="2000" b="1" dirty="0" err="1" smtClean="0">
                <a:latin typeface="Monotype Corsiva" pitchFamily="66" charset="0"/>
              </a:rPr>
              <a:t>Charkov</a:t>
            </a:r>
            <a:r>
              <a:rPr lang="de-DE" sz="2000" b="1" dirty="0" smtClean="0">
                <a:latin typeface="Monotype Corsiva" pitchFamily="66" charset="0"/>
              </a:rPr>
              <a:t> ist nicht nur ein Industrie-und Handelszentrum der Ukraine, es ist auch eine Stadt mit einer langen und glorreichen Geschichte. Von 1918 bis 1934 Jahre </a:t>
            </a:r>
            <a:r>
              <a:rPr lang="de-DE" sz="2000" b="1" dirty="0" err="1" smtClean="0">
                <a:latin typeface="Monotype Corsiva" pitchFamily="66" charset="0"/>
              </a:rPr>
              <a:t>Charkov</a:t>
            </a:r>
            <a:r>
              <a:rPr lang="de-DE" sz="2000" b="1" dirty="0" smtClean="0">
                <a:latin typeface="Monotype Corsiva" pitchFamily="66" charset="0"/>
              </a:rPr>
              <a:t> war die offizielle Hauptstadt der Ukraine. </a:t>
            </a:r>
            <a:r>
              <a:rPr lang="de-DE" sz="2000" b="1" dirty="0" err="1" smtClean="0">
                <a:latin typeface="Monotype Corsiva" pitchFamily="66" charset="0"/>
              </a:rPr>
              <a:t>Charkov</a:t>
            </a:r>
            <a:r>
              <a:rPr lang="de-DE" sz="2000" b="1" dirty="0" smtClean="0">
                <a:latin typeface="Monotype Corsiva" pitchFamily="66" charset="0"/>
              </a:rPr>
              <a:t> ist heute einer der größten kulturellen und wissenschaftlichen Zentren der Ukraine und Osteuropa. Die Stadt hat etwa 60 wissenschaftlich-Forschungsinstitute, 13 staatlichen Universitäten und zahlreichen fachlichen, technischen und private Hochschulen und bietet ihren Studierenden ein breites Spektrum von Disziplinen.</a:t>
            </a:r>
            <a:endParaRPr lang="ru-RU" sz="1800" b="1" dirty="0" smtClean="0">
              <a:latin typeface="Monotype Corsiva" pitchFamily="66" charset="0"/>
            </a:endParaRPr>
          </a:p>
        </p:txBody>
      </p:sp>
      <p:pic>
        <p:nvPicPr>
          <p:cNvPr id="7171" name="Содержимое 3" descr="241402.jpg"/>
          <p:cNvPicPr>
            <a:picLocks noGrp="1" noChangeAspect="1"/>
          </p:cNvPicPr>
          <p:nvPr>
            <p:ph idx="1"/>
          </p:nvPr>
        </p:nvPicPr>
        <p:blipFill>
          <a:blip r:embed="rId2" cstate="print"/>
          <a:srcRect/>
          <a:stretch>
            <a:fillRect/>
          </a:stretch>
        </p:blipFill>
        <p:spPr>
          <a:xfrm>
            <a:off x="4786313" y="980728"/>
            <a:ext cx="3530103" cy="4680520"/>
          </a:xfrm>
        </p:spPr>
      </p:pic>
      <p:sp>
        <p:nvSpPr>
          <p:cNvPr id="4" name="Прямоугольник 3"/>
          <p:cNvSpPr/>
          <p:nvPr/>
        </p:nvSpPr>
        <p:spPr>
          <a:xfrm>
            <a:off x="3923928" y="332656"/>
            <a:ext cx="1167307" cy="461665"/>
          </a:xfrm>
          <a:prstGeom prst="rect">
            <a:avLst/>
          </a:prstGeom>
        </p:spPr>
        <p:txBody>
          <a:bodyPr wrap="none">
            <a:spAutoFit/>
          </a:bodyPr>
          <a:lstStyle/>
          <a:p>
            <a:r>
              <a:rPr lang="de-DE" sz="2400" b="1" dirty="0" err="1" smtClean="0">
                <a:solidFill>
                  <a:srgbClr val="7030A0"/>
                </a:solidFill>
                <a:latin typeface="Monotype Corsiva" pitchFamily="66" charset="0"/>
              </a:rPr>
              <a:t>Charkov</a:t>
            </a:r>
            <a:r>
              <a:rPr lang="de-DE" sz="2400" b="1" dirty="0" smtClean="0">
                <a:solidFill>
                  <a:srgbClr val="7030A0"/>
                </a:solidFill>
                <a:latin typeface="Monotype Corsiva" pitchFamily="66" charset="0"/>
              </a:rPr>
              <a:t> </a:t>
            </a:r>
            <a:endParaRPr lang="ru-RU" sz="2400" b="1" dirty="0">
              <a:solidFill>
                <a:srgbClr val="7030A0"/>
              </a:solidFill>
            </a:endParaRPr>
          </a:p>
        </p:txBody>
      </p:sp>
    </p:spTree>
  </p:cSld>
  <p:clrMapOvr>
    <a:masterClrMapping/>
  </p:clrMapOvr>
  <p:transition advTm="8315">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Заголовок 1"/>
          <p:cNvSpPr>
            <a:spLocks noGrp="1"/>
          </p:cNvSpPr>
          <p:nvPr>
            <p:ph type="title"/>
          </p:nvPr>
        </p:nvSpPr>
        <p:spPr>
          <a:xfrm>
            <a:off x="5143500" y="500063"/>
            <a:ext cx="3643313" cy="5786437"/>
          </a:xfrm>
        </p:spPr>
        <p:txBody>
          <a:bodyPr>
            <a:normAutofit/>
          </a:bodyPr>
          <a:lstStyle/>
          <a:p>
            <a:pPr eaLnBrk="1" hangingPunct="1"/>
            <a:r>
              <a:rPr lang="de-DE" sz="2000" b="1" dirty="0" smtClean="0">
                <a:latin typeface="Monotype Corsiva" pitchFamily="66" charset="0"/>
              </a:rPr>
              <a:t>Odessa – eine legendäre Stadt der Romantik, Kunst, Humor, Gedichte, Theater und Museen. Odessa ist eine ganz besondere Stadt - Stadt mit ihren eigenen, ganz besonderen Kultur. Odessa am Schwarzen Meer entfernt. Es ist ein sehr wichtiger Hafen und eine der schönsten Städte in der Ukraine. Odessa selbst ist voll von historischen, architektonischen, kulturellen und wissenschaftlichen Interesse, stolz auf seine Vergangenheit und seine Traditionen.</a:t>
            </a:r>
            <a:endParaRPr lang="ru-RU" sz="2000" b="1" dirty="0" smtClean="0">
              <a:latin typeface="Monotype Corsiva" pitchFamily="66" charset="0"/>
            </a:endParaRPr>
          </a:p>
        </p:txBody>
      </p:sp>
      <p:pic>
        <p:nvPicPr>
          <p:cNvPr id="8195" name="Содержимое 3" descr="125275.jpg"/>
          <p:cNvPicPr>
            <a:picLocks noGrp="1" noChangeAspect="1"/>
          </p:cNvPicPr>
          <p:nvPr>
            <p:ph idx="1"/>
          </p:nvPr>
        </p:nvPicPr>
        <p:blipFill>
          <a:blip r:embed="rId2" cstate="print"/>
          <a:srcRect/>
          <a:stretch>
            <a:fillRect/>
          </a:stretch>
        </p:blipFill>
        <p:spPr>
          <a:xfrm>
            <a:off x="1187625" y="1124744"/>
            <a:ext cx="3816424" cy="4464496"/>
          </a:xfrm>
        </p:spPr>
      </p:pic>
      <p:sp>
        <p:nvSpPr>
          <p:cNvPr id="4" name="Прямоугольник 3"/>
          <p:cNvSpPr/>
          <p:nvPr/>
        </p:nvSpPr>
        <p:spPr>
          <a:xfrm>
            <a:off x="3991127" y="332656"/>
            <a:ext cx="938077" cy="461665"/>
          </a:xfrm>
          <a:prstGeom prst="rect">
            <a:avLst/>
          </a:prstGeom>
        </p:spPr>
        <p:txBody>
          <a:bodyPr wrap="none">
            <a:spAutoFit/>
          </a:bodyPr>
          <a:lstStyle/>
          <a:p>
            <a:pPr algn="ctr"/>
            <a:r>
              <a:rPr lang="de-DE" sz="2400" b="1" dirty="0" smtClean="0">
                <a:solidFill>
                  <a:srgbClr val="7030A0"/>
                </a:solidFill>
                <a:latin typeface="Monotype Corsiva" pitchFamily="66" charset="0"/>
              </a:rPr>
              <a:t>Odessa</a:t>
            </a:r>
            <a:endParaRPr lang="ru-RU" sz="2400" b="1" dirty="0">
              <a:solidFill>
                <a:srgbClr val="7030A0"/>
              </a:solidFill>
              <a:latin typeface="Monotype Corsiva" pitchFamily="66" charset="0"/>
            </a:endParaRPr>
          </a:p>
        </p:txBody>
      </p:sp>
    </p:spTree>
  </p:cSld>
  <p:clrMapOvr>
    <a:masterClrMapping/>
  </p:clrMapOvr>
  <p:transition advTm="9485">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a:bodyPr>
          <a:lstStyle/>
          <a:p>
            <a:r>
              <a:rPr lang="en-US" sz="2400" b="1" dirty="0" smtClean="0">
                <a:solidFill>
                  <a:srgbClr val="FF0000"/>
                </a:solidFill>
                <a:latin typeface="Monotype Corsiva" pitchFamily="66" charset="0"/>
              </a:rPr>
              <a:t>Pr</a:t>
            </a:r>
            <a:r>
              <a:rPr lang="hu-HU" sz="2400" b="1" dirty="0" smtClean="0">
                <a:solidFill>
                  <a:srgbClr val="FF0000"/>
                </a:solidFill>
                <a:latin typeface="Monotype Corsiva" pitchFamily="66" charset="0"/>
              </a:rPr>
              <a:t>ű</a:t>
            </a:r>
            <a:r>
              <a:rPr lang="en-US" sz="2400" b="1" dirty="0" smtClean="0">
                <a:solidFill>
                  <a:srgbClr val="FF0000"/>
                </a:solidFill>
                <a:latin typeface="Monotype Corsiva" pitchFamily="66" charset="0"/>
              </a:rPr>
              <a:t>f </a:t>
            </a:r>
            <a:r>
              <a:rPr lang="en-US" sz="2400" b="1" dirty="0" err="1" smtClean="0">
                <a:solidFill>
                  <a:srgbClr val="FF0000"/>
                </a:solidFill>
                <a:latin typeface="Monotype Corsiva" pitchFamily="66" charset="0"/>
              </a:rPr>
              <a:t>dich</a:t>
            </a:r>
            <a:r>
              <a:rPr lang="en-US" sz="2400" b="1" dirty="0" smtClean="0">
                <a:solidFill>
                  <a:srgbClr val="FF0000"/>
                </a:solidFill>
                <a:latin typeface="Monotype Corsiva" pitchFamily="66" charset="0"/>
              </a:rPr>
              <a:t>!</a:t>
            </a:r>
            <a:endParaRPr lang="ru-RU" sz="2400" b="1" dirty="0">
              <a:solidFill>
                <a:srgbClr val="FF0000"/>
              </a:solidFill>
              <a:latin typeface="Monotype Corsiva" pitchFamily="66" charset="0"/>
            </a:endParaRPr>
          </a:p>
        </p:txBody>
      </p:sp>
      <p:sp>
        <p:nvSpPr>
          <p:cNvPr id="3" name="Содержимое 2"/>
          <p:cNvSpPr>
            <a:spLocks noGrp="1"/>
          </p:cNvSpPr>
          <p:nvPr>
            <p:ph idx="1"/>
          </p:nvPr>
        </p:nvSpPr>
        <p:spPr>
          <a:xfrm>
            <a:off x="457200" y="908720"/>
            <a:ext cx="8229600" cy="5217443"/>
          </a:xfrm>
        </p:spPr>
        <p:txBody>
          <a:bodyPr>
            <a:normAutofit/>
          </a:bodyPr>
          <a:lstStyle/>
          <a:p>
            <a:pPr algn="ctr">
              <a:buNone/>
            </a:pPr>
            <a:r>
              <a:rPr lang="en-US" sz="2000" b="1" dirty="0" err="1" smtClean="0">
                <a:solidFill>
                  <a:srgbClr val="7030A0"/>
                </a:solidFill>
                <a:latin typeface="Times New Roman" pitchFamily="18" charset="0"/>
                <a:cs typeface="Times New Roman" pitchFamily="18" charset="0"/>
              </a:rPr>
              <a:t>Ergänzt</a:t>
            </a:r>
            <a:r>
              <a:rPr lang="en-US" sz="2000" b="1" dirty="0" smtClean="0">
                <a:solidFill>
                  <a:srgbClr val="7030A0"/>
                </a:solidFill>
                <a:latin typeface="Times New Roman" pitchFamily="18" charset="0"/>
                <a:cs typeface="Times New Roman" pitchFamily="18" charset="0"/>
              </a:rPr>
              <a:t> die </a:t>
            </a:r>
            <a:r>
              <a:rPr lang="en-US" sz="2000" b="1" dirty="0" err="1" smtClean="0">
                <a:solidFill>
                  <a:srgbClr val="7030A0"/>
                </a:solidFill>
                <a:latin typeface="Times New Roman" pitchFamily="18" charset="0"/>
                <a:cs typeface="Times New Roman" pitchFamily="18" charset="0"/>
              </a:rPr>
              <a:t>Sätze</a:t>
            </a:r>
            <a:r>
              <a:rPr lang="en-US" sz="2000" b="1" dirty="0" smtClean="0">
                <a:solidFill>
                  <a:srgbClr val="7030A0"/>
                </a:solidFill>
                <a:latin typeface="Times New Roman" pitchFamily="18" charset="0"/>
                <a:cs typeface="Times New Roman" pitchFamily="18" charset="0"/>
              </a:rPr>
              <a:t>!</a:t>
            </a:r>
          </a:p>
          <a:p>
            <a:pPr>
              <a:buNone/>
            </a:pPr>
            <a:endParaRPr lang="en-US" sz="2000" b="1" dirty="0" smtClean="0">
              <a:solidFill>
                <a:srgbClr val="7030A0"/>
              </a:solidFill>
              <a:latin typeface="Times New Roman" pitchFamily="18" charset="0"/>
              <a:cs typeface="Times New Roman" pitchFamily="18" charset="0"/>
            </a:endParaRPr>
          </a:p>
          <a:p>
            <a:pPr lvl="1">
              <a:buFont typeface="+mj-lt"/>
              <a:buAutoNum type="arabicPeriod"/>
            </a:pPr>
            <a:r>
              <a:rPr lang="en-US" sz="2000" b="1" i="1" dirty="0" smtClean="0">
                <a:latin typeface="Times New Roman" pitchFamily="18" charset="0"/>
                <a:cs typeface="Times New Roman" pitchFamily="18" charset="0"/>
              </a:rPr>
              <a:t>Die </a:t>
            </a:r>
            <a:r>
              <a:rPr lang="en-US" sz="2000" b="1" i="1" dirty="0" err="1" smtClean="0">
                <a:latin typeface="Times New Roman" pitchFamily="18" charset="0"/>
                <a:cs typeface="Times New Roman" pitchFamily="18" charset="0"/>
              </a:rPr>
              <a:t>grȍssten</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Städte</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der</a:t>
            </a:r>
            <a:r>
              <a:rPr lang="en-US" sz="2000" b="1" i="1" dirty="0" smtClean="0">
                <a:latin typeface="Times New Roman" pitchFamily="18" charset="0"/>
                <a:cs typeface="Times New Roman" pitchFamily="18" charset="0"/>
              </a:rPr>
              <a:t> Ukraine </a:t>
            </a:r>
            <a:r>
              <a:rPr lang="en-US" sz="2000" b="1" i="1" dirty="0" err="1" smtClean="0">
                <a:latin typeface="Times New Roman" pitchFamily="18" charset="0"/>
                <a:cs typeface="Times New Roman" pitchFamily="18" charset="0"/>
              </a:rPr>
              <a:t>sind</a:t>
            </a:r>
            <a:r>
              <a:rPr lang="en-US" sz="2000" b="1" i="1" dirty="0" smtClean="0">
                <a:latin typeface="Times New Roman" pitchFamily="18" charset="0"/>
                <a:cs typeface="Times New Roman" pitchFamily="18" charset="0"/>
              </a:rPr>
              <a:t>…</a:t>
            </a:r>
          </a:p>
          <a:p>
            <a:pPr lvl="1">
              <a:buFont typeface="+mj-lt"/>
              <a:buAutoNum type="arabicPeriod"/>
            </a:pPr>
            <a:r>
              <a:rPr lang="en-US" sz="2000" b="1" i="1" dirty="0" err="1" smtClean="0">
                <a:latin typeface="Times New Roman" pitchFamily="18" charset="0"/>
                <a:cs typeface="Times New Roman" pitchFamily="18" charset="0"/>
              </a:rPr>
              <a:t>Dnepropetrowsk</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ist</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eine</a:t>
            </a:r>
            <a:r>
              <a:rPr lang="en-US" sz="2000" b="1" i="1" dirty="0" smtClean="0">
                <a:latin typeface="Times New Roman" pitchFamily="18" charset="0"/>
                <a:cs typeface="Times New Roman" pitchFamily="18" charset="0"/>
              </a:rPr>
              <a:t>…</a:t>
            </a:r>
          </a:p>
          <a:p>
            <a:pPr lvl="1">
              <a:buFont typeface="+mj-lt"/>
              <a:buAutoNum type="arabicPeriod"/>
            </a:pPr>
            <a:r>
              <a:rPr lang="en-US" sz="2000" b="1" i="1" dirty="0" smtClean="0">
                <a:latin typeface="Times New Roman" pitchFamily="18" charset="0"/>
                <a:cs typeface="Times New Roman" pitchFamily="18" charset="0"/>
              </a:rPr>
              <a:t>In </a:t>
            </a:r>
            <a:r>
              <a:rPr lang="en-US" sz="2000" b="1" i="1" dirty="0" err="1" smtClean="0">
                <a:latin typeface="Times New Roman" pitchFamily="18" charset="0"/>
                <a:cs typeface="Times New Roman" pitchFamily="18" charset="0"/>
              </a:rPr>
              <a:t>Kyjiw</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leben</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etwa</a:t>
            </a:r>
            <a:r>
              <a:rPr lang="en-US" sz="2000" b="1" i="1" dirty="0" smtClean="0">
                <a:latin typeface="Times New Roman" pitchFamily="18" charset="0"/>
                <a:cs typeface="Times New Roman" pitchFamily="18" charset="0"/>
              </a:rPr>
              <a:t>…</a:t>
            </a:r>
          </a:p>
          <a:p>
            <a:pPr lvl="1">
              <a:buFont typeface="+mj-lt"/>
              <a:buAutoNum type="arabicPeriod"/>
            </a:pPr>
            <a:r>
              <a:rPr lang="en-US" sz="2000" b="1" i="1" dirty="0" err="1" smtClean="0">
                <a:latin typeface="Times New Roman" pitchFamily="18" charset="0"/>
                <a:cs typeface="Times New Roman" pitchFamily="18" charset="0"/>
              </a:rPr>
              <a:t>Lwiw</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ist</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eine</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sehr</a:t>
            </a:r>
            <a:r>
              <a:rPr lang="en-US" sz="2000" b="1" i="1" dirty="0" smtClean="0">
                <a:latin typeface="Times New Roman" pitchFamily="18" charset="0"/>
                <a:cs typeface="Times New Roman" pitchFamily="18" charset="0"/>
              </a:rPr>
              <a:t>…</a:t>
            </a:r>
          </a:p>
          <a:p>
            <a:pPr lvl="1">
              <a:buFont typeface="+mj-lt"/>
              <a:buAutoNum type="arabicPeriod"/>
            </a:pPr>
            <a:r>
              <a:rPr lang="en-US" sz="2000" b="1" i="1" dirty="0" smtClean="0">
                <a:latin typeface="Times New Roman" pitchFamily="18" charset="0"/>
                <a:cs typeface="Times New Roman" pitchFamily="18" charset="0"/>
              </a:rPr>
              <a:t>Von 1918 </a:t>
            </a:r>
            <a:r>
              <a:rPr lang="en-US" sz="2000" b="1" i="1" dirty="0" err="1" smtClean="0">
                <a:latin typeface="Times New Roman" pitchFamily="18" charset="0"/>
                <a:cs typeface="Times New Roman" pitchFamily="18" charset="0"/>
              </a:rPr>
              <a:t>bis</a:t>
            </a:r>
            <a:r>
              <a:rPr lang="en-US" sz="2000" b="1" i="1" dirty="0" smtClean="0">
                <a:latin typeface="Times New Roman" pitchFamily="18" charset="0"/>
                <a:cs typeface="Times New Roman" pitchFamily="18" charset="0"/>
              </a:rPr>
              <a:t> 1934 </a:t>
            </a:r>
            <a:r>
              <a:rPr lang="en-US" sz="2000" b="1" i="1" dirty="0" err="1" smtClean="0">
                <a:latin typeface="Times New Roman" pitchFamily="18" charset="0"/>
                <a:cs typeface="Times New Roman" pitchFamily="18" charset="0"/>
              </a:rPr>
              <a:t>Jahre</a:t>
            </a:r>
            <a:r>
              <a:rPr lang="en-US" sz="2000" b="1" i="1" dirty="0" smtClean="0">
                <a:latin typeface="Times New Roman" pitchFamily="18" charset="0"/>
                <a:cs typeface="Times New Roman" pitchFamily="18" charset="0"/>
              </a:rPr>
              <a:t> war …die </a:t>
            </a:r>
            <a:r>
              <a:rPr lang="en-US" sz="2000" b="1" i="1" dirty="0" err="1" smtClean="0">
                <a:latin typeface="Times New Roman" pitchFamily="18" charset="0"/>
                <a:cs typeface="Times New Roman" pitchFamily="18" charset="0"/>
              </a:rPr>
              <a:t>Hauptstadt</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der</a:t>
            </a:r>
            <a:r>
              <a:rPr lang="en-US" sz="2000" b="1" i="1" dirty="0" smtClean="0">
                <a:latin typeface="Times New Roman" pitchFamily="18" charset="0"/>
                <a:cs typeface="Times New Roman" pitchFamily="18" charset="0"/>
              </a:rPr>
              <a:t> Ukraine.</a:t>
            </a:r>
          </a:p>
          <a:p>
            <a:pPr lvl="1">
              <a:buFont typeface="+mj-lt"/>
              <a:buAutoNum type="arabicPeriod"/>
            </a:pPr>
            <a:r>
              <a:rPr lang="en-US" sz="2000" b="1" i="1" dirty="0" smtClean="0">
                <a:latin typeface="Times New Roman" pitchFamily="18" charset="0"/>
                <a:cs typeface="Times New Roman" pitchFamily="18" charset="0"/>
              </a:rPr>
              <a:t>Odessa </a:t>
            </a:r>
            <a:r>
              <a:rPr lang="en-US" sz="2000" b="1" i="1" dirty="0" err="1" smtClean="0">
                <a:latin typeface="Times New Roman" pitchFamily="18" charset="0"/>
                <a:cs typeface="Times New Roman" pitchFamily="18" charset="0"/>
              </a:rPr>
              <a:t>ist</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ein</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wichtiger</a:t>
            </a:r>
            <a:r>
              <a:rPr lang="en-US" sz="2000" b="1" i="1" dirty="0" smtClean="0">
                <a:latin typeface="Times New Roman" pitchFamily="18" charset="0"/>
                <a:cs typeface="Times New Roman" pitchFamily="18" charset="0"/>
              </a:rPr>
              <a:t> …</a:t>
            </a:r>
          </a:p>
          <a:p>
            <a:pPr lvl="1">
              <a:buFont typeface="+mj-lt"/>
              <a:buAutoNum type="arabicPeriod"/>
            </a:pPr>
            <a:r>
              <a:rPr lang="en-US" sz="2000" b="1" i="1" dirty="0" smtClean="0">
                <a:latin typeface="Times New Roman" pitchFamily="18" charset="0"/>
                <a:cs typeface="Times New Roman" pitchFamily="18" charset="0"/>
              </a:rPr>
              <a:t>Die </a:t>
            </a:r>
            <a:r>
              <a:rPr lang="en-US" sz="2000" b="1" i="1" dirty="0" err="1" smtClean="0">
                <a:latin typeface="Times New Roman" pitchFamily="18" charset="0"/>
                <a:cs typeface="Times New Roman" pitchFamily="18" charset="0"/>
              </a:rPr>
              <a:t>Stadt</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der</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Romantik,Kunst,Humor,Theater</a:t>
            </a:r>
            <a:r>
              <a:rPr lang="en-US" sz="2000" b="1" i="1" dirty="0" smtClean="0">
                <a:latin typeface="Times New Roman" pitchFamily="18" charset="0"/>
                <a:cs typeface="Times New Roman" pitchFamily="18" charset="0"/>
              </a:rPr>
              <a:t> und </a:t>
            </a:r>
            <a:r>
              <a:rPr lang="en-US" sz="2000" b="1" i="1" dirty="0" err="1" smtClean="0">
                <a:latin typeface="Times New Roman" pitchFamily="18" charset="0"/>
                <a:cs typeface="Times New Roman" pitchFamily="18" charset="0"/>
              </a:rPr>
              <a:t>Museen</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ist</a:t>
            </a:r>
            <a:r>
              <a:rPr lang="en-US" sz="2000" b="1" i="1" dirty="0" smtClean="0">
                <a:latin typeface="Times New Roman" pitchFamily="18" charset="0"/>
                <a:cs typeface="Times New Roman" pitchFamily="18" charset="0"/>
              </a:rPr>
              <a:t> …</a:t>
            </a:r>
          </a:p>
          <a:p>
            <a:pPr lvl="1">
              <a:buFont typeface="+mj-lt"/>
              <a:buAutoNum type="arabicPeriod"/>
            </a:pPr>
            <a:r>
              <a:rPr lang="en-US" sz="2000" b="1" i="1" dirty="0" err="1" smtClean="0">
                <a:latin typeface="Times New Roman" pitchFamily="18" charset="0"/>
                <a:cs typeface="Times New Roman" pitchFamily="18" charset="0"/>
              </a:rPr>
              <a:t>Charkiw</a:t>
            </a:r>
            <a:r>
              <a:rPr lang="en-US" sz="2000" b="1" i="1" dirty="0" smtClean="0">
                <a:latin typeface="Times New Roman" pitchFamily="18" charset="0"/>
                <a:cs typeface="Times New Roman" pitchFamily="18" charset="0"/>
              </a:rPr>
              <a:t> hat </a:t>
            </a:r>
            <a:r>
              <a:rPr lang="en-US" sz="2000" b="1" i="1" dirty="0" err="1" smtClean="0">
                <a:latin typeface="Times New Roman" pitchFamily="18" charset="0"/>
                <a:cs typeface="Times New Roman" pitchFamily="18" charset="0"/>
              </a:rPr>
              <a:t>etwa</a:t>
            </a:r>
            <a:r>
              <a:rPr lang="en-US" sz="2000" b="1" i="1" dirty="0" smtClean="0">
                <a:latin typeface="Times New Roman" pitchFamily="18" charset="0"/>
                <a:cs typeface="Times New Roman" pitchFamily="18" charset="0"/>
              </a:rPr>
              <a:t> 60… und 13…</a:t>
            </a:r>
          </a:p>
          <a:p>
            <a:pPr lvl="1">
              <a:buFont typeface="+mj-lt"/>
              <a:buAutoNum type="arabicPeriod"/>
            </a:pPr>
            <a:r>
              <a:rPr lang="en-US" sz="2000" b="1" i="1" dirty="0" err="1" smtClean="0">
                <a:latin typeface="Times New Roman" pitchFamily="18" charset="0"/>
                <a:cs typeface="Times New Roman" pitchFamily="18" charset="0"/>
              </a:rPr>
              <a:t>Kyjiw</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ist</a:t>
            </a:r>
            <a:r>
              <a:rPr lang="en-US" sz="2000" b="1" i="1" dirty="0" smtClean="0">
                <a:latin typeface="Times New Roman" pitchFamily="18" charset="0"/>
                <a:cs typeface="Times New Roman" pitchFamily="18" charset="0"/>
              </a:rPr>
              <a:t> die </a:t>
            </a:r>
            <a:r>
              <a:rPr lang="en-US" sz="2000" b="1" i="1" dirty="0" err="1" smtClean="0">
                <a:latin typeface="Times New Roman" pitchFamily="18" charset="0"/>
                <a:cs typeface="Times New Roman" pitchFamily="18" charset="0"/>
              </a:rPr>
              <a:t>grȍsste</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Zentrum</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der</a:t>
            </a:r>
            <a:r>
              <a:rPr lang="en-US" sz="2000" b="1" i="1" dirty="0" smtClean="0">
                <a:latin typeface="Times New Roman" pitchFamily="18" charset="0"/>
                <a:cs typeface="Times New Roman" pitchFamily="18" charset="0"/>
              </a:rPr>
              <a:t> Ukraine.</a:t>
            </a:r>
          </a:p>
          <a:p>
            <a:pPr lvl="1">
              <a:buFont typeface="+mj-lt"/>
              <a:buAutoNum type="arabicPeriod"/>
            </a:pPr>
            <a:r>
              <a:rPr lang="en-US" sz="2000" b="1" i="1" dirty="0" err="1" smtClean="0">
                <a:latin typeface="Times New Roman" pitchFamily="18" charset="0"/>
                <a:cs typeface="Times New Roman" pitchFamily="18" charset="0"/>
              </a:rPr>
              <a:t>Charkiw</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ist</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einer</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der</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grȍssten</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Zentren</a:t>
            </a:r>
            <a:r>
              <a:rPr lang="en-US" sz="2000" b="1" i="1" dirty="0" smtClean="0">
                <a:latin typeface="Times New Roman" pitchFamily="18" charset="0"/>
                <a:cs typeface="Times New Roman" pitchFamily="18" charset="0"/>
              </a:rPr>
              <a:t> </a:t>
            </a:r>
            <a:r>
              <a:rPr lang="en-US" sz="2000" b="1" i="1" dirty="0" err="1" smtClean="0">
                <a:latin typeface="Times New Roman" pitchFamily="18" charset="0"/>
                <a:cs typeface="Times New Roman" pitchFamily="18" charset="0"/>
              </a:rPr>
              <a:t>der</a:t>
            </a:r>
            <a:r>
              <a:rPr lang="en-US" sz="2000" b="1" i="1" dirty="0" smtClean="0">
                <a:latin typeface="Times New Roman" pitchFamily="18" charset="0"/>
                <a:cs typeface="Times New Roman" pitchFamily="18" charset="0"/>
              </a:rPr>
              <a:t> Ukraine.</a:t>
            </a:r>
            <a:endParaRPr lang="ru-RU" sz="2000" b="1" i="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31640" y="332656"/>
            <a:ext cx="6336704" cy="5447645"/>
          </a:xfrm>
          <a:prstGeom prst="rect">
            <a:avLst/>
          </a:prstGeom>
        </p:spPr>
        <p:txBody>
          <a:bodyPr wrap="square">
            <a:spAutoFit/>
          </a:bodyPr>
          <a:lstStyle/>
          <a:p>
            <a:pPr algn="ctr">
              <a:buFontTx/>
              <a:buNone/>
            </a:pPr>
            <a:endParaRPr lang="uk-UA" sz="2000" b="1" dirty="0" smtClean="0">
              <a:solidFill>
                <a:srgbClr val="7030A0"/>
              </a:solidFill>
              <a:latin typeface="Monotype Corsiva" pitchFamily="66" charset="0"/>
            </a:endParaRPr>
          </a:p>
          <a:p>
            <a:pPr algn="ctr">
              <a:buFontTx/>
              <a:buNone/>
            </a:pPr>
            <a:r>
              <a:rPr lang="uk-UA" sz="2000" b="1" dirty="0" smtClean="0">
                <a:solidFill>
                  <a:srgbClr val="7030A0"/>
                </a:solidFill>
                <a:latin typeface="Monotype Corsiva" pitchFamily="66" charset="0"/>
              </a:rPr>
              <a:t>Список  використаних джерел:</a:t>
            </a:r>
            <a:br>
              <a:rPr lang="uk-UA" sz="2000" b="1" dirty="0" smtClean="0">
                <a:solidFill>
                  <a:srgbClr val="7030A0"/>
                </a:solidFill>
                <a:latin typeface="Monotype Corsiva" pitchFamily="66" charset="0"/>
              </a:rPr>
            </a:br>
            <a:r>
              <a:rPr lang="uk-UA" sz="2000" b="1" dirty="0" smtClean="0">
                <a:solidFill>
                  <a:srgbClr val="7030A0"/>
                </a:solidFill>
                <a:latin typeface="Monotype Corsiva" pitchFamily="66" charset="0"/>
              </a:rPr>
              <a:t>Література:</a:t>
            </a:r>
            <a:br>
              <a:rPr lang="uk-UA" sz="2000" b="1" dirty="0" smtClean="0">
                <a:solidFill>
                  <a:srgbClr val="7030A0"/>
                </a:solidFill>
                <a:latin typeface="Monotype Corsiva" pitchFamily="66" charset="0"/>
              </a:rPr>
            </a:br>
            <a:r>
              <a:rPr lang="en-US" sz="2000" b="1" dirty="0" smtClean="0">
                <a:solidFill>
                  <a:srgbClr val="7030A0"/>
                </a:solidFill>
                <a:latin typeface="Monotype Corsiva" pitchFamily="66" charset="0"/>
              </a:rPr>
              <a:t/>
            </a:r>
            <a:br>
              <a:rPr lang="en-US" sz="2000" b="1" dirty="0" smtClean="0">
                <a:solidFill>
                  <a:srgbClr val="7030A0"/>
                </a:solidFill>
                <a:latin typeface="Monotype Corsiva" pitchFamily="66" charset="0"/>
              </a:rPr>
            </a:br>
            <a:r>
              <a:rPr lang="uk-UA" sz="2000" b="1" dirty="0" smtClean="0">
                <a:solidFill>
                  <a:srgbClr val="7030A0"/>
                </a:solidFill>
                <a:latin typeface="Monotype Corsiva" pitchFamily="66" charset="0"/>
              </a:rPr>
              <a:t>-</a:t>
            </a:r>
            <a:r>
              <a:rPr lang="en-US" b="1" dirty="0" err="1" smtClean="0">
                <a:latin typeface="Times New Roman" pitchFamily="18" charset="0"/>
                <a:cs typeface="Times New Roman" pitchFamily="18" charset="0"/>
              </a:rPr>
              <a:t>Elementares</a:t>
            </a:r>
            <a:r>
              <a:rPr lang="en-US" b="1" dirty="0" smtClean="0">
                <a:latin typeface="Times New Roman" pitchFamily="18" charset="0"/>
                <a:cs typeface="Times New Roman" pitchFamily="18" charset="0"/>
              </a:rPr>
              <a:t> Deutsch</a:t>
            </a:r>
            <a:r>
              <a:rPr lang="uk-UA" b="1" dirty="0" smtClean="0">
                <a:latin typeface="Times New Roman" pitchFamily="18" charset="0"/>
                <a:cs typeface="Times New Roman" pitchFamily="18" charset="0"/>
              </a:rPr>
              <a:t>:посібник/Л.А.</a:t>
            </a:r>
            <a:r>
              <a:rPr lang="uk-UA" b="1" dirty="0" err="1" smtClean="0">
                <a:latin typeface="Times New Roman" pitchFamily="18" charset="0"/>
                <a:cs typeface="Times New Roman" pitchFamily="18" charset="0"/>
              </a:rPr>
              <a:t>Григорєва</a:t>
            </a:r>
            <a:r>
              <a:rPr lang="uk-UA" b="1" dirty="0" smtClean="0">
                <a:latin typeface="Times New Roman" pitchFamily="18" charset="0"/>
                <a:cs typeface="Times New Roman" pitchFamily="18" charset="0"/>
              </a:rPr>
              <a:t>,І.Я.,</a:t>
            </a:r>
            <a:br>
              <a:rPr lang="uk-UA" b="1" dirty="0" smtClean="0">
                <a:latin typeface="Times New Roman" pitchFamily="18" charset="0"/>
                <a:cs typeface="Times New Roman" pitchFamily="18" charset="0"/>
              </a:rPr>
            </a:br>
            <a:r>
              <a:rPr lang="uk-UA" b="1" dirty="0" smtClean="0">
                <a:latin typeface="Times New Roman" pitchFamily="18" charset="0"/>
                <a:cs typeface="Times New Roman" pitchFamily="18" charset="0"/>
              </a:rPr>
              <a:t>Харитонова-К.:Вища школа,1978.-143 с.(навчальний посібник)</a:t>
            </a:r>
          </a:p>
          <a:p>
            <a:pPr algn="ctr">
              <a:buFontTx/>
              <a:buNone/>
            </a:pPr>
            <a:endParaRPr lang="uk-UA" sz="2000" b="1" dirty="0" smtClean="0">
              <a:solidFill>
                <a:srgbClr val="7030A0"/>
              </a:solidFill>
              <a:latin typeface="Times New Roman" pitchFamily="18" charset="0"/>
              <a:cs typeface="Times New Roman" pitchFamily="18" charset="0"/>
            </a:endParaRPr>
          </a:p>
          <a:p>
            <a:pPr algn="ctr">
              <a:buFontTx/>
              <a:buNone/>
            </a:pPr>
            <a:endParaRPr lang="uk-UA" sz="2000" b="1" dirty="0" smtClean="0">
              <a:solidFill>
                <a:srgbClr val="7030A0"/>
              </a:solidFill>
              <a:latin typeface="Times New Roman" pitchFamily="18" charset="0"/>
              <a:cs typeface="Times New Roman" pitchFamily="18" charset="0"/>
            </a:endParaRPr>
          </a:p>
          <a:p>
            <a:pPr algn="ctr">
              <a:buFontTx/>
              <a:buNone/>
            </a:pPr>
            <a:r>
              <a:rPr lang="uk-UA" sz="2000" b="1" dirty="0" smtClean="0">
                <a:solidFill>
                  <a:srgbClr val="7030A0"/>
                </a:solidFill>
                <a:latin typeface="Monotype Corsiva" pitchFamily="66" charset="0"/>
              </a:rPr>
              <a:t> </a:t>
            </a:r>
          </a:p>
          <a:p>
            <a:pPr algn="ctr">
              <a:buFontTx/>
              <a:buNone/>
            </a:pPr>
            <a:endParaRPr lang="uk-UA" sz="2000" b="1" dirty="0" smtClean="0">
              <a:solidFill>
                <a:srgbClr val="7030A0"/>
              </a:solidFill>
              <a:latin typeface="Monotype Corsiva" pitchFamily="66" charset="0"/>
            </a:endParaRPr>
          </a:p>
          <a:p>
            <a:pPr algn="ctr">
              <a:buFontTx/>
              <a:buNone/>
            </a:pPr>
            <a:endParaRPr lang="uk-UA" sz="2000" b="1" dirty="0" smtClean="0">
              <a:solidFill>
                <a:srgbClr val="7030A0"/>
              </a:solidFill>
              <a:latin typeface="Monotype Corsiva" pitchFamily="66" charset="0"/>
            </a:endParaRPr>
          </a:p>
          <a:p>
            <a:pPr algn="ctr">
              <a:buFontTx/>
              <a:buNone/>
            </a:pPr>
            <a:endParaRPr lang="uk-UA" sz="2000" b="1" dirty="0" smtClean="0">
              <a:solidFill>
                <a:srgbClr val="7030A0"/>
              </a:solidFill>
              <a:latin typeface="Monotype Corsiva" pitchFamily="66" charset="0"/>
            </a:endParaRPr>
          </a:p>
          <a:p>
            <a:pPr algn="ctr">
              <a:buFontTx/>
              <a:buNone/>
            </a:pPr>
            <a:r>
              <a:rPr lang="uk-UA" sz="2000" b="1" dirty="0" err="1" smtClean="0">
                <a:solidFill>
                  <a:srgbClr val="7030A0"/>
                </a:solidFill>
                <a:latin typeface="Monotype Corsiva" pitchFamily="66" charset="0"/>
              </a:rPr>
              <a:t>інтернет-ресурсів</a:t>
            </a:r>
            <a:r>
              <a:rPr lang="uk-UA" sz="2000" b="1" dirty="0" smtClean="0">
                <a:solidFill>
                  <a:srgbClr val="7030A0"/>
                </a:solidFill>
                <a:latin typeface="Monotype Corsiva" pitchFamily="66" charset="0"/>
              </a:rPr>
              <a:t>:</a:t>
            </a:r>
            <a:endParaRPr lang="en-US" sz="2000" b="1" dirty="0" smtClean="0">
              <a:solidFill>
                <a:srgbClr val="7030A0"/>
              </a:solidFill>
              <a:latin typeface="Monotype Corsiva" pitchFamily="66" charset="0"/>
            </a:endParaRPr>
          </a:p>
          <a:p>
            <a:pPr algn="ctr">
              <a:buFontTx/>
              <a:buNone/>
            </a:pPr>
            <a:r>
              <a:rPr lang="ru-RU" dirty="0" smtClean="0">
                <a:solidFill>
                  <a:srgbClr val="CC6600"/>
                </a:solidFill>
                <a:latin typeface="Times New Roman" pitchFamily="18" charset="0"/>
                <a:cs typeface="Times New Roman" pitchFamily="18" charset="0"/>
                <a:hlinkClick r:id="rId2"/>
              </a:rPr>
              <a:t>-http://yandex.ua/images/</a:t>
            </a:r>
            <a:endParaRPr lang="en-US" dirty="0" smtClean="0">
              <a:solidFill>
                <a:srgbClr val="CC6600"/>
              </a:solidFill>
              <a:latin typeface="Times New Roman" pitchFamily="18" charset="0"/>
              <a:cs typeface="Times New Roman" pitchFamily="18" charset="0"/>
            </a:endParaRPr>
          </a:p>
          <a:p>
            <a:pPr algn="ctr">
              <a:buFontTx/>
              <a:buNone/>
            </a:pPr>
            <a:endParaRPr lang="en-US" dirty="0" smtClean="0">
              <a:latin typeface="Times New Roman" pitchFamily="18" charset="0"/>
              <a:cs typeface="Times New Roman" pitchFamily="18" charset="0"/>
            </a:endParaRPr>
          </a:p>
          <a:p>
            <a:pPr algn="ctr">
              <a:buFontTx/>
              <a:buNone/>
            </a:pPr>
            <a:r>
              <a:rPr lang="uk-UA" b="1" dirty="0" smtClean="0">
                <a:solidFill>
                  <a:srgbClr val="CC6600"/>
                </a:solidFill>
                <a:latin typeface="Times New Roman" pitchFamily="18" charset="0"/>
                <a:cs typeface="Times New Roman" pitchFamily="18" charset="0"/>
              </a:rPr>
              <a:t>-</a:t>
            </a:r>
            <a:r>
              <a:rPr lang="en-US" b="1" dirty="0" smtClean="0">
                <a:solidFill>
                  <a:srgbClr val="CC6600"/>
                </a:solidFill>
                <a:latin typeface="Times New Roman" pitchFamily="18" charset="0"/>
                <a:cs typeface="Times New Roman" pitchFamily="18" charset="0"/>
              </a:rPr>
              <a:t>http://lingvotutor.ru/</a:t>
            </a:r>
            <a:endParaRPr lang="ru-RU" b="1" dirty="0" smtClean="0">
              <a:solidFill>
                <a:srgbClr val="CC6600"/>
              </a:solidFill>
              <a:latin typeface="Times New Roman" pitchFamily="18" charset="0"/>
              <a:cs typeface="Times New Roman" pitchFamily="18" charset="0"/>
            </a:endParaRPr>
          </a:p>
          <a:p>
            <a:endParaRPr lang="ru-RU"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Другая 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640000"/>
      </a:hlink>
      <a:folHlink>
        <a:srgbClr val="E36C09"/>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396</Words>
  <Application>Microsoft Office PowerPoint</Application>
  <PresentationFormat>Экран (4:3)</PresentationFormat>
  <Paragraphs>42</Paragraphs>
  <Slides>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9</vt:i4>
      </vt:variant>
    </vt:vector>
  </HeadingPairs>
  <TitlesOfParts>
    <vt:vector size="10" baseType="lpstr">
      <vt:lpstr>Тема Office</vt:lpstr>
      <vt:lpstr>Die grȍssten Städte  der Ukraine </vt:lpstr>
      <vt:lpstr>Die Städte der Ukraine</vt:lpstr>
      <vt:lpstr>Kiev ist die Hauptstadt der Ukraine mit einer Bevölkerung von etwa 3 Millionen Bürgerinnen und Bürger. Es basiert auf dem Dnjepr gelegen und verfügt über Baudenkmäler, die weltweit Schätze erkannt werden. Kiew ist die größte kulturelle, wissenschaftliche und industrielle Zentrum der Ukraine, der Ort der Wallfahrt und ein sehr attraktives Reiseziel.</vt:lpstr>
      <vt:lpstr>         Lviv ist eine sehr poetische Stadt.Trotz all den Launen der Geschichte der Stadt hat seine ukrainische Geist verloren. So ist es kein Wunder, dass der zentrale Teil der Stadt in die UNESCO-Liste des Weltkulturerbes enthalten ist. Bewundern Sie Denkmäler aus verschiedenen Epochen durch die Kombination von zahlreichen nationalen kulturellen Traditionen</vt:lpstr>
      <vt:lpstr>Dnepropetrovsk ist eine dynamische und lebendige Stadt. Die Stadt ist erstaunlich grünen entlang des breiten und langsamen Dnjepr und hat bemerkenswerte Böschungen, langen Boulevards und weitläufigen Parks. Es ist auch das wichtigste Zentrum des High-Tech-Industrie, Bildung, Maschinenbau, Metallurgie und Handel. Die Stadt ist nicht nur berühmt für seine gewerblichen Wirtschaft, sondern auch ihren grünen Hügeln und tiefen Geschichte.</vt:lpstr>
      <vt:lpstr>  Charkov ist nicht nur ein Industrie-und Handelszentrum der Ukraine, es ist auch eine Stadt mit einer langen und glorreichen Geschichte. Von 1918 bis 1934 Jahre Charkov war die offizielle Hauptstadt der Ukraine. Charkov ist heute einer der größten kulturellen und wissenschaftlichen Zentren der Ukraine und Osteuropa. Die Stadt hat etwa 60 wissenschaftlich-Forschungsinstitute, 13 staatlichen Universitäten und zahlreichen fachlichen, technischen und private Hochschulen und bietet ihren Studierenden ein breites Spektrum von Disziplinen.</vt:lpstr>
      <vt:lpstr>Odessa – eine legendäre Stadt der Romantik, Kunst, Humor, Gedichte, Theater und Museen. Odessa ist eine ganz besondere Stadt - Stadt mit ihren eigenen, ganz besonderen Kultur. Odessa am Schwarzen Meer entfernt. Es ist ein sehr wichtiger Hafen und eine der schönsten Städte in der Ukraine. Odessa selbst ist voll von historischen, architektonischen, kulturellen und wissenschaftlichen Interesse, stolz auf seine Vergangenheit und seine Traditionen.</vt:lpstr>
      <vt:lpstr>Prűf dich!</vt:lpstr>
      <vt:lpstr>Слайд 9</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Елена</dc:creator>
  <cp:lastModifiedBy>User</cp:lastModifiedBy>
  <cp:revision>13</cp:revision>
  <dcterms:created xsi:type="dcterms:W3CDTF">2013-08-20T19:23:00Z</dcterms:created>
  <dcterms:modified xsi:type="dcterms:W3CDTF">2015-02-08T14:03:13Z</dcterms:modified>
</cp:coreProperties>
</file>