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85" r:id="rId4"/>
    <p:sldId id="263" r:id="rId5"/>
    <p:sldId id="280" r:id="rId6"/>
    <p:sldId id="281" r:id="rId7"/>
    <p:sldId id="283" r:id="rId8"/>
    <p:sldId id="282" r:id="rId9"/>
    <p:sldId id="260" r:id="rId10"/>
    <p:sldId id="259" r:id="rId11"/>
    <p:sldId id="284" r:id="rId12"/>
    <p:sldId id="258" r:id="rId13"/>
    <p:sldId id="265" r:id="rId14"/>
    <p:sldId id="266" r:id="rId15"/>
    <p:sldId id="267" r:id="rId16"/>
    <p:sldId id="268" r:id="rId17"/>
    <p:sldId id="269" r:id="rId18"/>
    <p:sldId id="270" r:id="rId19"/>
    <p:sldId id="273" r:id="rId20"/>
    <p:sldId id="274" r:id="rId21"/>
    <p:sldId id="275" r:id="rId22"/>
    <p:sldId id="276" r:id="rId23"/>
    <p:sldId id="277" r:id="rId24"/>
    <p:sldId id="287"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CA6"/>
    <a:srgbClr val="015BBB"/>
    <a:srgbClr val="01082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4" d="100"/>
          <a:sy n="104" d="100"/>
        </p:scale>
        <p:origin x="-84" y="-1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9538944"/>
      </p:ext>
    </p:extLst>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677201597"/>
      </p:ext>
    </p:extLst>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314716"/>
      </p:ext>
    </p:extLst>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3661913746"/>
      </p:ext>
    </p:extLst>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31944611"/>
      </p:ext>
    </p:extLst>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87040233"/>
      </p:ext>
    </p:extLst>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909886435"/>
      </p:ext>
    </p:extLst>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530264560"/>
      </p:ext>
    </p:extLst>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714396490"/>
      </p:ext>
    </p:extLst>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1426733933"/>
      </p:ext>
    </p:extLst>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pPr/>
              <a:t>08.02.2015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4174486098"/>
      </p:ext>
    </p:extLst>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pPr/>
              <a:t>08.02.2015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pPr/>
              <a:t>‹#›</a:t>
            </a:fld>
            <a:endParaRPr lang="ru-RU"/>
          </a:p>
        </p:txBody>
      </p:sp>
    </p:spTree>
    <p:extLst>
      <p:ext uri="{BB962C8B-B14F-4D97-AF65-F5344CB8AC3E}">
        <p14:creationId xmlns=""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3"/>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primetour.ua/de/excursions/kiev/Kiev-stolitsa-Ukrainyi.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yandex.ua/imag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48947" y="2427863"/>
            <a:ext cx="4783265" cy="2308324"/>
          </a:xfrm>
          <a:prstGeom prst="rect">
            <a:avLst/>
          </a:prstGeom>
        </p:spPr>
        <p:txBody>
          <a:bodyPr wrap="square">
            <a:spAutoFit/>
          </a:bodyPr>
          <a:lstStyle/>
          <a:p>
            <a:pPr marL="285750" indent="-285750" algn="ctr">
              <a:lnSpc>
                <a:spcPct val="150000"/>
              </a:lnSpc>
            </a:pPr>
            <a:r>
              <a:rPr lang="en-US" sz="3200" b="1" dirty="0" err="1" smtClean="0">
                <a:solidFill>
                  <a:srgbClr val="7030A0"/>
                </a:solidFill>
                <a:latin typeface="Rockwell Extra Bold" pitchFamily="18" charset="0"/>
                <a:cs typeface="Times New Roman" pitchFamily="18" charset="0"/>
              </a:rPr>
              <a:t>Kyjiw</a:t>
            </a:r>
            <a:r>
              <a:rPr lang="en-US" sz="3200" b="1" dirty="0" smtClean="0">
                <a:solidFill>
                  <a:srgbClr val="7030A0"/>
                </a:solidFill>
                <a:latin typeface="Rockwell Extra Bold" pitchFamily="18" charset="0"/>
                <a:cs typeface="Times New Roman" pitchFamily="18" charset="0"/>
              </a:rPr>
              <a:t> </a:t>
            </a:r>
            <a:r>
              <a:rPr lang="en-US" sz="3200" b="1" dirty="0" err="1" smtClean="0">
                <a:solidFill>
                  <a:srgbClr val="7030A0"/>
                </a:solidFill>
                <a:latin typeface="Rockwell Extra Bold" pitchFamily="18" charset="0"/>
                <a:cs typeface="Times New Roman" pitchFamily="18" charset="0"/>
              </a:rPr>
              <a:t>ist</a:t>
            </a:r>
            <a:r>
              <a:rPr lang="en-US" sz="3200" b="1" dirty="0" smtClean="0">
                <a:solidFill>
                  <a:srgbClr val="7030A0"/>
                </a:solidFill>
                <a:latin typeface="Rockwell Extra Bold" pitchFamily="18" charset="0"/>
                <a:cs typeface="Times New Roman" pitchFamily="18" charset="0"/>
              </a:rPr>
              <a:t> die </a:t>
            </a:r>
            <a:r>
              <a:rPr lang="en-US" sz="3200" b="1" dirty="0" err="1" smtClean="0">
                <a:solidFill>
                  <a:srgbClr val="7030A0"/>
                </a:solidFill>
                <a:latin typeface="Rockwell Extra Bold" pitchFamily="18" charset="0"/>
                <a:cs typeface="Times New Roman" pitchFamily="18" charset="0"/>
              </a:rPr>
              <a:t>Hauptstadt</a:t>
            </a:r>
            <a:r>
              <a:rPr lang="en-US" sz="3200" b="1" dirty="0" smtClean="0">
                <a:solidFill>
                  <a:srgbClr val="7030A0"/>
                </a:solidFill>
                <a:latin typeface="Rockwell Extra Bold" pitchFamily="18" charset="0"/>
                <a:cs typeface="Times New Roman" pitchFamily="18" charset="0"/>
              </a:rPr>
              <a:t> </a:t>
            </a:r>
            <a:r>
              <a:rPr lang="en-US" sz="3200" b="1" dirty="0" err="1" smtClean="0">
                <a:solidFill>
                  <a:srgbClr val="7030A0"/>
                </a:solidFill>
                <a:latin typeface="Rockwell Extra Bold" pitchFamily="18" charset="0"/>
                <a:cs typeface="Times New Roman" pitchFamily="18" charset="0"/>
              </a:rPr>
              <a:t>der</a:t>
            </a:r>
            <a:r>
              <a:rPr lang="en-US" sz="3200" b="1" dirty="0" smtClean="0">
                <a:solidFill>
                  <a:srgbClr val="7030A0"/>
                </a:solidFill>
                <a:latin typeface="Rockwell Extra Bold" pitchFamily="18" charset="0"/>
                <a:cs typeface="Times New Roman" pitchFamily="18" charset="0"/>
              </a:rPr>
              <a:t> Ukraine </a:t>
            </a: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3180080" y="4651216"/>
            <a:ext cx="4572000" cy="1477328"/>
          </a:xfrm>
          <a:prstGeom prst="rect">
            <a:avLst/>
          </a:prstGeom>
        </p:spPr>
        <p:txBody>
          <a:bodyPr>
            <a:spAutoFit/>
          </a:bodyPr>
          <a:lstStyle/>
          <a:p>
            <a:pPr algn="r"/>
            <a:r>
              <a:rPr lang="ru-RU" dirty="0" err="1" smtClean="0"/>
              <a:t>Ачкасова</a:t>
            </a:r>
            <a:r>
              <a:rPr lang="ru-RU" dirty="0" smtClean="0"/>
              <a:t> І.А.</a:t>
            </a:r>
          </a:p>
          <a:p>
            <a:pPr algn="r"/>
            <a:r>
              <a:rPr lang="ru-RU" dirty="0" err="1" smtClean="0"/>
              <a:t>вчитель</a:t>
            </a:r>
            <a:r>
              <a:rPr lang="ru-RU" dirty="0" smtClean="0"/>
              <a:t> </a:t>
            </a:r>
            <a:r>
              <a:rPr lang="ru-RU" dirty="0" err="1" smtClean="0"/>
              <a:t>німецької</a:t>
            </a:r>
            <a:r>
              <a:rPr lang="ru-RU" dirty="0" smtClean="0"/>
              <a:t> </a:t>
            </a:r>
            <a:r>
              <a:rPr lang="ru-RU" dirty="0" err="1" smtClean="0"/>
              <a:t>мови</a:t>
            </a:r>
            <a:endParaRPr lang="ru-RU" dirty="0" smtClean="0"/>
          </a:p>
          <a:p>
            <a:pPr algn="r"/>
            <a:r>
              <a:rPr lang="ru-RU" dirty="0" err="1" smtClean="0"/>
              <a:t>Монастирищенськ</a:t>
            </a:r>
            <a:r>
              <a:rPr lang="uk-UA" dirty="0" err="1" smtClean="0"/>
              <a:t>ої</a:t>
            </a:r>
            <a:endParaRPr lang="ru-RU" dirty="0" smtClean="0"/>
          </a:p>
          <a:p>
            <a:pPr algn="r"/>
            <a:r>
              <a:rPr lang="ru-RU" dirty="0" smtClean="0"/>
              <a:t> </a:t>
            </a:r>
            <a:r>
              <a:rPr lang="ru-RU" dirty="0" err="1" smtClean="0"/>
              <a:t>спеціалізованої</a:t>
            </a:r>
            <a:r>
              <a:rPr lang="ru-RU" dirty="0" smtClean="0"/>
              <a:t> </a:t>
            </a:r>
            <a:r>
              <a:rPr lang="ru-RU" dirty="0" err="1" smtClean="0"/>
              <a:t>школи</a:t>
            </a:r>
            <a:endParaRPr lang="ru-RU" dirty="0" smtClean="0"/>
          </a:p>
          <a:p>
            <a:pPr algn="r"/>
            <a:r>
              <a:rPr lang="ru-RU" dirty="0" smtClean="0"/>
              <a:t> І-ІІІ </a:t>
            </a:r>
            <a:r>
              <a:rPr lang="ru-RU" dirty="0" err="1" smtClean="0"/>
              <a:t>ступенів</a:t>
            </a:r>
            <a:r>
              <a:rPr lang="ru-RU" dirty="0" smtClean="0"/>
              <a:t> №5</a:t>
            </a:r>
            <a:endParaRPr lang="ru-RU" dirty="0"/>
          </a:p>
        </p:txBody>
      </p:sp>
      <p:pic>
        <p:nvPicPr>
          <p:cNvPr id="26626" name="Picture 2" descr="&amp;Kcy;&amp;icy;&amp;iecy;&amp;vcy; - &amp;Zcy;&amp;acy;&amp;kcy;&amp;acy;&amp;zcy;&amp;acy;&amp;tcy;&amp;softcy; &amp;pcy;&amp;rcy;&amp;icy;&amp;kcy;&amp;ocy;&amp;lcy;&amp;softcy;&amp;ncy;&amp;ucy;&amp;yucy; &amp;fcy;&amp;ucy;&amp;tcy;&amp;bcy;&amp;ocy;&amp;lcy;&amp;kcy;&amp;ucy; &amp;scy; &amp;ucy;&amp;ncy;&amp;icy;&amp;kcy;&amp;acy;&amp;lcy;&amp;softcy;&amp;ncy;&amp;ycy;&amp;mcy; &amp;dcy;&amp;icy;&amp;zcy;&amp;acy;&amp;jcy;&amp;ncy;&amp;ocy;&amp;mcy;."/>
          <p:cNvPicPr>
            <a:picLocks noChangeAspect="1" noChangeArrowheads="1"/>
          </p:cNvPicPr>
          <p:nvPr/>
        </p:nvPicPr>
        <p:blipFill>
          <a:blip r:embed="rId3" cstate="print"/>
          <a:srcRect/>
          <a:stretch>
            <a:fillRect/>
          </a:stretch>
        </p:blipFill>
        <p:spPr bwMode="auto">
          <a:xfrm>
            <a:off x="2761488" y="329185"/>
            <a:ext cx="3694176" cy="2286000"/>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2357120" y="554564"/>
            <a:ext cx="4572000" cy="830997"/>
          </a:xfrm>
          <a:prstGeom prst="rect">
            <a:avLst/>
          </a:prstGeom>
        </p:spPr>
        <p:txBody>
          <a:bodyPr>
            <a:spAutoFit/>
          </a:bodyPr>
          <a:lstStyle/>
          <a:p>
            <a:pPr algn="ctr"/>
            <a:r>
              <a:rPr lang="de-DE" sz="2400" b="1" dirty="0" smtClean="0">
                <a:solidFill>
                  <a:srgbClr val="7030A0"/>
                </a:solidFill>
                <a:latin typeface="Monotype Corsiva" pitchFamily="66" charset="0"/>
              </a:rPr>
              <a:t>Die Kiewer </a:t>
            </a:r>
            <a:r>
              <a:rPr lang="de-DE" sz="2400" b="1" dirty="0" err="1" smtClean="0">
                <a:solidFill>
                  <a:srgbClr val="7030A0"/>
                </a:solidFill>
                <a:latin typeface="Monotype Corsiva" pitchFamily="66" charset="0"/>
              </a:rPr>
              <a:t>Mogyla</a:t>
            </a:r>
            <a:r>
              <a:rPr lang="de-DE" sz="2400" b="1" dirty="0" smtClean="0">
                <a:solidFill>
                  <a:srgbClr val="7030A0"/>
                </a:solidFill>
                <a:latin typeface="Monotype Corsiva" pitchFamily="66" charset="0"/>
              </a:rPr>
              <a:t> (</a:t>
            </a:r>
            <a:r>
              <a:rPr lang="de-DE" sz="2400" b="1" dirty="0" err="1" smtClean="0">
                <a:solidFill>
                  <a:srgbClr val="7030A0"/>
                </a:solidFill>
                <a:latin typeface="Monotype Corsiva" pitchFamily="66" charset="0"/>
              </a:rPr>
              <a:t>Mogiljanskaja</a:t>
            </a:r>
            <a:r>
              <a:rPr lang="de-DE" sz="2400" b="1" dirty="0" smtClean="0">
                <a:solidFill>
                  <a:srgbClr val="7030A0"/>
                </a:solidFill>
                <a:latin typeface="Monotype Corsiva" pitchFamily="66" charset="0"/>
              </a:rPr>
              <a:t>) – Akademie</a:t>
            </a:r>
            <a:endParaRPr lang="ru-RU" sz="2400" b="1" dirty="0">
              <a:solidFill>
                <a:srgbClr val="7030A0"/>
              </a:solidFill>
              <a:latin typeface="Monotype Corsiva" pitchFamily="66" charset="0"/>
            </a:endParaRPr>
          </a:p>
        </p:txBody>
      </p:sp>
      <p:pic>
        <p:nvPicPr>
          <p:cNvPr id="15362" name="Picture 2" descr="Национальный университет &quot;Киево-Могилянская академия&quot; : Портал Богослов.Ru"/>
          <p:cNvPicPr>
            <a:picLocks noChangeAspect="1" noChangeArrowheads="1"/>
          </p:cNvPicPr>
          <p:nvPr/>
        </p:nvPicPr>
        <p:blipFill>
          <a:blip r:embed="rId3" cstate="print"/>
          <a:srcRect/>
          <a:stretch>
            <a:fillRect/>
          </a:stretch>
        </p:blipFill>
        <p:spPr bwMode="auto">
          <a:xfrm>
            <a:off x="1826767" y="1488440"/>
            <a:ext cx="5537201" cy="3901440"/>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pic>
        <p:nvPicPr>
          <p:cNvPr id="38914" name="Picture 2" descr="perebeia Киев, зимняя прогулка по Подолу"/>
          <p:cNvPicPr>
            <a:picLocks noChangeAspect="1" noChangeArrowheads="1"/>
          </p:cNvPicPr>
          <p:nvPr/>
        </p:nvPicPr>
        <p:blipFill>
          <a:blip r:embed="rId3" cstate="print"/>
          <a:srcRect/>
          <a:stretch>
            <a:fillRect/>
          </a:stretch>
        </p:blipFill>
        <p:spPr bwMode="auto">
          <a:xfrm>
            <a:off x="2835783" y="1536192"/>
            <a:ext cx="3695065" cy="4562856"/>
          </a:xfrm>
          <a:prstGeom prst="rect">
            <a:avLst/>
          </a:prstGeom>
          <a:noFill/>
        </p:spPr>
      </p:pic>
      <p:sp>
        <p:nvSpPr>
          <p:cNvPr id="7" name="Прямоугольник 6"/>
          <p:cNvSpPr/>
          <p:nvPr/>
        </p:nvSpPr>
        <p:spPr>
          <a:xfrm>
            <a:off x="1508760" y="387757"/>
            <a:ext cx="6153912" cy="1200329"/>
          </a:xfrm>
          <a:prstGeom prst="rect">
            <a:avLst/>
          </a:prstGeom>
        </p:spPr>
        <p:txBody>
          <a:bodyPr wrap="square">
            <a:spAutoFit/>
          </a:bodyPr>
          <a:lstStyle/>
          <a:p>
            <a:pPr algn="ctr"/>
            <a:r>
              <a:rPr lang="de-DE" sz="2400" b="1" dirty="0" smtClean="0">
                <a:solidFill>
                  <a:srgbClr val="7030A0"/>
                </a:solidFill>
                <a:latin typeface="Monotype Corsiva" pitchFamily="66" charset="0"/>
                <a:cs typeface="Times New Roman" pitchFamily="18" charset="0"/>
              </a:rPr>
              <a:t>Gegenüber dem Akademie-Gebäude steht das Denkmal für den hervorragenden ukrainischen Philosophen und Dichter Grigory </a:t>
            </a:r>
            <a:r>
              <a:rPr lang="de-DE" sz="2400" b="1" dirty="0" err="1" smtClean="0">
                <a:solidFill>
                  <a:srgbClr val="7030A0"/>
                </a:solidFill>
                <a:latin typeface="Monotype Corsiva" pitchFamily="66" charset="0"/>
                <a:cs typeface="Times New Roman" pitchFamily="18" charset="0"/>
              </a:rPr>
              <a:t>Skovoroda</a:t>
            </a:r>
            <a:endParaRPr lang="ru-RU" sz="2400" b="1" dirty="0">
              <a:solidFill>
                <a:srgbClr val="7030A0"/>
              </a:solidFill>
              <a:latin typeface="Monotype Corsiva" pitchFamily="66" charset="0"/>
            </a:endParaRPr>
          </a:p>
        </p:txBody>
      </p:sp>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1636776" y="460641"/>
            <a:ext cx="6035040" cy="2805320"/>
          </a:xfrm>
          <a:prstGeom prst="rect">
            <a:avLst/>
          </a:prstGeom>
        </p:spPr>
        <p:txBody>
          <a:bodyPr wrap="square">
            <a:spAutoFit/>
          </a:bodyPr>
          <a:lstStyle/>
          <a:p>
            <a:pPr marL="285750" indent="-285750">
              <a:lnSpc>
                <a:spcPct val="150000"/>
              </a:lnSpc>
            </a:pPr>
            <a:r>
              <a:rPr lang="de-DE" sz="2000" b="1" dirty="0" smtClean="0">
                <a:solidFill>
                  <a:srgbClr val="7030A0"/>
                </a:solidFill>
                <a:latin typeface="Monotype Corsiva" pitchFamily="66" charset="0"/>
                <a:cs typeface="Times New Roman" pitchFamily="18" charset="0"/>
              </a:rPr>
              <a:t>Das Kontrakt-Haus, wo während der bekannten Kiewer Marktmessen die  Kaufverträge zwischen Kaufleuten über  zahlreiche Waren, Ländereien,  Immobilien etc. abgeschlossen wurden. Kontrakt-Haus ist auch durch verschiedene kulturelle Veranstaltungen berühmt geworden</a:t>
            </a:r>
            <a:r>
              <a:rPr lang="de-DE" sz="2000" dirty="0" smtClean="0"/>
              <a:t/>
            </a:r>
            <a:br>
              <a:rPr lang="de-DE" sz="2000" dirty="0" smtClean="0"/>
            </a:br>
            <a:endParaRPr lang="ru-RU" sz="2000" b="1" i="1" dirty="0" smtClean="0">
              <a:solidFill>
                <a:srgbClr val="0070C0"/>
              </a:solidFill>
              <a:latin typeface="Arial" panose="020B0604020202020204" pitchFamily="34" charset="0"/>
              <a:cs typeface="Arial" panose="020B0604020202020204" pitchFamily="34" charset="0"/>
            </a:endParaRPr>
          </a:p>
        </p:txBody>
      </p:sp>
      <p:pic>
        <p:nvPicPr>
          <p:cNvPr id="14338" name="Picture 2" descr="Контрактовый дом, Украина, Киев: фото, описание адрес"/>
          <p:cNvPicPr>
            <a:picLocks noChangeAspect="1" noChangeArrowheads="1"/>
          </p:cNvPicPr>
          <p:nvPr/>
        </p:nvPicPr>
        <p:blipFill>
          <a:blip r:embed="rId3" cstate="print"/>
          <a:srcRect/>
          <a:stretch>
            <a:fillRect/>
          </a:stretch>
        </p:blipFill>
        <p:spPr bwMode="auto">
          <a:xfrm>
            <a:off x="2185417" y="2889504"/>
            <a:ext cx="5056632" cy="2907793"/>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682496" y="500671"/>
            <a:ext cx="5907024" cy="2862322"/>
          </a:xfrm>
          <a:prstGeom prst="rect">
            <a:avLst/>
          </a:prstGeom>
        </p:spPr>
        <p:txBody>
          <a:bodyPr wrap="square">
            <a:spAutoFit/>
          </a:bodyPr>
          <a:lstStyle/>
          <a:p>
            <a:r>
              <a:rPr lang="de-DE" sz="2400" b="1" dirty="0" smtClean="0">
                <a:solidFill>
                  <a:srgbClr val="7030A0"/>
                </a:solidFill>
                <a:latin typeface="Monotype Corsiva" pitchFamily="66" charset="0"/>
              </a:rPr>
              <a:t>Hier bewundert man die 900-jährige wiederhergestellte Michael-</a:t>
            </a:r>
            <a:r>
              <a:rPr lang="de-DE" sz="2400" b="1" dirty="0" err="1" smtClean="0">
                <a:solidFill>
                  <a:srgbClr val="7030A0"/>
                </a:solidFill>
                <a:latin typeface="Monotype Corsiva" pitchFamily="66" charset="0"/>
              </a:rPr>
              <a:t>Goldkuppelnkathedrale</a:t>
            </a:r>
            <a:r>
              <a:rPr lang="de-DE" sz="2400" b="1" dirty="0" smtClean="0">
                <a:solidFill>
                  <a:srgbClr val="7030A0"/>
                </a:solidFill>
                <a:latin typeface="Monotype Corsiva" pitchFamily="66" charset="0"/>
              </a:rPr>
              <a:t>.  Ihre goldenen Kuppeln sind durch die Gestalt des Patrons von Kiew, Erzengels Michael verziert. 1990 wurde sie in das </a:t>
            </a:r>
            <a:r>
              <a:rPr lang="de-DE" sz="2400" b="1" dirty="0" err="1" smtClean="0">
                <a:solidFill>
                  <a:srgbClr val="7030A0"/>
                </a:solidFill>
                <a:latin typeface="Monotype Corsiva" pitchFamily="66" charset="0"/>
              </a:rPr>
              <a:t>Welterbeverzeichnis</a:t>
            </a:r>
            <a:r>
              <a:rPr lang="de-DE" sz="2400" b="1" dirty="0" smtClean="0">
                <a:solidFill>
                  <a:srgbClr val="7030A0"/>
                </a:solidFill>
                <a:latin typeface="Monotype Corsiva" pitchFamily="66" charset="0"/>
              </a:rPr>
              <a:t> der UNESCO  aufgenommen</a:t>
            </a:r>
            <a:r>
              <a:rPr lang="de-DE" b="1" dirty="0" smtClean="0">
                <a:latin typeface="Monotype Corsiva" pitchFamily="66" charset="0"/>
              </a:rPr>
              <a:t/>
            </a:r>
            <a:br>
              <a:rPr lang="de-DE" b="1" dirty="0" smtClean="0">
                <a:latin typeface="Monotype Corsiva" pitchFamily="66" charset="0"/>
              </a:rPr>
            </a:br>
            <a:r>
              <a:rPr lang="de-DE" b="1" dirty="0" smtClean="0">
                <a:latin typeface="Monotype Corsiva" pitchFamily="66" charset="0"/>
              </a:rPr>
              <a:t/>
            </a:r>
            <a:br>
              <a:rPr lang="de-DE" b="1" dirty="0" smtClean="0">
                <a:latin typeface="Monotype Corsiva" pitchFamily="66" charset="0"/>
              </a:rPr>
            </a:br>
            <a:endParaRPr lang="ru-RU" b="1" dirty="0">
              <a:latin typeface="Monotype Corsiva" pitchFamily="66" charset="0"/>
            </a:endParaRPr>
          </a:p>
        </p:txBody>
      </p:sp>
      <p:pic>
        <p:nvPicPr>
          <p:cNvPr id="13314" name="Picture 2" descr="&amp;Dcy;&amp;ocy;&amp;scy;&amp;tcy;&amp;ocy;&amp;pcy;&amp;rcy;&amp;icy;&amp;mcy;&amp;iecy;&amp;chcy;&amp;acy;&amp;tcy;&amp;iecy;&amp;lcy;&amp;softcy;&amp;ncy;&amp;ocy;&amp;scy;&amp;tcy;&amp;icy;, &amp;mcy;&amp;icy;&amp;khcy;&amp;acy;&amp;jcy;&amp;lcy;&amp;ocy;&amp;vcy;&amp;scy;&amp;kcy;&amp;icy;&amp;jcy; &amp;zcy;&amp;lcy;&amp;acy;&amp;tcy;&amp;ocy;&amp;vcy;&amp;iecy;&amp;rcy;&amp;khcy;&amp;icy;&amp;jcy; &amp;mcy;&amp;ocy;&amp;ncy;&amp;acy;&amp;scy;&amp;tcy;&amp;ycy;&amp;rcy;&amp;softcy;, &amp;ZHcy;&amp;icy;&amp;lcy;&amp;softcy;&amp;iecy; &amp;vcy; &amp;Kcy;&amp;icy;&amp;iecy;&amp;vcy;&amp;iecy;"/>
          <p:cNvPicPr>
            <a:picLocks noChangeAspect="1" noChangeArrowheads="1"/>
          </p:cNvPicPr>
          <p:nvPr/>
        </p:nvPicPr>
        <p:blipFill>
          <a:blip r:embed="rId3" cstate="print"/>
          <a:srcRect/>
          <a:stretch>
            <a:fillRect/>
          </a:stretch>
        </p:blipFill>
        <p:spPr bwMode="auto">
          <a:xfrm>
            <a:off x="2157985" y="2834640"/>
            <a:ext cx="5212080" cy="3191256"/>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408176" y="512063"/>
            <a:ext cx="3163824" cy="4616648"/>
          </a:xfrm>
          <a:prstGeom prst="rect">
            <a:avLst/>
          </a:prstGeom>
        </p:spPr>
        <p:txBody>
          <a:bodyPr wrap="square">
            <a:spAutoFit/>
          </a:bodyPr>
          <a:lstStyle/>
          <a:p>
            <a:pPr>
              <a:lnSpc>
                <a:spcPct val="150000"/>
              </a:lnSpc>
            </a:pPr>
            <a:r>
              <a:rPr lang="de-DE" sz="2000" b="1" dirty="0" smtClean="0">
                <a:solidFill>
                  <a:srgbClr val="7030A0"/>
                </a:solidFill>
                <a:latin typeface="Monotype Corsiva" pitchFamily="66" charset="0"/>
                <a:cs typeface="Times New Roman" pitchFamily="18" charset="0"/>
              </a:rPr>
              <a:t>Tausende Jahre schützt unsere Stadt die Gottes-Mutter </a:t>
            </a:r>
            <a:r>
              <a:rPr lang="de-DE" sz="2000" b="1" dirty="0" err="1" smtClean="0">
                <a:solidFill>
                  <a:srgbClr val="7030A0"/>
                </a:solidFill>
                <a:latin typeface="Monotype Corsiva" pitchFamily="66" charset="0"/>
                <a:cs typeface="Times New Roman" pitchFamily="18" charset="0"/>
              </a:rPr>
              <a:t>Oranta</a:t>
            </a:r>
            <a:r>
              <a:rPr lang="de-DE" sz="2000" b="1" dirty="0" smtClean="0">
                <a:solidFill>
                  <a:srgbClr val="7030A0"/>
                </a:solidFill>
                <a:latin typeface="Monotype Corsiva" pitchFamily="66" charset="0"/>
                <a:cs typeface="Times New Roman" pitchFamily="18" charset="0"/>
              </a:rPr>
              <a:t>, deren wunderbare Mosaik-Gestalt im Altarraum der Kirche zu bewundern ist. Manche Mosaiken hier sind den Meisterwerken von Ravenna ebenbürtig!</a:t>
            </a:r>
            <a:r>
              <a:rPr lang="de-DE" b="1" dirty="0" smtClean="0"/>
              <a:t/>
            </a:r>
            <a:br>
              <a:rPr lang="de-DE" b="1" dirty="0" smtClean="0"/>
            </a:br>
            <a:r>
              <a:rPr lang="de-DE" b="1" dirty="0" smtClean="0"/>
              <a:t/>
            </a:r>
            <a:br>
              <a:rPr lang="de-DE" b="1" dirty="0" smtClean="0"/>
            </a:br>
            <a:endParaRPr lang="ru-RU" b="1" dirty="0"/>
          </a:p>
        </p:txBody>
      </p:sp>
      <p:pic>
        <p:nvPicPr>
          <p:cNvPr id="12290" name="Picture 2" descr="pyzhik_chizhik Entries tagged with &amp;kcy;&amp;icy;&amp;iecy;&amp;vcy;"/>
          <p:cNvPicPr>
            <a:picLocks noChangeAspect="1" noChangeArrowheads="1"/>
          </p:cNvPicPr>
          <p:nvPr/>
        </p:nvPicPr>
        <p:blipFill>
          <a:blip r:embed="rId3" cstate="print"/>
          <a:srcRect/>
          <a:stretch>
            <a:fillRect/>
          </a:stretch>
        </p:blipFill>
        <p:spPr bwMode="auto">
          <a:xfrm>
            <a:off x="4636008" y="566928"/>
            <a:ext cx="3022600" cy="4681728"/>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879600" y="411479"/>
            <a:ext cx="5577840" cy="1846659"/>
          </a:xfrm>
          <a:prstGeom prst="rect">
            <a:avLst/>
          </a:prstGeom>
        </p:spPr>
        <p:txBody>
          <a:bodyPr wrap="square">
            <a:spAutoFit/>
          </a:bodyPr>
          <a:lstStyle/>
          <a:p>
            <a:pPr algn="ctr">
              <a:lnSpc>
                <a:spcPct val="150000"/>
              </a:lnSpc>
            </a:pPr>
            <a:r>
              <a:rPr lang="de-DE" sz="2000" b="1" dirty="0" smtClean="0">
                <a:solidFill>
                  <a:srgbClr val="7030A0"/>
                </a:solidFill>
                <a:latin typeface="Monotype Corsiva" pitchFamily="66" charset="0"/>
              </a:rPr>
              <a:t>Das Goldene Tor ist wunderbare Schöpfung der altrussischen Baumeister</a:t>
            </a:r>
            <a:r>
              <a:rPr lang="de-DE" b="1" dirty="0" smtClean="0">
                <a:latin typeface="Monotype Corsiva" pitchFamily="66" charset="0"/>
              </a:rPr>
              <a:t/>
            </a:r>
            <a:br>
              <a:rPr lang="de-DE" b="1" dirty="0" smtClean="0">
                <a:latin typeface="Monotype Corsiva" pitchFamily="66" charset="0"/>
              </a:rPr>
            </a:br>
            <a:r>
              <a:rPr lang="de-DE" b="1" dirty="0" smtClean="0">
                <a:latin typeface="Monotype Corsiva" pitchFamily="66" charset="0"/>
              </a:rPr>
              <a:t/>
            </a:r>
            <a:br>
              <a:rPr lang="de-DE" b="1" dirty="0" smtClean="0">
                <a:latin typeface="Monotype Corsiva" pitchFamily="66" charset="0"/>
              </a:rPr>
            </a:br>
            <a:endParaRPr lang="ru-RU" b="1" dirty="0">
              <a:latin typeface="Monotype Corsiva" pitchFamily="66" charset="0"/>
            </a:endParaRPr>
          </a:p>
        </p:txBody>
      </p:sp>
      <p:pic>
        <p:nvPicPr>
          <p:cNvPr id="11266" name="Picture 2" descr="http://www.rivage.ru/hotels/img/1/0e4/5.jpg"/>
          <p:cNvPicPr>
            <a:picLocks noChangeAspect="1" noChangeArrowheads="1"/>
          </p:cNvPicPr>
          <p:nvPr/>
        </p:nvPicPr>
        <p:blipFill>
          <a:blip r:embed="rId3" cstate="print"/>
          <a:srcRect/>
          <a:stretch>
            <a:fillRect/>
          </a:stretch>
        </p:blipFill>
        <p:spPr bwMode="auto">
          <a:xfrm>
            <a:off x="1929385" y="1627632"/>
            <a:ext cx="5477256" cy="3760915"/>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682496" y="329244"/>
            <a:ext cx="5879592" cy="3231654"/>
          </a:xfrm>
          <a:prstGeom prst="rect">
            <a:avLst/>
          </a:prstGeom>
        </p:spPr>
        <p:txBody>
          <a:bodyPr wrap="square">
            <a:spAutoFit/>
          </a:bodyPr>
          <a:lstStyle/>
          <a:p>
            <a:pPr algn="ctr">
              <a:lnSpc>
                <a:spcPct val="150000"/>
              </a:lnSpc>
            </a:pPr>
            <a:r>
              <a:rPr lang="en-US" sz="2000" b="1" dirty="0" smtClean="0">
                <a:solidFill>
                  <a:srgbClr val="7030A0"/>
                </a:solidFill>
                <a:latin typeface="Monotype Corsiva" pitchFamily="66" charset="0"/>
                <a:cs typeface="Times New Roman" pitchFamily="18" charset="0"/>
              </a:rPr>
              <a:t>Die </a:t>
            </a:r>
            <a:r>
              <a:rPr lang="en-US" sz="2000" b="1" dirty="0" err="1" smtClean="0">
                <a:solidFill>
                  <a:srgbClr val="7030A0"/>
                </a:solidFill>
                <a:latin typeface="Monotype Corsiva" pitchFamily="66" charset="0"/>
                <a:cs typeface="Times New Roman" pitchFamily="18" charset="0"/>
              </a:rPr>
              <a:t>Sophien</a:t>
            </a:r>
            <a:r>
              <a:rPr lang="en-US" sz="2000" b="1" dirty="0" smtClean="0">
                <a:solidFill>
                  <a:srgbClr val="7030A0"/>
                </a:solidFill>
                <a:latin typeface="Monotype Corsiva" pitchFamily="66" charset="0"/>
                <a:cs typeface="Times New Roman" pitchFamily="18" charset="0"/>
              </a:rPr>
              <a:t>-</a:t>
            </a:r>
            <a:r>
              <a:rPr lang="en-US" sz="2000" b="1" dirty="0" err="1" smtClean="0">
                <a:solidFill>
                  <a:srgbClr val="7030A0"/>
                </a:solidFill>
                <a:latin typeface="Monotype Corsiva" pitchFamily="66" charset="0"/>
                <a:cs typeface="Times New Roman" pitchFamily="18" charset="0"/>
              </a:rPr>
              <a:t>Kathedrale</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ist</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ein</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istorisches</a:t>
            </a:r>
            <a:r>
              <a:rPr lang="en-US" sz="2000" b="1" dirty="0" smtClean="0">
                <a:solidFill>
                  <a:srgbClr val="7030A0"/>
                </a:solidFill>
                <a:latin typeface="Monotype Corsiva" pitchFamily="66" charset="0"/>
                <a:cs typeface="Times New Roman" pitchFamily="18" charset="0"/>
              </a:rPr>
              <a:t> und </a:t>
            </a:r>
            <a:r>
              <a:rPr lang="en-US" sz="2000" b="1" dirty="0" err="1" smtClean="0">
                <a:solidFill>
                  <a:srgbClr val="7030A0"/>
                </a:solidFill>
                <a:latin typeface="Monotype Corsiva" pitchFamily="66" charset="0"/>
                <a:cs typeface="Times New Roman" pitchFamily="18" charset="0"/>
              </a:rPr>
              <a:t>archäologisches</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Denkmal</a:t>
            </a:r>
            <a:r>
              <a:rPr lang="en-US" sz="2000" b="1" dirty="0" smtClean="0">
                <a:solidFill>
                  <a:srgbClr val="7030A0"/>
                </a:solidFill>
                <a:latin typeface="Monotype Corsiva" pitchFamily="66" charset="0"/>
                <a:cs typeface="Times New Roman" pitchFamily="18" charset="0"/>
              </a:rPr>
              <a:t> des XI. </a:t>
            </a:r>
            <a:r>
              <a:rPr lang="en-US" sz="2000" b="1" dirty="0" err="1" smtClean="0">
                <a:solidFill>
                  <a:srgbClr val="7030A0"/>
                </a:solidFill>
                <a:latin typeface="Monotype Corsiva" pitchFamily="66" charset="0"/>
                <a:cs typeface="Times New Roman" pitchFamily="18" charset="0"/>
              </a:rPr>
              <a:t>Jhs</a:t>
            </a:r>
            <a:r>
              <a:rPr lang="en-US" sz="2000" b="1" dirty="0" smtClean="0">
                <a:solidFill>
                  <a:srgbClr val="7030A0"/>
                </a:solidFill>
                <a:latin typeface="Monotype Corsiva" pitchFamily="66" charset="0"/>
                <a:cs typeface="Times New Roman" pitchFamily="18" charset="0"/>
              </a:rPr>
              <a:t>. Die </a:t>
            </a:r>
            <a:r>
              <a:rPr lang="en-US" sz="2000" b="1" dirty="0" err="1" smtClean="0">
                <a:solidFill>
                  <a:srgbClr val="7030A0"/>
                </a:solidFill>
                <a:latin typeface="Monotype Corsiva" pitchFamily="66" charset="0"/>
                <a:cs typeface="Times New Roman" pitchFamily="18" charset="0"/>
              </a:rPr>
              <a:t>Sophien-Kathedrale</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ist</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durch</a:t>
            </a:r>
            <a:r>
              <a:rPr lang="en-US" sz="2000" b="1" dirty="0" smtClean="0">
                <a:solidFill>
                  <a:srgbClr val="7030A0"/>
                </a:solidFill>
                <a:latin typeface="Monotype Corsiva" pitchFamily="66" charset="0"/>
                <a:cs typeface="Times New Roman" pitchFamily="18" charset="0"/>
              </a:rPr>
              <a:t> seine </a:t>
            </a:r>
            <a:r>
              <a:rPr lang="en-US" sz="2000" b="1" dirty="0" err="1" smtClean="0">
                <a:solidFill>
                  <a:srgbClr val="7030A0"/>
                </a:solidFill>
                <a:latin typeface="Monotype Corsiva" pitchFamily="66" charset="0"/>
                <a:cs typeface="Times New Roman" pitchFamily="18" charset="0"/>
              </a:rPr>
              <a:t>Mosaiken</a:t>
            </a:r>
            <a:r>
              <a:rPr lang="en-US" sz="2000" b="1" dirty="0" smtClean="0">
                <a:solidFill>
                  <a:srgbClr val="7030A0"/>
                </a:solidFill>
                <a:latin typeface="Monotype Corsiva" pitchFamily="66" charset="0"/>
                <a:cs typeface="Times New Roman" pitchFamily="18" charset="0"/>
              </a:rPr>
              <a:t> und </a:t>
            </a:r>
            <a:r>
              <a:rPr lang="en-US" sz="2000" b="1" dirty="0" err="1" smtClean="0">
                <a:solidFill>
                  <a:srgbClr val="7030A0"/>
                </a:solidFill>
                <a:latin typeface="Monotype Corsiva" pitchFamily="66" charset="0"/>
                <a:cs typeface="Times New Roman" pitchFamily="18" charset="0"/>
              </a:rPr>
              <a:t>Fresken</a:t>
            </a:r>
            <a:r>
              <a:rPr lang="en-US" sz="2000" b="1" dirty="0" smtClean="0">
                <a:solidFill>
                  <a:srgbClr val="7030A0"/>
                </a:solidFill>
                <a:latin typeface="Monotype Corsiva" pitchFamily="66" charset="0"/>
                <a:cs typeface="Times New Roman" pitchFamily="18" charset="0"/>
              </a:rPr>
              <a:t> berühmt.1987 </a:t>
            </a:r>
            <a:r>
              <a:rPr lang="en-US" sz="2000" b="1" dirty="0" err="1" smtClean="0">
                <a:solidFill>
                  <a:srgbClr val="7030A0"/>
                </a:solidFill>
                <a:latin typeface="Monotype Corsiva" pitchFamily="66" charset="0"/>
                <a:cs typeface="Times New Roman" pitchFamily="18" charset="0"/>
              </a:rPr>
              <a:t>wurde</a:t>
            </a:r>
            <a:r>
              <a:rPr lang="en-US" sz="2000" b="1" dirty="0" smtClean="0">
                <a:solidFill>
                  <a:srgbClr val="7030A0"/>
                </a:solidFill>
                <a:latin typeface="Monotype Corsiva" pitchFamily="66" charset="0"/>
                <a:cs typeface="Times New Roman" pitchFamily="18" charset="0"/>
              </a:rPr>
              <a:t> die </a:t>
            </a:r>
            <a:r>
              <a:rPr lang="en-US" sz="2000" b="1" dirty="0" err="1" smtClean="0">
                <a:solidFill>
                  <a:srgbClr val="7030A0"/>
                </a:solidFill>
                <a:latin typeface="Monotype Corsiva" pitchFamily="66" charset="0"/>
                <a:cs typeface="Times New Roman" pitchFamily="18" charset="0"/>
              </a:rPr>
              <a:t>Sophien-Kathedrale</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mit</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der</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Goldmedaille</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der</a:t>
            </a:r>
            <a:r>
              <a:rPr lang="en-US" sz="2000" b="1" dirty="0" smtClean="0">
                <a:solidFill>
                  <a:srgbClr val="7030A0"/>
                </a:solidFill>
                <a:latin typeface="Monotype Corsiva" pitchFamily="66" charset="0"/>
                <a:cs typeface="Times New Roman" pitchFamily="18" charset="0"/>
              </a:rPr>
              <a:t> Hamburger </a:t>
            </a:r>
            <a:r>
              <a:rPr lang="en-US" sz="2000" b="1" dirty="0" err="1" smtClean="0">
                <a:solidFill>
                  <a:srgbClr val="7030A0"/>
                </a:solidFill>
                <a:latin typeface="Monotype Corsiva" pitchFamily="66" charset="0"/>
                <a:cs typeface="Times New Roman" pitchFamily="18" charset="0"/>
              </a:rPr>
              <a:t>Stiftung</a:t>
            </a:r>
            <a:r>
              <a:rPr lang="en-US" sz="2000" b="1" dirty="0" smtClean="0">
                <a:solidFill>
                  <a:srgbClr val="7030A0"/>
                </a:solidFill>
                <a:latin typeface="Monotype Corsiva" pitchFamily="66" charset="0"/>
                <a:cs typeface="Times New Roman" pitchFamily="18" charset="0"/>
              </a:rPr>
              <a:t> </a:t>
            </a:r>
            <a:r>
              <a:rPr lang="en-US" sz="2000" b="1" dirty="0" err="1" smtClean="0">
                <a:solidFill>
                  <a:srgbClr val="7030A0"/>
                </a:solidFill>
                <a:latin typeface="Monotype Corsiva" pitchFamily="66" charset="0"/>
                <a:cs typeface="Times New Roman" pitchFamily="18" charset="0"/>
              </a:rPr>
              <a:t>ausgezeichnet</a:t>
            </a:r>
            <a:r>
              <a:rPr lang="en-US" dirty="0" smtClean="0"/>
              <a:t/>
            </a:r>
            <a:br>
              <a:rPr lang="en-US" dirty="0" smtClean="0"/>
            </a:br>
            <a:r>
              <a:rPr lang="en-US" dirty="0" smtClean="0"/>
              <a:t/>
            </a:r>
            <a:br>
              <a:rPr lang="en-US" dirty="0" smtClean="0"/>
            </a:br>
            <a:endParaRPr lang="ru-RU" dirty="0"/>
          </a:p>
        </p:txBody>
      </p:sp>
      <p:pic>
        <p:nvPicPr>
          <p:cNvPr id="10242" name="Picture 2" descr="&amp;Scy;&amp;ocy;&amp;fcy;&amp;icy;&amp;iecy;&amp;vcy;&amp;scy;&amp;kcy;&amp;icy;&amp;jcy; &amp;scy;&amp;ocy;&amp;bcy;&amp;ocy;&amp;rcy; &amp;Rcy;&amp;ucy;&amp;chcy;&amp;ncy;&amp;ocy;&amp;iecy; &amp;icy;&amp;zcy;&amp;mcy;&amp;iecy;&amp;ncy;&amp;iecy;&amp;ncy;&amp;icy;&amp;iecy; &amp;rcy;&amp;acy;&amp;zcy;&amp;mcy;&amp;iecy;&amp;rcy;&amp;acy; &amp;kcy;&amp;acy;&amp;rcy;&amp;tcy;&amp;icy;&amp;ncy;&amp;kcy;&amp;icy; &amp;Scy;&amp;acy;&amp;mcy;&amp;acy;&amp;yacy; &amp;bcy;&amp;ocy;&amp;lcy;&amp;softcy;&amp;shcy;&amp;acy;&amp;yacy; &amp;kcy;&amp;ocy;&amp;lcy;&amp;lcy;&amp;iecy;&amp;kcy;&amp;tscy;&amp;icy;&amp;yacy; &amp;ocy;&amp;bcy;&amp;ocy;&amp;iecy;&amp;vcy; &amp;dcy;&amp;lcy;&amp;yacy; &amp;rcy;&amp;acy;&amp;bcy;&amp;ocy;&amp;chcy;&amp;iecy;&amp;gcy;&amp;ocy; &amp;scy;&amp;tcy;&amp;ocy;&amp;lcy;&amp;acy; &amp;vcy; &amp;Rcy;&amp;ucy;&amp;Ncy;&amp;iecy;&amp;tcy;&amp;iecy;. &amp;Scy;&amp;kcy;&amp;acy;&amp;chcy;&amp;acy;&amp;tcy;&amp;softcy; &amp;bcy;&amp;iecy;&amp;scy;&amp;pcy;&amp;lcy;&amp;acy;&amp;tcy;&amp;ncy;&amp;ocy;"/>
          <p:cNvPicPr>
            <a:picLocks noChangeAspect="1" noChangeArrowheads="1"/>
          </p:cNvPicPr>
          <p:nvPr/>
        </p:nvPicPr>
        <p:blipFill>
          <a:blip r:embed="rId3" cstate="print"/>
          <a:srcRect/>
          <a:stretch>
            <a:fillRect/>
          </a:stretch>
        </p:blipFill>
        <p:spPr bwMode="auto">
          <a:xfrm>
            <a:off x="2249551" y="2734057"/>
            <a:ext cx="4953000" cy="3343910"/>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636776" y="571143"/>
            <a:ext cx="5989320" cy="1877437"/>
          </a:xfrm>
          <a:prstGeom prst="rect">
            <a:avLst/>
          </a:prstGeom>
        </p:spPr>
        <p:txBody>
          <a:bodyPr wrap="square">
            <a:spAutoFit/>
          </a:bodyPr>
          <a:lstStyle/>
          <a:p>
            <a:pPr algn="ctr"/>
            <a:r>
              <a:rPr lang="en-US" sz="2000" b="1" dirty="0" smtClean="0">
                <a:solidFill>
                  <a:srgbClr val="7030A0"/>
                </a:solidFill>
                <a:latin typeface="Monotype Corsiva" pitchFamily="66" charset="0"/>
              </a:rPr>
              <a:t>Die </a:t>
            </a:r>
            <a:r>
              <a:rPr lang="de-DE" sz="2000" b="1" dirty="0" smtClean="0">
                <a:solidFill>
                  <a:srgbClr val="7030A0"/>
                </a:solidFill>
                <a:latin typeface="Monotype Corsiva" pitchFamily="66" charset="0"/>
              </a:rPr>
              <a:t>Kiewer Nationaloper Seit 1931 trägt den Namen des ukrainischen Nationaldichters und Patrioten Taras </a:t>
            </a:r>
            <a:r>
              <a:rPr lang="de-DE" sz="2000" b="1" dirty="0" err="1" smtClean="0">
                <a:solidFill>
                  <a:srgbClr val="7030A0"/>
                </a:solidFill>
                <a:latin typeface="Monotype Corsiva" pitchFamily="66" charset="0"/>
              </a:rPr>
              <a:t>Schevtschenko</a:t>
            </a:r>
            <a:r>
              <a:rPr lang="de-DE" sz="2000" b="1" dirty="0" smtClean="0">
                <a:solidFill>
                  <a:srgbClr val="7030A0"/>
                </a:solidFill>
                <a:latin typeface="Monotype Corsiva" pitchFamily="66" charset="0"/>
              </a:rPr>
              <a:t>, dessen Büste im Fassadengewölbe über dem Haupteingang zu sehen ist (aktuelle Schauspiele)</a:t>
            </a:r>
            <a:r>
              <a:rPr lang="de-DE" dirty="0" smtClean="0"/>
              <a:t/>
            </a:r>
            <a:br>
              <a:rPr lang="de-DE" dirty="0" smtClean="0"/>
            </a:br>
            <a:r>
              <a:rPr lang="de-DE" dirty="0" smtClean="0"/>
              <a:t/>
            </a:r>
            <a:br>
              <a:rPr lang="de-DE" dirty="0" smtClean="0"/>
            </a:br>
            <a:endParaRPr lang="ru-RU" dirty="0"/>
          </a:p>
        </p:txBody>
      </p:sp>
      <p:pic>
        <p:nvPicPr>
          <p:cNvPr id="9218" name="Picture 2" descr="&amp;Gcy;&amp;icy;&amp;dcy; 1: &amp;Tcy;&amp;Ocy;&amp;Pcy;-10 &amp;mcy;&amp;iecy;&amp;scy;&amp;tcy;, &amp;kcy;&amp;ocy;&amp;tcy;&amp;ocy;&amp;rcy;&amp;ycy;&amp;iecy; &amp;ncy;&amp;ucy;&amp;zhcy;&amp;ncy;&amp;ocy; &amp;pcy;&amp;ocy;&amp;scy;&amp;iecy;&amp;tcy;&amp;icy;&amp;tcy;&amp;softcy; &amp;vcy; &amp;Kcy;&amp;icy;&amp;iecy;&amp;vcy;&amp;iecy;"/>
          <p:cNvPicPr>
            <a:picLocks noChangeAspect="1" noChangeArrowheads="1"/>
          </p:cNvPicPr>
          <p:nvPr/>
        </p:nvPicPr>
        <p:blipFill>
          <a:blip r:embed="rId3" cstate="print"/>
          <a:srcRect/>
          <a:stretch>
            <a:fillRect/>
          </a:stretch>
        </p:blipFill>
        <p:spPr bwMode="auto">
          <a:xfrm>
            <a:off x="2240280" y="2029969"/>
            <a:ext cx="4809744" cy="3438144"/>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700784" y="457629"/>
            <a:ext cx="5934456" cy="1877437"/>
          </a:xfrm>
          <a:prstGeom prst="rect">
            <a:avLst/>
          </a:prstGeom>
        </p:spPr>
        <p:txBody>
          <a:bodyPr wrap="square">
            <a:spAutoFit/>
          </a:bodyPr>
          <a:lstStyle/>
          <a:p>
            <a:r>
              <a:rPr lang="de-DE" sz="2000" b="1" dirty="0" smtClean="0">
                <a:solidFill>
                  <a:srgbClr val="7030A0"/>
                </a:solidFill>
                <a:latin typeface="Monotype Corsiva" pitchFamily="66" charset="0"/>
              </a:rPr>
              <a:t>Es gibt in Kiew noch eine berühmte Wladimir-</a:t>
            </a:r>
            <a:r>
              <a:rPr lang="de-DE" sz="2000" b="1" dirty="0" err="1" smtClean="0">
                <a:solidFill>
                  <a:srgbClr val="7030A0"/>
                </a:solidFill>
                <a:latin typeface="Monotype Corsiva" pitchFamily="66" charset="0"/>
              </a:rPr>
              <a:t>Kathedralle</a:t>
            </a:r>
            <a:r>
              <a:rPr lang="de-DE" sz="2000" b="1" dirty="0" smtClean="0">
                <a:solidFill>
                  <a:srgbClr val="7030A0"/>
                </a:solidFill>
                <a:latin typeface="Monotype Corsiva" pitchFamily="66" charset="0"/>
              </a:rPr>
              <a:t>. </a:t>
            </a:r>
            <a:r>
              <a:rPr lang="en-US" sz="2000" b="1" dirty="0" err="1" smtClean="0">
                <a:solidFill>
                  <a:srgbClr val="7030A0"/>
                </a:solidFill>
                <a:latin typeface="Monotype Corsiva" pitchFamily="66" charset="0"/>
              </a:rPr>
              <a:t>Hier</a:t>
            </a:r>
            <a:r>
              <a:rPr lang="en-US" sz="2000" b="1" dirty="0" smtClean="0">
                <a:solidFill>
                  <a:srgbClr val="7030A0"/>
                </a:solidFill>
                <a:latin typeface="Monotype Corsiva" pitchFamily="66" charset="0"/>
              </a:rPr>
              <a:t> </a:t>
            </a:r>
            <a:r>
              <a:rPr lang="en-US" sz="2000" b="1" dirty="0" err="1" smtClean="0">
                <a:solidFill>
                  <a:srgbClr val="7030A0"/>
                </a:solidFill>
                <a:latin typeface="Monotype Corsiva" pitchFamily="66" charset="0"/>
              </a:rPr>
              <a:t>befinden</a:t>
            </a:r>
            <a:r>
              <a:rPr lang="en-US" sz="2000" b="1" dirty="0" smtClean="0">
                <a:solidFill>
                  <a:srgbClr val="7030A0"/>
                </a:solidFill>
                <a:latin typeface="Monotype Corsiva" pitchFamily="66" charset="0"/>
              </a:rPr>
              <a:t> </a:t>
            </a:r>
            <a:r>
              <a:rPr lang="en-US" sz="2000" b="1" dirty="0" err="1" smtClean="0">
                <a:solidFill>
                  <a:srgbClr val="7030A0"/>
                </a:solidFill>
                <a:latin typeface="Monotype Corsiva" pitchFamily="66" charset="0"/>
              </a:rPr>
              <a:t>sich</a:t>
            </a:r>
            <a:r>
              <a:rPr lang="en-US" sz="2000" b="1" dirty="0" smtClean="0">
                <a:solidFill>
                  <a:srgbClr val="7030A0"/>
                </a:solidFill>
                <a:latin typeface="Monotype Corsiva" pitchFamily="66" charset="0"/>
              </a:rPr>
              <a:t> </a:t>
            </a:r>
            <a:r>
              <a:rPr lang="de-DE" sz="2000" b="1" dirty="0" smtClean="0">
                <a:solidFill>
                  <a:srgbClr val="7030A0"/>
                </a:solidFill>
                <a:latin typeface="Monotype Corsiva" pitchFamily="66" charset="0"/>
              </a:rPr>
              <a:t>Fresken und Ikonen von großen russischen Künstlern </a:t>
            </a:r>
            <a:r>
              <a:rPr lang="de-DE" sz="2000" b="1" dirty="0" err="1" smtClean="0">
                <a:solidFill>
                  <a:srgbClr val="7030A0"/>
                </a:solidFill>
                <a:latin typeface="Monotype Corsiva" pitchFamily="66" charset="0"/>
              </a:rPr>
              <a:t>Wasnezow</a:t>
            </a:r>
            <a:r>
              <a:rPr lang="de-DE" sz="2000" b="1" dirty="0" smtClean="0">
                <a:solidFill>
                  <a:srgbClr val="7030A0"/>
                </a:solidFill>
                <a:latin typeface="Monotype Corsiva" pitchFamily="66" charset="0"/>
              </a:rPr>
              <a:t>, </a:t>
            </a:r>
            <a:r>
              <a:rPr lang="de-DE" sz="2000" b="1" dirty="0" err="1" smtClean="0">
                <a:solidFill>
                  <a:srgbClr val="7030A0"/>
                </a:solidFill>
                <a:latin typeface="Monotype Corsiva" pitchFamily="66" charset="0"/>
              </a:rPr>
              <a:t>Nesterow</a:t>
            </a:r>
            <a:r>
              <a:rPr lang="de-DE" sz="2000" b="1" dirty="0" smtClean="0">
                <a:solidFill>
                  <a:srgbClr val="7030A0"/>
                </a:solidFill>
                <a:latin typeface="Monotype Corsiva" pitchFamily="66" charset="0"/>
              </a:rPr>
              <a:t>, </a:t>
            </a:r>
            <a:r>
              <a:rPr lang="de-DE" sz="2000" b="1" dirty="0" err="1" smtClean="0">
                <a:solidFill>
                  <a:srgbClr val="7030A0"/>
                </a:solidFill>
                <a:latin typeface="Monotype Corsiva" pitchFamily="66" charset="0"/>
              </a:rPr>
              <a:t>Wrubel</a:t>
            </a:r>
            <a:r>
              <a:rPr lang="de-DE" sz="2000" b="1" dirty="0" smtClean="0">
                <a:solidFill>
                  <a:srgbClr val="7030A0"/>
                </a:solidFill>
                <a:latin typeface="Monotype Corsiva" pitchFamily="66" charset="0"/>
              </a:rPr>
              <a:t> u.a.  Hier ruhen die Reliquien von weltweit verehrender Märtyrerin Barbara. </a:t>
            </a:r>
            <a:r>
              <a:rPr lang="de-DE" dirty="0" smtClean="0"/>
              <a:t/>
            </a:r>
            <a:br>
              <a:rPr lang="de-DE" dirty="0" smtClean="0"/>
            </a:br>
            <a:r>
              <a:rPr lang="de-DE" dirty="0" smtClean="0"/>
              <a:t/>
            </a:r>
            <a:br>
              <a:rPr lang="de-DE" dirty="0" smtClean="0"/>
            </a:br>
            <a:endParaRPr lang="ru-RU" dirty="0"/>
          </a:p>
        </p:txBody>
      </p:sp>
      <p:pic>
        <p:nvPicPr>
          <p:cNvPr id="8194" name="Picture 2" descr="&amp;Gcy;&amp;ocy;&amp;scy;&amp;tcy;&amp;icy;&amp;ncy;&amp;icy;&amp;tscy;&amp;ycy;, &amp;Ocy;&amp;tcy;&amp;iecy;&amp;lcy;&amp;icy; - &amp;Vcy;&amp;lcy;&amp;acy;&amp;dcy;&amp;icy;&amp;mcy;&amp;icy;&amp;rcy;&amp;scy;&amp;kcy;&amp;icy;&amp;jcy; &amp;scy;&amp;ocy;&amp;bcy;&amp;ocy;&amp;rcy; &amp;ncy;&amp;acy; Holiday.ua"/>
          <p:cNvPicPr>
            <a:picLocks noChangeAspect="1" noChangeArrowheads="1"/>
          </p:cNvPicPr>
          <p:nvPr/>
        </p:nvPicPr>
        <p:blipFill>
          <a:blip r:embed="rId3" cstate="print"/>
          <a:srcRect/>
          <a:stretch>
            <a:fillRect/>
          </a:stretch>
        </p:blipFill>
        <p:spPr bwMode="auto">
          <a:xfrm>
            <a:off x="2029968" y="1947672"/>
            <a:ext cx="5340096" cy="4005072"/>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728216" y="396068"/>
            <a:ext cx="5724144" cy="1015663"/>
          </a:xfrm>
          <a:prstGeom prst="rect">
            <a:avLst/>
          </a:prstGeom>
        </p:spPr>
        <p:txBody>
          <a:bodyPr wrap="square">
            <a:spAutoFit/>
          </a:bodyPr>
          <a:lstStyle/>
          <a:p>
            <a:pPr algn="ctr"/>
            <a:r>
              <a:rPr lang="de-DE" sz="2000" b="1" dirty="0" smtClean="0">
                <a:solidFill>
                  <a:srgbClr val="7030A0"/>
                </a:solidFill>
                <a:latin typeface="Monotype Corsiva" pitchFamily="66" charset="0"/>
              </a:rPr>
              <a:t>Unterwegs zum Stadtzentrum fällt ein dunkelrotes Gebäude auf. Das ist Kiewer  Nationaluniversität namens T.G. </a:t>
            </a:r>
            <a:r>
              <a:rPr lang="de-DE" sz="2000" b="1" dirty="0" err="1" smtClean="0">
                <a:solidFill>
                  <a:srgbClr val="7030A0"/>
                </a:solidFill>
                <a:latin typeface="Monotype Corsiva" pitchFamily="66" charset="0"/>
              </a:rPr>
              <a:t>Schevtschenko</a:t>
            </a:r>
            <a:r>
              <a:rPr lang="de-DE" sz="2000" b="1" dirty="0" smtClean="0">
                <a:solidFill>
                  <a:srgbClr val="7030A0"/>
                </a:solidFill>
                <a:latin typeface="Monotype Corsiva" pitchFamily="66" charset="0"/>
              </a:rPr>
              <a:t> </a:t>
            </a:r>
            <a:endParaRPr lang="ru-RU" sz="2000" b="1" dirty="0">
              <a:solidFill>
                <a:srgbClr val="7030A0"/>
              </a:solidFill>
              <a:latin typeface="Monotype Corsiva" pitchFamily="66" charset="0"/>
            </a:endParaRPr>
          </a:p>
        </p:txBody>
      </p:sp>
      <p:pic>
        <p:nvPicPr>
          <p:cNvPr id="7170" name="Picture 2" descr="&amp;Ncy;&amp;ocy;&amp;vcy;&amp;ocy;&amp;scy;&amp;tcy;&amp;icy; &amp;Ucy;&amp;kcy;&amp;rcy;&amp;acy;&amp;icy;&amp;ncy;&amp;ycy; &quot; &amp;Scy;&amp;tcy;&amp;rcy;&amp;acy;&amp;ncy;&amp;icy;&amp;tscy;&amp;acy; 418"/>
          <p:cNvPicPr>
            <a:picLocks noChangeAspect="1" noChangeArrowheads="1"/>
          </p:cNvPicPr>
          <p:nvPr/>
        </p:nvPicPr>
        <p:blipFill>
          <a:blip r:embed="rId3" cstate="print"/>
          <a:srcRect/>
          <a:stretch>
            <a:fillRect/>
          </a:stretch>
        </p:blipFill>
        <p:spPr bwMode="auto">
          <a:xfrm>
            <a:off x="2103120" y="1472184"/>
            <a:ext cx="5166360" cy="4115626"/>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432560" y="630936"/>
            <a:ext cx="3525520" cy="4247317"/>
          </a:xfrm>
          <a:prstGeom prst="rect">
            <a:avLst/>
          </a:prstGeom>
        </p:spPr>
        <p:txBody>
          <a:bodyPr wrap="square">
            <a:spAutoFit/>
          </a:bodyPr>
          <a:lstStyle/>
          <a:p>
            <a:pPr>
              <a:lnSpc>
                <a:spcPct val="150000"/>
              </a:lnSpc>
            </a:pPr>
            <a:r>
              <a:rPr lang="de-DE" b="1" dirty="0" err="1" smtClean="0">
                <a:latin typeface="Monotype Corsiva" pitchFamily="66" charset="0"/>
                <a:cs typeface="Times New Roman" pitchFamily="18" charset="0"/>
              </a:rPr>
              <a:t>Kiev</a:t>
            </a:r>
            <a:r>
              <a:rPr lang="de-DE" b="1" dirty="0" smtClean="0">
                <a:latin typeface="Monotype Corsiva" pitchFamily="66" charset="0"/>
                <a:cs typeface="Times New Roman" pitchFamily="18" charset="0"/>
              </a:rPr>
              <a:t> ist die Hauptstadt der Ukraine mit einer Bevölkerung von etwa 3 Millionen Bürgerinnen und Bürger. Es basiert auf dem Dnjepr gelegen und verfügt über Baudenkmäler, die weltweit Schätze erkannt werden. Kiew ist die größte kulturelle, wissenschaftliche und industrielle Zentrum der Ukraine, der Ort der Wallfahrt und ein sehr attraktives Reiseziel. </a:t>
            </a:r>
            <a:endParaRPr lang="ru-RU" b="1" dirty="0">
              <a:latin typeface="Monotype Corsiva" pitchFamily="66" charset="0"/>
              <a:cs typeface="Times New Roman" pitchFamily="18" charset="0"/>
            </a:endParaRPr>
          </a:p>
        </p:txBody>
      </p:sp>
      <p:pic>
        <p:nvPicPr>
          <p:cNvPr id="20482" name="Picture 2" descr="Kiev Galley Slawi.Org - Летняя школа в Украине"/>
          <p:cNvPicPr>
            <a:picLocks noChangeAspect="1" noChangeArrowheads="1"/>
          </p:cNvPicPr>
          <p:nvPr/>
        </p:nvPicPr>
        <p:blipFill>
          <a:blip r:embed="rId3" cstate="print"/>
          <a:srcRect/>
          <a:stretch>
            <a:fillRect/>
          </a:stretch>
        </p:blipFill>
        <p:spPr bwMode="auto">
          <a:xfrm>
            <a:off x="4919472" y="749808"/>
            <a:ext cx="2726562" cy="3941064"/>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5" name="Прямоугольник 4"/>
          <p:cNvSpPr/>
          <p:nvPr/>
        </p:nvSpPr>
        <p:spPr>
          <a:xfrm>
            <a:off x="1798320" y="599500"/>
            <a:ext cx="5527040" cy="1477328"/>
          </a:xfrm>
          <a:prstGeom prst="rect">
            <a:avLst/>
          </a:prstGeom>
        </p:spPr>
        <p:txBody>
          <a:bodyPr wrap="square">
            <a:spAutoFit/>
          </a:bodyPr>
          <a:lstStyle/>
          <a:p>
            <a:pPr algn="ctr">
              <a:lnSpc>
                <a:spcPct val="150000"/>
              </a:lnSpc>
            </a:pPr>
            <a:r>
              <a:rPr lang="de-DE" sz="2400" b="1" dirty="0" err="1" smtClean="0">
                <a:solidFill>
                  <a:srgbClr val="7030A0"/>
                </a:solidFill>
                <a:latin typeface="Monotype Corsiva" pitchFamily="66" charset="0"/>
                <a:cs typeface="Times New Roman" pitchFamily="18" charset="0"/>
              </a:rPr>
              <a:t>Kreschtschatik</a:t>
            </a:r>
            <a:r>
              <a:rPr lang="de-DE" sz="2400" b="1" dirty="0" smtClean="0">
                <a:solidFill>
                  <a:srgbClr val="7030A0"/>
                </a:solidFill>
                <a:latin typeface="Monotype Corsiva" pitchFamily="66" charset="0"/>
                <a:cs typeface="Times New Roman" pitchFamily="18" charset="0"/>
              </a:rPr>
              <a:t>… Die Hauptstraße Kiews</a:t>
            </a:r>
            <a:r>
              <a:rPr lang="de-DE" sz="2400" dirty="0" smtClean="0">
                <a:solidFill>
                  <a:srgbClr val="7030A0"/>
                </a:solidFill>
              </a:rPr>
              <a:t/>
            </a:r>
            <a:br>
              <a:rPr lang="de-DE" sz="2400" dirty="0" smtClean="0">
                <a:solidFill>
                  <a:srgbClr val="7030A0"/>
                </a:solidFill>
              </a:rPr>
            </a:br>
            <a:r>
              <a:rPr lang="de-DE" dirty="0" smtClean="0"/>
              <a:t/>
            </a:r>
            <a:br>
              <a:rPr lang="de-DE" dirty="0" smtClean="0"/>
            </a:br>
            <a:endParaRPr lang="ru-RU" dirty="0"/>
          </a:p>
        </p:txBody>
      </p:sp>
      <p:pic>
        <p:nvPicPr>
          <p:cNvPr id="6146" name="Picture 2" descr="&amp;Vcy; &amp;Kcy;&amp;icy;&amp;iecy;&amp;vcy;&amp;iecy; &amp;scy;&amp;ncy;&amp;ocy;&amp;vcy;&amp;acy; &amp;pcy;&amp;iecy;&amp;rcy;&amp;iecy;&amp;kcy;&amp;rcy;&amp;ycy;&amp;lcy;&amp;icy; &amp;dcy;&amp;vcy;&amp;icy;&amp;zhcy;&amp;iecy;&amp;ncy;&amp;icy;&amp;iecy; - &amp;Tcy;&amp;rcy;&amp;acy;&amp;ncy;&amp;scy;&amp;pcy;&amp;ocy;&amp;rcy;&amp;tcy; &amp;ncy;&amp;acy; &amp;Ncy;&amp;ocy;&amp;vcy;&amp;ocy;&amp;scy;&amp;tcy;&amp;iecy;&amp;jcy;.COM"/>
          <p:cNvPicPr>
            <a:picLocks noChangeAspect="1" noChangeArrowheads="1"/>
          </p:cNvPicPr>
          <p:nvPr/>
        </p:nvPicPr>
        <p:blipFill>
          <a:blip r:embed="rId3" cstate="print"/>
          <a:srcRect/>
          <a:stretch>
            <a:fillRect/>
          </a:stretch>
        </p:blipFill>
        <p:spPr bwMode="auto">
          <a:xfrm>
            <a:off x="1691767" y="1463040"/>
            <a:ext cx="5797169" cy="3721609"/>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618488" y="522976"/>
            <a:ext cx="6016752" cy="1015663"/>
          </a:xfrm>
          <a:prstGeom prst="rect">
            <a:avLst/>
          </a:prstGeom>
        </p:spPr>
        <p:txBody>
          <a:bodyPr wrap="square">
            <a:spAutoFit/>
          </a:bodyPr>
          <a:lstStyle/>
          <a:p>
            <a:pPr algn="ctr"/>
            <a:r>
              <a:rPr lang="de-DE" sz="2000" b="1" dirty="0" smtClean="0">
                <a:solidFill>
                  <a:srgbClr val="7030A0"/>
                </a:solidFill>
                <a:latin typeface="Monotype Corsiva" pitchFamily="66" charset="0"/>
              </a:rPr>
              <a:t>Zentraler Platz der Ukraine  – Platz der Unabhängigkeit – wird Ihre Aufmerksamkeit auf sich durch ständige Verbindung von Feiertagen und politischer sowie geschäftlicher Aktivität ziehen</a:t>
            </a:r>
            <a:endParaRPr lang="ru-RU" sz="2000" b="1" dirty="0">
              <a:solidFill>
                <a:srgbClr val="7030A0"/>
              </a:solidFill>
              <a:latin typeface="Monotype Corsiva" pitchFamily="66" charset="0"/>
            </a:endParaRPr>
          </a:p>
        </p:txBody>
      </p:sp>
      <p:pic>
        <p:nvPicPr>
          <p:cNvPr id="5122" name="Picture 2" descr="&amp;Mcy;&amp;acy;&amp;jcy;&amp;dcy;&amp;acy;&amp;ncy; &amp;ocy;&amp;kcy;&amp;ocy;&amp;ncy;&amp;chcy;&amp;iecy;&amp;ncy;"/>
          <p:cNvPicPr>
            <a:picLocks noChangeAspect="1" noChangeArrowheads="1"/>
          </p:cNvPicPr>
          <p:nvPr/>
        </p:nvPicPr>
        <p:blipFill>
          <a:blip r:embed="rId3" cstate="print"/>
          <a:srcRect/>
          <a:stretch>
            <a:fillRect/>
          </a:stretch>
        </p:blipFill>
        <p:spPr bwMode="auto">
          <a:xfrm>
            <a:off x="1837943" y="1591057"/>
            <a:ext cx="5660137" cy="3785616"/>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453896" y="384477"/>
            <a:ext cx="6199632" cy="1631216"/>
          </a:xfrm>
          <a:prstGeom prst="rect">
            <a:avLst/>
          </a:prstGeom>
        </p:spPr>
        <p:txBody>
          <a:bodyPr wrap="square">
            <a:spAutoFit/>
          </a:bodyPr>
          <a:lstStyle/>
          <a:p>
            <a:pPr algn="ctr"/>
            <a:r>
              <a:rPr lang="de-DE" sz="2000" b="1" dirty="0" smtClean="0">
                <a:solidFill>
                  <a:srgbClr val="7030A0"/>
                </a:solidFill>
                <a:latin typeface="Monotype Corsiva" pitchFamily="66" charset="0"/>
              </a:rPr>
              <a:t>Im </a:t>
            </a:r>
            <a:r>
              <a:rPr lang="de-DE" sz="2000" b="1" dirty="0" err="1" smtClean="0">
                <a:solidFill>
                  <a:srgbClr val="7030A0"/>
                </a:solidFill>
                <a:latin typeface="Monotype Corsiva" pitchFamily="66" charset="0"/>
              </a:rPr>
              <a:t>Maryinsky</a:t>
            </a:r>
            <a:r>
              <a:rPr lang="de-DE" sz="2000" b="1" dirty="0" smtClean="0">
                <a:solidFill>
                  <a:srgbClr val="7030A0"/>
                </a:solidFill>
                <a:latin typeface="Monotype Corsiva" pitchFamily="66" charset="0"/>
              </a:rPr>
              <a:t>-Park, dessen Gelände sich auf mehrere Kilometer  </a:t>
            </a:r>
            <a:r>
              <a:rPr lang="de-DE" sz="2000" b="1" dirty="0" err="1" smtClean="0">
                <a:solidFill>
                  <a:srgbClr val="7030A0"/>
                </a:solidFill>
                <a:latin typeface="Monotype Corsiva" pitchFamily="66" charset="0"/>
              </a:rPr>
              <a:t>Dnepr</a:t>
            </a:r>
            <a:r>
              <a:rPr lang="de-DE" sz="2000" b="1" dirty="0" smtClean="0">
                <a:solidFill>
                  <a:srgbClr val="7030A0"/>
                </a:solidFill>
                <a:latin typeface="Monotype Corsiva" pitchFamily="66" charset="0"/>
              </a:rPr>
              <a:t>-Ufer entlang zieht und die steilen Abhänge des Flusses mit dem üppigen Grün bedeckt,  ist das zweite Meisterwerk  von </a:t>
            </a:r>
            <a:r>
              <a:rPr lang="de-DE" sz="2000" b="1" dirty="0" err="1" smtClean="0">
                <a:solidFill>
                  <a:srgbClr val="7030A0"/>
                </a:solidFill>
                <a:latin typeface="Monotype Corsiva" pitchFamily="66" charset="0"/>
              </a:rPr>
              <a:t>Bartholomeo</a:t>
            </a:r>
            <a:r>
              <a:rPr lang="de-DE" sz="2000" b="1" dirty="0" smtClean="0">
                <a:solidFill>
                  <a:srgbClr val="7030A0"/>
                </a:solidFill>
                <a:latin typeface="Monotype Corsiva" pitchFamily="66" charset="0"/>
              </a:rPr>
              <a:t> </a:t>
            </a:r>
            <a:r>
              <a:rPr lang="de-DE" sz="2000" b="1" dirty="0" err="1" smtClean="0">
                <a:solidFill>
                  <a:srgbClr val="7030A0"/>
                </a:solidFill>
                <a:latin typeface="Monotype Corsiva" pitchFamily="66" charset="0"/>
              </a:rPr>
              <a:t>Rastrelli</a:t>
            </a:r>
            <a:r>
              <a:rPr lang="de-DE" sz="2000" b="1" dirty="0" smtClean="0">
                <a:solidFill>
                  <a:srgbClr val="7030A0"/>
                </a:solidFill>
                <a:latin typeface="Monotype Corsiva" pitchFamily="66" charset="0"/>
              </a:rPr>
              <a:t> in Kiew – </a:t>
            </a:r>
            <a:r>
              <a:rPr lang="de-DE" sz="2000" b="1" dirty="0" err="1" smtClean="0">
                <a:solidFill>
                  <a:srgbClr val="7030A0"/>
                </a:solidFill>
                <a:latin typeface="Monotype Corsiva" pitchFamily="66" charset="0"/>
              </a:rPr>
              <a:t>Maryinsky</a:t>
            </a:r>
            <a:r>
              <a:rPr lang="de-DE" sz="2000" b="1" dirty="0" smtClean="0">
                <a:solidFill>
                  <a:srgbClr val="7030A0"/>
                </a:solidFill>
                <a:latin typeface="Monotype Corsiva" pitchFamily="66" charset="0"/>
              </a:rPr>
              <a:t>- Palast zu bewundert</a:t>
            </a:r>
            <a:endParaRPr lang="ru-RU" sz="2000" b="1" dirty="0">
              <a:solidFill>
                <a:srgbClr val="7030A0"/>
              </a:solidFill>
              <a:latin typeface="Monotype Corsiva" pitchFamily="66" charset="0"/>
            </a:endParaRPr>
          </a:p>
        </p:txBody>
      </p:sp>
      <p:pic>
        <p:nvPicPr>
          <p:cNvPr id="4098" name="Picture 2" descr="Kyiv Parks Kyiv.com"/>
          <p:cNvPicPr>
            <a:picLocks noChangeAspect="1" noChangeArrowheads="1"/>
          </p:cNvPicPr>
          <p:nvPr/>
        </p:nvPicPr>
        <p:blipFill>
          <a:blip r:embed="rId3" cstate="print"/>
          <a:srcRect/>
          <a:stretch>
            <a:fillRect/>
          </a:stretch>
        </p:blipFill>
        <p:spPr bwMode="auto">
          <a:xfrm>
            <a:off x="2075687" y="2093975"/>
            <a:ext cx="5358385" cy="3374771"/>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618488" y="612845"/>
            <a:ext cx="6071616" cy="830997"/>
          </a:xfrm>
          <a:prstGeom prst="rect">
            <a:avLst/>
          </a:prstGeom>
        </p:spPr>
        <p:txBody>
          <a:bodyPr wrap="square">
            <a:spAutoFit/>
          </a:bodyPr>
          <a:lstStyle/>
          <a:p>
            <a:pPr algn="ctr"/>
            <a:r>
              <a:rPr lang="de-DE" sz="2400" b="1" dirty="0" smtClean="0">
                <a:solidFill>
                  <a:srgbClr val="7030A0"/>
                </a:solidFill>
                <a:latin typeface="Monotype Corsiva" pitchFamily="66" charset="0"/>
              </a:rPr>
              <a:t>Das Kiewer Höhlen-Kloster  ist ein berühmtes historisch-architektonisches Denkmäler</a:t>
            </a:r>
            <a:endParaRPr lang="ru-RU" sz="2400" b="1" dirty="0">
              <a:solidFill>
                <a:srgbClr val="7030A0"/>
              </a:solidFill>
              <a:latin typeface="Monotype Corsiva" pitchFamily="66" charset="0"/>
            </a:endParaRPr>
          </a:p>
        </p:txBody>
      </p:sp>
      <p:pic>
        <p:nvPicPr>
          <p:cNvPr id="3074" name="Picture 2" descr="&amp;Tcy;&amp;ucy;&amp;rcy;&amp;icy;&amp;scy;&amp;tcy;&amp;icy;&amp;chcy;&amp;iecy;&amp;scy;&amp;kcy;&amp;acy;&amp;yacy; &amp;kcy;&amp;ocy;&amp;mcy;&amp;pcy;&amp;acy;&amp;ncy;&amp;icy;&amp;yacy; &amp;Ocy;&amp;rcy;&amp;ncy;&amp;acy;&amp;mcy;&amp;iecy;&amp;ncy;&amp;tcy; &amp;Ucy;&amp;kcy;&amp;rcy;&amp;acy;&amp;icy;&amp;ncy;&amp;ycy; - &amp;Icy;&amp;ncy;&amp;fcy;&amp;ocy;&amp;rcy;&amp;mcy;&amp;acy;&amp;tscy;&amp;icy;&amp;yacy; &amp;pcy;&amp;rcy;&amp;ocy; &amp;tcy;&amp;ucy;&amp;rcy; &quot;&amp;Lcy;&amp;acy;&amp;vcy;&amp;rcy;&amp;acy; &amp;icy; &amp;Mcy;&amp;ucy;&amp;zcy;&amp;iecy;&amp;jcy; &amp;Dcy;&amp;rcy;&amp;acy;&amp;gcy;&amp;ocy;&amp;tscy;&amp;iecy;&amp;ncy;&amp;ncy;&amp;ocy;&amp;scy;&amp;tcy;&amp;iecy;&amp;jcy; / &amp;Lcy;&amp;acy;&amp;vcy;&amp;rcy;&amp;acy; &amp;icy; &amp;Mcy;&amp;ucy;&amp;zcy;&amp;iecy;&amp;jcy; &amp;Mcy;&amp;icy;&amp;kcy;&amp;rcy;&amp;ocy;&amp;mcy;&amp;icy;&amp;ncy;&amp;icy;&amp;acy;&amp;tcy;&amp;yucy;&amp;rcy;"/>
          <p:cNvPicPr>
            <a:picLocks noChangeAspect="1" noChangeArrowheads="1"/>
          </p:cNvPicPr>
          <p:nvPr/>
        </p:nvPicPr>
        <p:blipFill>
          <a:blip r:embed="rId3" cstate="print"/>
          <a:srcRect/>
          <a:stretch>
            <a:fillRect/>
          </a:stretch>
        </p:blipFill>
        <p:spPr bwMode="auto">
          <a:xfrm>
            <a:off x="1929383" y="1399032"/>
            <a:ext cx="5312665" cy="3895344"/>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flipH="1">
            <a:off x="2432304" y="356616"/>
            <a:ext cx="4133088" cy="461665"/>
          </a:xfrm>
          <a:prstGeom prst="rect">
            <a:avLst/>
          </a:prstGeom>
          <a:noFill/>
        </p:spPr>
        <p:txBody>
          <a:bodyPr wrap="square" rtlCol="0">
            <a:spAutoFit/>
          </a:bodyPr>
          <a:lstStyle/>
          <a:p>
            <a:pPr algn="ctr"/>
            <a:r>
              <a:rPr lang="en-US" sz="2400" b="1" dirty="0" smtClean="0">
                <a:solidFill>
                  <a:srgbClr val="C00000"/>
                </a:solidFill>
                <a:latin typeface="Monotype Corsiva" pitchFamily="66" charset="0"/>
              </a:rPr>
              <a:t>Pr</a:t>
            </a:r>
            <a:r>
              <a:rPr lang="hu-HU" sz="2400" b="1" dirty="0" smtClean="0">
                <a:solidFill>
                  <a:srgbClr val="C00000"/>
                </a:solidFill>
                <a:latin typeface="Monotype Corsiva" pitchFamily="66" charset="0"/>
              </a:rPr>
              <a:t>ű</a:t>
            </a:r>
            <a:r>
              <a:rPr lang="en-US" sz="2400" b="1" dirty="0" smtClean="0">
                <a:solidFill>
                  <a:srgbClr val="C00000"/>
                </a:solidFill>
                <a:latin typeface="Monotype Corsiva" pitchFamily="66" charset="0"/>
              </a:rPr>
              <a:t>f </a:t>
            </a:r>
            <a:r>
              <a:rPr lang="en-US" sz="2400" b="1" dirty="0" err="1" smtClean="0">
                <a:solidFill>
                  <a:srgbClr val="C00000"/>
                </a:solidFill>
                <a:latin typeface="Monotype Corsiva" pitchFamily="66" charset="0"/>
              </a:rPr>
              <a:t>dich</a:t>
            </a:r>
            <a:r>
              <a:rPr lang="en-US" sz="2400" b="1" dirty="0" smtClean="0">
                <a:solidFill>
                  <a:srgbClr val="C00000"/>
                </a:solidFill>
                <a:latin typeface="Monotype Corsiva" pitchFamily="66" charset="0"/>
              </a:rPr>
              <a:t>!</a:t>
            </a:r>
            <a:endParaRPr lang="ru-RU" sz="2400" b="1" dirty="0">
              <a:solidFill>
                <a:srgbClr val="C00000"/>
              </a:solidFill>
              <a:latin typeface="Monotype Corsiva" pitchFamily="66" charset="0"/>
            </a:endParaRPr>
          </a:p>
        </p:txBody>
      </p:sp>
      <p:sp>
        <p:nvSpPr>
          <p:cNvPr id="7" name="TextBox 6"/>
          <p:cNvSpPr txBox="1"/>
          <p:nvPr/>
        </p:nvSpPr>
        <p:spPr>
          <a:xfrm flipH="1">
            <a:off x="1922090" y="795528"/>
            <a:ext cx="5639997" cy="1815882"/>
          </a:xfrm>
          <a:prstGeom prst="rect">
            <a:avLst/>
          </a:prstGeom>
          <a:noFill/>
        </p:spPr>
        <p:txBody>
          <a:bodyPr wrap="square" rtlCol="0">
            <a:spAutoFit/>
          </a:bodyPr>
          <a:lstStyle/>
          <a:p>
            <a:r>
              <a:rPr lang="en-US" sz="1600" b="1" i="1" dirty="0" err="1" smtClean="0">
                <a:solidFill>
                  <a:srgbClr val="7030A0"/>
                </a:solidFill>
                <a:latin typeface="Times New Roman" pitchFamily="18" charset="0"/>
                <a:cs typeface="Times New Roman" pitchFamily="18" charset="0"/>
              </a:rPr>
              <a:t>I.Ergänzt</a:t>
            </a:r>
            <a:r>
              <a:rPr lang="en-US" sz="1600" b="1" i="1" dirty="0" smtClean="0">
                <a:solidFill>
                  <a:srgbClr val="7030A0"/>
                </a:solidFill>
                <a:latin typeface="Times New Roman" pitchFamily="18" charset="0"/>
                <a:cs typeface="Times New Roman" pitchFamily="18" charset="0"/>
              </a:rPr>
              <a:t> die </a:t>
            </a:r>
            <a:r>
              <a:rPr lang="en-US" sz="1600" b="1" i="1" dirty="0" err="1" smtClean="0">
                <a:solidFill>
                  <a:srgbClr val="7030A0"/>
                </a:solidFill>
                <a:latin typeface="Times New Roman" pitchFamily="18" charset="0"/>
                <a:cs typeface="Times New Roman" pitchFamily="18" charset="0"/>
              </a:rPr>
              <a:t>Sätze</a:t>
            </a:r>
            <a:r>
              <a:rPr lang="en-US" sz="1600" b="1" i="1" dirty="0" smtClean="0">
                <a:solidFill>
                  <a:srgbClr val="7030A0"/>
                </a:solidFill>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Unsere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Hauptstadt</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heisst</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liegt</a:t>
            </a:r>
            <a:r>
              <a:rPr lang="en-US" sz="1600" b="1" i="1" dirty="0" smtClean="0">
                <a:latin typeface="Times New Roman" pitchFamily="18" charset="0"/>
                <a:cs typeface="Times New Roman" pitchFamily="18" charset="0"/>
              </a:rPr>
              <a:t> am…</a:t>
            </a:r>
          </a:p>
          <a:p>
            <a:pPr marL="342900" indent="-342900">
              <a:buFont typeface="+mj-lt"/>
              <a:buAutoNum type="arabicPeriod"/>
            </a:pP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 hat… </a:t>
            </a:r>
            <a:r>
              <a:rPr lang="en-US" sz="1600" b="1" i="1" dirty="0" err="1" smtClean="0">
                <a:latin typeface="Times New Roman" pitchFamily="18" charset="0"/>
                <a:cs typeface="Times New Roman" pitchFamily="18" charset="0"/>
              </a:rPr>
              <a:t>Einwohner</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smtClean="0">
                <a:latin typeface="Times New Roman" pitchFamily="18" charset="0"/>
                <a:cs typeface="Times New Roman" pitchFamily="18" charset="0"/>
              </a:rPr>
              <a:t>Die </a:t>
            </a:r>
            <a:r>
              <a:rPr lang="en-US" sz="1600" b="1" i="1" dirty="0" err="1" smtClean="0">
                <a:latin typeface="Times New Roman" pitchFamily="18" charset="0"/>
                <a:cs typeface="Times New Roman" pitchFamily="18" charset="0"/>
              </a:rPr>
              <a:t>Hauptstrasse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Kyjiws</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ist</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 hat </a:t>
            </a:r>
            <a:r>
              <a:rPr lang="en-US" sz="1600" b="1" i="1" dirty="0" err="1" smtClean="0">
                <a:latin typeface="Times New Roman" pitchFamily="18" charset="0"/>
                <a:cs typeface="Times New Roman" pitchFamily="18" charset="0"/>
              </a:rPr>
              <a:t>viele</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smtClean="0">
                <a:latin typeface="Times New Roman" pitchFamily="18" charset="0"/>
                <a:cs typeface="Times New Roman" pitchFamily="18" charset="0"/>
              </a:rPr>
              <a:t>Das </a:t>
            </a:r>
            <a:r>
              <a:rPr lang="en-US" sz="1600" b="1" i="1" dirty="0" err="1" smtClean="0">
                <a:latin typeface="Times New Roman" pitchFamily="18" charset="0"/>
                <a:cs typeface="Times New Roman" pitchFamily="18" charset="0"/>
              </a:rPr>
              <a:t>sind</a:t>
            </a:r>
            <a:r>
              <a:rPr lang="en-US" sz="1600" b="1" i="1" dirty="0" smtClean="0">
                <a:latin typeface="Times New Roman" pitchFamily="18" charset="0"/>
                <a:cs typeface="Times New Roman" pitchFamily="18" charset="0"/>
              </a:rPr>
              <a:t>…</a:t>
            </a:r>
            <a:endParaRPr lang="ru-RU" sz="1600" b="1" i="1" dirty="0">
              <a:latin typeface="Times New Roman" pitchFamily="18" charset="0"/>
              <a:cs typeface="Times New Roman" pitchFamily="18" charset="0"/>
            </a:endParaRPr>
          </a:p>
        </p:txBody>
      </p:sp>
      <p:sp>
        <p:nvSpPr>
          <p:cNvPr id="8" name="TextBox 7"/>
          <p:cNvSpPr txBox="1"/>
          <p:nvPr/>
        </p:nvSpPr>
        <p:spPr>
          <a:xfrm>
            <a:off x="2221992" y="2807208"/>
            <a:ext cx="4462272" cy="4093428"/>
          </a:xfrm>
          <a:prstGeom prst="rect">
            <a:avLst/>
          </a:prstGeom>
          <a:noFill/>
        </p:spPr>
        <p:txBody>
          <a:bodyPr wrap="square" rtlCol="0">
            <a:spAutoFit/>
          </a:bodyPr>
          <a:lstStyle/>
          <a:p>
            <a:r>
              <a:rPr lang="en-US" sz="1600" b="1" i="1" dirty="0" err="1" smtClean="0">
                <a:solidFill>
                  <a:srgbClr val="7030A0"/>
                </a:solidFill>
                <a:latin typeface="Times New Roman" pitchFamily="18" charset="0"/>
                <a:cs typeface="Times New Roman" pitchFamily="18" charset="0"/>
              </a:rPr>
              <a:t>II.Beantwortet</a:t>
            </a:r>
            <a:r>
              <a:rPr lang="en-US" sz="1600" b="1" i="1" dirty="0" smtClean="0">
                <a:solidFill>
                  <a:srgbClr val="7030A0"/>
                </a:solidFill>
                <a:latin typeface="Times New Roman" pitchFamily="18" charset="0"/>
                <a:cs typeface="Times New Roman" pitchFamily="18" charset="0"/>
              </a:rPr>
              <a:t> die </a:t>
            </a:r>
            <a:r>
              <a:rPr lang="en-US" sz="1600" b="1" i="1" dirty="0" err="1" smtClean="0">
                <a:solidFill>
                  <a:srgbClr val="7030A0"/>
                </a:solidFill>
                <a:latin typeface="Times New Roman" pitchFamily="18" charset="0"/>
                <a:cs typeface="Times New Roman" pitchFamily="18" charset="0"/>
              </a:rPr>
              <a:t>Fragen</a:t>
            </a:r>
            <a:r>
              <a:rPr lang="en-US" sz="1600" b="1" i="1" dirty="0" smtClean="0">
                <a:solidFill>
                  <a:srgbClr val="7030A0"/>
                </a:solidFill>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Wessen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Hauptstadt</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ist</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Wo</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liegt</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smtClean="0">
                <a:latin typeface="Times New Roman" pitchFamily="18" charset="0"/>
                <a:cs typeface="Times New Roman" pitchFamily="18" charset="0"/>
              </a:rPr>
              <a:t>An </a:t>
            </a:r>
            <a:r>
              <a:rPr lang="en-US" sz="1600" b="1" i="1" dirty="0" err="1" smtClean="0">
                <a:latin typeface="Times New Roman" pitchFamily="18" charset="0"/>
                <a:cs typeface="Times New Roman" pitchFamily="18" charset="0"/>
              </a:rPr>
              <a:t>welchem</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Fluss</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liegt</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Wie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viele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Einwohner</a:t>
            </a:r>
            <a:r>
              <a:rPr lang="en-US" sz="1600" b="1" i="1" dirty="0" smtClean="0">
                <a:latin typeface="Times New Roman" pitchFamily="18" charset="0"/>
                <a:cs typeface="Times New Roman" pitchFamily="18" charset="0"/>
              </a:rPr>
              <a:t> hat </a:t>
            </a: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Wie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heisst</a:t>
            </a:r>
            <a:r>
              <a:rPr lang="en-US" sz="1600" b="1" i="1" dirty="0" smtClean="0">
                <a:latin typeface="Times New Roman" pitchFamily="18" charset="0"/>
                <a:cs typeface="Times New Roman" pitchFamily="18" charset="0"/>
              </a:rPr>
              <a:t> die </a:t>
            </a:r>
            <a:r>
              <a:rPr lang="en-US" sz="1600" b="1" i="1" dirty="0" err="1" smtClean="0">
                <a:latin typeface="Times New Roman" pitchFamily="18" charset="0"/>
                <a:cs typeface="Times New Roman" pitchFamily="18" charset="0"/>
              </a:rPr>
              <a:t>Hauptstrasse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Kyjiws</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Welche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Sehenswurdigkeiten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gibt</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es</a:t>
            </a:r>
            <a:r>
              <a:rPr lang="en-US" sz="1600" b="1" i="1" dirty="0" smtClean="0">
                <a:latin typeface="Times New Roman" pitchFamily="18" charset="0"/>
                <a:cs typeface="Times New Roman" pitchFamily="18" charset="0"/>
              </a:rPr>
              <a:t> in </a:t>
            </a: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Wie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heisst</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der</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zentraler</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Platz</a:t>
            </a:r>
            <a:r>
              <a:rPr lang="en-US" sz="1600" b="1" i="1" dirty="0" smtClean="0">
                <a:latin typeface="Times New Roman" pitchFamily="18" charset="0"/>
                <a:cs typeface="Times New Roman" pitchFamily="18" charset="0"/>
              </a:rPr>
              <a:t> in </a:t>
            </a:r>
            <a:r>
              <a:rPr lang="en-US" sz="1600" b="1" i="1" dirty="0" err="1" smtClean="0">
                <a:latin typeface="Times New Roman" pitchFamily="18" charset="0"/>
                <a:cs typeface="Times New Roman" pitchFamily="18" charset="0"/>
              </a:rPr>
              <a:t>Kyjiw</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Wo</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befinden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sich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Fresken</a:t>
            </a:r>
            <a:r>
              <a:rPr lang="en-US" sz="1600" b="1" i="1" dirty="0" smtClean="0">
                <a:latin typeface="Times New Roman" pitchFamily="18" charset="0"/>
                <a:cs typeface="Times New Roman" pitchFamily="18" charset="0"/>
              </a:rPr>
              <a:t> und </a:t>
            </a:r>
            <a:r>
              <a:rPr lang="en-US" sz="1600" b="1" i="1" dirty="0" err="1" smtClean="0">
                <a:latin typeface="Times New Roman" pitchFamily="18" charset="0"/>
                <a:cs typeface="Times New Roman" pitchFamily="18" charset="0"/>
              </a:rPr>
              <a:t>Ikonen</a:t>
            </a:r>
            <a:r>
              <a:rPr lang="en-US" sz="1600" b="1" i="1" dirty="0" smtClean="0">
                <a:latin typeface="Times New Roman" pitchFamily="18" charset="0"/>
                <a:cs typeface="Times New Roman" pitchFamily="18" charset="0"/>
              </a:rPr>
              <a:t> von </a:t>
            </a:r>
            <a:r>
              <a:rPr lang="en-US" sz="1600" b="1" i="1" dirty="0" err="1" smtClean="0">
                <a:latin typeface="Times New Roman" pitchFamily="18" charset="0"/>
                <a:cs typeface="Times New Roman" pitchFamily="18" charset="0"/>
              </a:rPr>
              <a:t>grossen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russischen</a:t>
            </a:r>
            <a:r>
              <a:rPr lang="en-US" sz="1600" b="1" i="1" dirty="0" smtClean="0">
                <a:latin typeface="Times New Roman" pitchFamily="18" charset="0"/>
                <a:cs typeface="Times New Roman" pitchFamily="18" charset="0"/>
              </a:rPr>
              <a:t> K</a:t>
            </a:r>
            <a:r>
              <a:rPr lang="hu-HU" sz="1600" b="1" i="1" dirty="0" smtClean="0">
                <a:latin typeface="Times New Roman" pitchFamily="18" charset="0"/>
                <a:cs typeface="Times New Roman" pitchFamily="18" charset="0"/>
              </a:rPr>
              <a:t>ű</a:t>
            </a:r>
            <a:r>
              <a:rPr lang="en-US" sz="1600" b="1" i="1" dirty="0" err="1" smtClean="0">
                <a:latin typeface="Times New Roman" pitchFamily="18" charset="0"/>
                <a:cs typeface="Times New Roman" pitchFamily="18" charset="0"/>
              </a:rPr>
              <a:t>nstlern</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Wie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heisst</a:t>
            </a:r>
            <a:r>
              <a:rPr lang="en-US" sz="1600" b="1" i="1" dirty="0" smtClean="0">
                <a:latin typeface="Times New Roman" pitchFamily="18" charset="0"/>
                <a:cs typeface="Times New Roman" pitchFamily="18" charset="0"/>
              </a:rPr>
              <a:t> die </a:t>
            </a:r>
            <a:r>
              <a:rPr lang="en-US" sz="1600" b="1" i="1" dirty="0" err="1" smtClean="0">
                <a:latin typeface="Times New Roman" pitchFamily="18" charset="0"/>
                <a:cs typeface="Times New Roman" pitchFamily="18" charset="0"/>
              </a:rPr>
              <a:t>älteste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Strasse</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Kyjiws</a:t>
            </a:r>
            <a:r>
              <a:rPr lang="en-US" sz="1600" b="1" i="1" dirty="0" smtClean="0">
                <a:latin typeface="Times New Roman" pitchFamily="18" charset="0"/>
                <a:cs typeface="Times New Roman" pitchFamily="18" charset="0"/>
              </a:rPr>
              <a:t>?</a:t>
            </a:r>
          </a:p>
          <a:p>
            <a:pPr marL="342900" indent="-342900">
              <a:buFont typeface="+mj-lt"/>
              <a:buAutoNum type="arabicPeriod"/>
            </a:pPr>
            <a:r>
              <a:rPr lang="en-US" sz="1600" b="1" i="1" dirty="0" err="1" smtClean="0">
                <a:latin typeface="Times New Roman" pitchFamily="18" charset="0"/>
                <a:cs typeface="Times New Roman" pitchFamily="18" charset="0"/>
              </a:rPr>
              <a:t>Wodurch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wurde</a:t>
            </a:r>
            <a:r>
              <a:rPr lang="en-US" sz="1600" b="1" i="1" dirty="0" smtClean="0">
                <a:latin typeface="Times New Roman" pitchFamily="18" charset="0"/>
                <a:cs typeface="Times New Roman" pitchFamily="18" charset="0"/>
              </a:rPr>
              <a:t> das </a:t>
            </a:r>
            <a:r>
              <a:rPr lang="en-US" sz="1600" b="1" i="1" dirty="0" err="1" smtClean="0">
                <a:latin typeface="Times New Roman" pitchFamily="18" charset="0"/>
                <a:cs typeface="Times New Roman" pitchFamily="18" charset="0"/>
              </a:rPr>
              <a:t>Kontrakt-Haus</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ber</a:t>
            </a:r>
            <a:r>
              <a:rPr lang="hu-HU" sz="1600" b="1" i="1" smtClean="0">
                <a:latin typeface="Times New Roman" pitchFamily="18" charset="0"/>
                <a:cs typeface="Times New Roman" pitchFamily="18" charset="0"/>
              </a:rPr>
              <a:t>ű</a:t>
            </a:r>
            <a:r>
              <a:rPr lang="en-US" sz="1600" b="1" i="1" smtClean="0">
                <a:latin typeface="Times New Roman" pitchFamily="18" charset="0"/>
                <a:cs typeface="Times New Roman" pitchFamily="18" charset="0"/>
              </a:rPr>
              <a:t>hmt</a:t>
            </a:r>
            <a:r>
              <a:rPr lang="en-US" sz="1600" b="1" i="1" dirty="0" smtClean="0">
                <a:latin typeface="Times New Roman" pitchFamily="18" charset="0"/>
                <a:cs typeface="Times New Roman" pitchFamily="18" charset="0"/>
              </a:rPr>
              <a:t>?</a:t>
            </a:r>
          </a:p>
          <a:p>
            <a:pPr marL="342900" indent="-342900">
              <a:buFont typeface="+mj-lt"/>
              <a:buAutoNum type="arabicPeriod"/>
            </a:pPr>
            <a:endParaRPr lang="en-US" sz="1600" b="1" i="1" dirty="0" smtClean="0">
              <a:latin typeface="Times New Roman" pitchFamily="18" charset="0"/>
              <a:cs typeface="Times New Roman" pitchFamily="18" charset="0"/>
            </a:endParaRPr>
          </a:p>
          <a:p>
            <a:endParaRPr lang="en-US" sz="1600" b="1" i="1" dirty="0" smtClean="0">
              <a:latin typeface="Times New Roman" pitchFamily="18" charset="0"/>
              <a:cs typeface="Times New Roman" pitchFamily="18" charset="0"/>
            </a:endParaRPr>
          </a:p>
          <a:p>
            <a:endParaRPr lang="en-US" b="1" dirty="0" smtClean="0">
              <a:solidFill>
                <a:srgbClr val="7030A0"/>
              </a:solidFill>
              <a:latin typeface="Times New Roman" pitchFamily="18" charset="0"/>
              <a:cs typeface="Times New Roman" pitchFamily="18" charset="0"/>
            </a:endParaRPr>
          </a:p>
          <a:p>
            <a:endParaRPr lang="ru-RU" b="1" dirty="0">
              <a:solidFill>
                <a:srgbClr val="7030A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618488" y="612845"/>
            <a:ext cx="6071616" cy="2862322"/>
          </a:xfrm>
          <a:prstGeom prst="rect">
            <a:avLst/>
          </a:prstGeom>
        </p:spPr>
        <p:txBody>
          <a:bodyPr wrap="square">
            <a:spAutoFit/>
          </a:bodyPr>
          <a:lstStyle/>
          <a:p>
            <a:pPr algn="ctr"/>
            <a:r>
              <a:rPr lang="uk-UA" sz="2400" b="1" dirty="0" smtClean="0">
                <a:solidFill>
                  <a:srgbClr val="7030A0"/>
                </a:solidFill>
                <a:latin typeface="Monotype Corsiva" pitchFamily="66" charset="0"/>
              </a:rPr>
              <a:t>Список  використаних джерел:</a:t>
            </a:r>
          </a:p>
          <a:p>
            <a:pPr algn="ctr"/>
            <a:r>
              <a:rPr lang="uk-UA" sz="2400" b="1" dirty="0" smtClean="0">
                <a:solidFill>
                  <a:srgbClr val="7030A0"/>
                </a:solidFill>
                <a:latin typeface="Monotype Corsiva" pitchFamily="66" charset="0"/>
              </a:rPr>
              <a:t>Література:</a:t>
            </a:r>
          </a:p>
          <a:p>
            <a:pPr algn="ctr"/>
            <a:endParaRPr lang="uk-UA" sz="2400" b="1" dirty="0" smtClean="0">
              <a:solidFill>
                <a:srgbClr val="7030A0"/>
              </a:solidFill>
              <a:latin typeface="Monotype Corsiva" pitchFamily="66" charset="0"/>
            </a:endParaRPr>
          </a:p>
          <a:p>
            <a:pPr algn="ctr"/>
            <a:r>
              <a:rPr lang="uk-UA" b="1" dirty="0" smtClean="0">
                <a:solidFill>
                  <a:srgbClr val="1F497D"/>
                </a:solidFill>
                <a:latin typeface="Times New Roman" pitchFamily="18" charset="0"/>
                <a:ea typeface="Times New Roman" pitchFamily="18" charset="0"/>
                <a:cs typeface="Times New Roman" pitchFamily="18" charset="0"/>
              </a:rPr>
              <a:t>-</a:t>
            </a:r>
            <a:r>
              <a:rPr lang="en-US" dirty="0" smtClean="0">
                <a:solidFill>
                  <a:srgbClr val="1F497D"/>
                </a:solidFill>
                <a:latin typeface="Times New Roman" pitchFamily="18" charset="0"/>
                <a:ea typeface="Times New Roman" pitchFamily="18" charset="0"/>
                <a:cs typeface="Times New Roman" pitchFamily="18" charset="0"/>
              </a:rPr>
              <a:t>Deutsch</a:t>
            </a:r>
            <a:r>
              <a:rPr lang="uk-UA" dirty="0" smtClean="0">
                <a:solidFill>
                  <a:srgbClr val="1F497D"/>
                </a:solidFill>
                <a:latin typeface="Times New Roman" pitchFamily="18" charset="0"/>
                <a:ea typeface="Times New Roman" pitchFamily="18" charset="0"/>
                <a:cs typeface="Times New Roman" pitchFamily="18" charset="0"/>
              </a:rPr>
              <a:t> 8:підручник/авт..Надія </a:t>
            </a:r>
            <a:r>
              <a:rPr lang="uk-UA" dirty="0" err="1" smtClean="0">
                <a:solidFill>
                  <a:srgbClr val="1F497D"/>
                </a:solidFill>
                <a:latin typeface="Times New Roman" pitchFamily="18" charset="0"/>
                <a:ea typeface="Times New Roman" pitchFamily="18" charset="0"/>
                <a:cs typeface="Times New Roman" pitchFamily="18" charset="0"/>
              </a:rPr>
              <a:t>Басай-К</a:t>
            </a:r>
            <a:r>
              <a:rPr lang="uk-UA" dirty="0" smtClean="0">
                <a:solidFill>
                  <a:srgbClr val="1F497D"/>
                </a:solidFill>
                <a:latin typeface="Times New Roman" pitchFamily="18" charset="0"/>
                <a:ea typeface="Times New Roman" pitchFamily="18" charset="0"/>
                <a:cs typeface="Times New Roman" pitchFamily="18" charset="0"/>
              </a:rPr>
              <a:t>.:Освіта,2008.-111-113 с. (підручник)</a:t>
            </a:r>
            <a:endParaRPr lang="uk-UA" dirty="0" smtClean="0">
              <a:solidFill>
                <a:srgbClr val="7030A0"/>
              </a:solidFill>
              <a:latin typeface="Times New Roman" pitchFamily="18" charset="0"/>
              <a:cs typeface="Times New Roman" pitchFamily="18" charset="0"/>
            </a:endParaRPr>
          </a:p>
          <a:p>
            <a:pPr algn="ctr"/>
            <a:endParaRPr lang="uk-UA" sz="2400" b="1" dirty="0" smtClean="0">
              <a:solidFill>
                <a:srgbClr val="7030A0"/>
              </a:solidFill>
              <a:latin typeface="Monotype Corsiva" pitchFamily="66" charset="0"/>
            </a:endParaRPr>
          </a:p>
          <a:p>
            <a:pPr algn="ctr"/>
            <a:r>
              <a:rPr lang="uk-UA" sz="2400" b="1" dirty="0" smtClean="0">
                <a:solidFill>
                  <a:srgbClr val="7030A0"/>
                </a:solidFill>
                <a:latin typeface="Monotype Corsiva" pitchFamily="66" charset="0"/>
              </a:rPr>
              <a:t> </a:t>
            </a:r>
          </a:p>
          <a:p>
            <a:pPr algn="ctr"/>
            <a:r>
              <a:rPr lang="uk-UA" sz="2400" b="1" dirty="0" smtClean="0">
                <a:solidFill>
                  <a:srgbClr val="7030A0"/>
                </a:solidFill>
                <a:latin typeface="Monotype Corsiva" pitchFamily="66" charset="0"/>
              </a:rPr>
              <a:t> </a:t>
            </a:r>
            <a:r>
              <a:rPr lang="uk-UA" sz="2400" b="1" dirty="0" err="1" smtClean="0">
                <a:solidFill>
                  <a:srgbClr val="7030A0"/>
                </a:solidFill>
                <a:latin typeface="Monotype Corsiva" pitchFamily="66" charset="0"/>
              </a:rPr>
              <a:t>інтернет-ресурсів</a:t>
            </a:r>
            <a:r>
              <a:rPr lang="uk-UA" sz="2400" b="1" dirty="0" smtClean="0">
                <a:solidFill>
                  <a:srgbClr val="7030A0"/>
                </a:solidFill>
                <a:latin typeface="Monotype Corsiva" pitchFamily="66" charset="0"/>
              </a:rPr>
              <a:t>:</a:t>
            </a:r>
            <a:endParaRPr lang="ru-RU" sz="2400" b="1" dirty="0">
              <a:solidFill>
                <a:srgbClr val="7030A0"/>
              </a:solidFill>
              <a:latin typeface="Monotype Corsiva" pitchFamily="66" charset="0"/>
            </a:endParaRPr>
          </a:p>
        </p:txBody>
      </p:sp>
      <p:sp>
        <p:nvSpPr>
          <p:cNvPr id="1025" name="Rectangle 1"/>
          <p:cNvSpPr>
            <a:spLocks noChangeArrowheads="1"/>
          </p:cNvSpPr>
          <p:nvPr/>
        </p:nvSpPr>
        <p:spPr bwMode="auto">
          <a:xfrm>
            <a:off x="1435608" y="3845997"/>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de-DE"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hlinkClick r:id="rId3"/>
              </a:rPr>
              <a:t>http://primetour.ua/de/excursions/kiev/</a:t>
            </a:r>
            <a:endParaRPr kumimoji="0" lang="uk-UA"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hlinkClick r:id="rId3"/>
            </a:endParaRPr>
          </a:p>
          <a:p>
            <a:pPr marL="0" marR="0" lvl="0" indent="0" algn="l" defTabSz="914400" rtl="0" eaLnBrk="1" fontAlgn="base" latinLnBrk="0" hangingPunct="1">
              <a:lnSpc>
                <a:spcPct val="100000"/>
              </a:lnSpc>
              <a:spcBef>
                <a:spcPct val="0"/>
              </a:spcBef>
              <a:spcAft>
                <a:spcPct val="0"/>
              </a:spcAft>
              <a:buClrTx/>
              <a:buSzTx/>
              <a:tabLst>
                <a:tab pos="457200" algn="l"/>
              </a:tabLst>
            </a:pPr>
            <a:r>
              <a:rPr kumimoji="0" lang="de-DE"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hlinkClick r:id="rId3"/>
              </a:rPr>
              <a:t>Kiev-stolitsa-Ukrainyi.html</a:t>
            </a:r>
            <a:r>
              <a:rPr kumimoji="0" lang="uk-UA"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tabLst>
                <a:tab pos="457200" algn="l"/>
              </a:tabLst>
            </a:pPr>
            <a:endParaRPr kumimoji="0" lang="ru-RU"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hlinkClick r:id="rId4"/>
              </a:rPr>
              <a:t>http://yandex.ua/images/</a:t>
            </a:r>
            <a:endParaRPr kumimoji="0" lang="en-US"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62"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2645348" y="438912"/>
            <a:ext cx="3874780" cy="461665"/>
          </a:xfrm>
          <a:prstGeom prst="rect">
            <a:avLst/>
          </a:prstGeom>
          <a:noFill/>
        </p:spPr>
        <p:txBody>
          <a:bodyPr wrap="none" rtlCol="0">
            <a:spAutoFit/>
          </a:bodyPr>
          <a:lstStyle/>
          <a:p>
            <a:pPr algn="ctr"/>
            <a:r>
              <a:rPr lang="en-US" sz="2400" b="1" dirty="0" smtClean="0">
                <a:solidFill>
                  <a:srgbClr val="7030A0"/>
                </a:solidFill>
                <a:latin typeface="Monotype Corsiva" pitchFamily="66" charset="0"/>
              </a:rPr>
              <a:t>Die </a:t>
            </a:r>
            <a:r>
              <a:rPr lang="en-US" sz="2400" b="1" dirty="0" err="1" smtClean="0">
                <a:solidFill>
                  <a:srgbClr val="7030A0"/>
                </a:solidFill>
                <a:latin typeface="Monotype Corsiva" pitchFamily="66" charset="0"/>
              </a:rPr>
              <a:t>Sehensw</a:t>
            </a:r>
            <a:r>
              <a:rPr lang="hu-HU" sz="2400" b="1" dirty="0" smtClean="0">
                <a:solidFill>
                  <a:srgbClr val="7030A0"/>
                </a:solidFill>
                <a:latin typeface="Monotype Corsiva" pitchFamily="66" charset="0"/>
              </a:rPr>
              <a:t>ű</a:t>
            </a:r>
            <a:r>
              <a:rPr lang="en-US" sz="2400" b="1" dirty="0" err="1" smtClean="0">
                <a:solidFill>
                  <a:srgbClr val="7030A0"/>
                </a:solidFill>
                <a:latin typeface="Monotype Corsiva" pitchFamily="66" charset="0"/>
              </a:rPr>
              <a:t>rdigketen</a:t>
            </a:r>
            <a:r>
              <a:rPr lang="en-US" sz="2400" b="1" dirty="0" smtClean="0">
                <a:solidFill>
                  <a:srgbClr val="7030A0"/>
                </a:solidFill>
                <a:latin typeface="Monotype Corsiva" pitchFamily="66" charset="0"/>
              </a:rPr>
              <a:t> von </a:t>
            </a:r>
            <a:r>
              <a:rPr lang="en-US" sz="2400" b="1" dirty="0" err="1" smtClean="0">
                <a:solidFill>
                  <a:srgbClr val="7030A0"/>
                </a:solidFill>
                <a:latin typeface="Monotype Corsiva" pitchFamily="66" charset="0"/>
              </a:rPr>
              <a:t>Kyjiv</a:t>
            </a:r>
            <a:endParaRPr lang="ru-RU" sz="2400" b="1" dirty="0">
              <a:solidFill>
                <a:srgbClr val="7030A0"/>
              </a:solidFill>
              <a:latin typeface="Monotype Corsiva" pitchFamily="66" charset="0"/>
            </a:endParaRPr>
          </a:p>
        </p:txBody>
      </p:sp>
      <p:pic>
        <p:nvPicPr>
          <p:cNvPr id="39938" name="Picture 2" descr="&amp;Fcy;&amp;ocy;&amp;tcy;&amp;ocy; &amp;dcy;&amp;ocy;&amp;scy;&amp;tcy;&amp;ocy;&amp;pcy;&amp;rcy;&amp;icy;&amp;mcy;&amp;iecy;&amp;chcy;&amp;acy;&amp;tcy;&amp;iecy;&amp;lcy;&amp;softcy;&amp;ncy;&amp;ocy;&amp;scy;&amp;tcy;&amp;iecy;&amp;jcy; &amp;Kcy;&amp;icy;&amp;iecy;&amp;vcy;&amp;acy; &amp;icy; &amp;Kcy;&amp;icy;&amp;iecy;&amp;vcy;&amp;scy;&amp;kcy;&amp;ocy;&amp;jcy; &amp;ocy;&amp;bcy;&amp;lcy;&amp;acy;&amp;scy;&amp;tcy;&amp;icy; &amp;kcy; &amp;scy;&amp;tcy;&amp;acy;&amp;tcy;&amp;softcy;&amp;iecy;: &amp;Pcy;&amp;rcy;&amp;ocy;&amp;gcy;&amp;ucy;&amp;lcy;&amp;kcy;&amp;icy; &amp;pcy;&amp;ocy; &amp;Kcy;&amp;icy;&amp;iecy;&amp;vcy;&amp;ucy;. &amp;Mcy;&amp;acy;&amp;rcy;&amp;shcy;&amp;rcy;&amp;ucy;&amp;tcy; 1. - Nice-Places.com"/>
          <p:cNvPicPr>
            <a:picLocks noChangeAspect="1" noChangeArrowheads="1"/>
          </p:cNvPicPr>
          <p:nvPr/>
        </p:nvPicPr>
        <p:blipFill>
          <a:blip r:embed="rId3" cstate="print"/>
          <a:srcRect/>
          <a:stretch>
            <a:fillRect/>
          </a:stretch>
        </p:blipFill>
        <p:spPr bwMode="auto">
          <a:xfrm>
            <a:off x="1508760" y="1591056"/>
            <a:ext cx="2359152" cy="1938528"/>
          </a:xfrm>
          <a:prstGeom prst="rect">
            <a:avLst/>
          </a:prstGeom>
          <a:noFill/>
        </p:spPr>
      </p:pic>
      <p:sp>
        <p:nvSpPr>
          <p:cNvPr id="8" name="TextBox 7"/>
          <p:cNvSpPr txBox="1"/>
          <p:nvPr/>
        </p:nvSpPr>
        <p:spPr>
          <a:xfrm>
            <a:off x="2112264" y="1517904"/>
            <a:ext cx="184731" cy="369332"/>
          </a:xfrm>
          <a:prstGeom prst="rect">
            <a:avLst/>
          </a:prstGeom>
          <a:noFill/>
        </p:spPr>
        <p:txBody>
          <a:bodyPr wrap="none" rtlCol="0">
            <a:spAutoFit/>
          </a:bodyPr>
          <a:lstStyle/>
          <a:p>
            <a:endParaRPr lang="ru-RU" dirty="0"/>
          </a:p>
        </p:txBody>
      </p:sp>
      <p:sp>
        <p:nvSpPr>
          <p:cNvPr id="10" name="TextBox 9"/>
          <p:cNvSpPr txBox="1"/>
          <p:nvPr/>
        </p:nvSpPr>
        <p:spPr>
          <a:xfrm>
            <a:off x="1892808" y="1124712"/>
            <a:ext cx="5458968" cy="400110"/>
          </a:xfrm>
          <a:prstGeom prst="rect">
            <a:avLst/>
          </a:prstGeom>
          <a:noFill/>
        </p:spPr>
        <p:txBody>
          <a:bodyPr wrap="square" rtlCol="0">
            <a:spAutoFit/>
          </a:bodyPr>
          <a:lstStyle/>
          <a:p>
            <a:pPr algn="ctr"/>
            <a:r>
              <a:rPr lang="en-US" sz="2000" b="1" dirty="0" err="1" smtClean="0">
                <a:latin typeface="Monotype Corsiva" pitchFamily="66" charset="0"/>
              </a:rPr>
              <a:t>Kyjiv</a:t>
            </a:r>
            <a:r>
              <a:rPr lang="en-US" sz="2000" b="1" dirty="0" smtClean="0">
                <a:latin typeface="Monotype Corsiva" pitchFamily="66" charset="0"/>
              </a:rPr>
              <a:t> hat </a:t>
            </a:r>
            <a:r>
              <a:rPr lang="en-US" sz="2000" b="1" dirty="0" err="1" smtClean="0">
                <a:latin typeface="Monotype Corsiva" pitchFamily="66" charset="0"/>
              </a:rPr>
              <a:t>viele</a:t>
            </a:r>
            <a:r>
              <a:rPr lang="en-US" sz="2000" b="1" dirty="0" smtClean="0">
                <a:latin typeface="Monotype Corsiva" pitchFamily="66" charset="0"/>
              </a:rPr>
              <a:t> </a:t>
            </a:r>
            <a:r>
              <a:rPr lang="en-US" sz="2000" b="1" dirty="0" err="1" smtClean="0">
                <a:latin typeface="Monotype Corsiva" pitchFamily="66" charset="0"/>
              </a:rPr>
              <a:t>Sehensw</a:t>
            </a:r>
            <a:r>
              <a:rPr lang="hu-HU" sz="2000" b="1" dirty="0" smtClean="0">
                <a:latin typeface="Monotype Corsiva" pitchFamily="66" charset="0"/>
              </a:rPr>
              <a:t>ű</a:t>
            </a:r>
            <a:r>
              <a:rPr lang="en-US" sz="2000" b="1" dirty="0" err="1" smtClean="0">
                <a:latin typeface="Monotype Corsiva" pitchFamily="66" charset="0"/>
              </a:rPr>
              <a:t>rdigkeiten</a:t>
            </a:r>
            <a:r>
              <a:rPr lang="en-US" sz="2000" b="1" dirty="0" smtClean="0">
                <a:latin typeface="Monotype Corsiva" pitchFamily="66" charset="0"/>
              </a:rPr>
              <a:t> </a:t>
            </a:r>
            <a:endParaRPr lang="ru-RU" sz="2000" b="1" dirty="0">
              <a:latin typeface="Monotype Corsiva" pitchFamily="66" charset="0"/>
            </a:endParaRPr>
          </a:p>
        </p:txBody>
      </p:sp>
      <p:pic>
        <p:nvPicPr>
          <p:cNvPr id="39940" name="Picture 4" descr="&amp;Pcy;&amp;rcy;&amp;ocy;&amp;gcy;&amp;ucy;&amp;lcy;&amp;kcy;&amp;acy; &amp;pcy;&amp;ocy; &amp;Kcy;&amp;icy;&amp;iecy;&amp;vcy;&amp;ucy;"/>
          <p:cNvPicPr>
            <a:picLocks noChangeAspect="1" noChangeArrowheads="1"/>
          </p:cNvPicPr>
          <p:nvPr/>
        </p:nvPicPr>
        <p:blipFill>
          <a:blip r:embed="rId4" cstate="print"/>
          <a:srcRect/>
          <a:stretch>
            <a:fillRect/>
          </a:stretch>
        </p:blipFill>
        <p:spPr bwMode="auto">
          <a:xfrm>
            <a:off x="5221224" y="1554480"/>
            <a:ext cx="2404872" cy="2048256"/>
          </a:xfrm>
          <a:prstGeom prst="rect">
            <a:avLst/>
          </a:prstGeom>
          <a:noFill/>
        </p:spPr>
      </p:pic>
      <p:pic>
        <p:nvPicPr>
          <p:cNvPr id="39942" name="Picture 6" descr="&amp;Dcy;&amp;ocy;&amp;scy;&amp;tcy;&amp;ocy;&amp;pcy;&amp;rcy;&amp;icy;&amp;mcy;&amp;iecy;&amp;chcy;&amp;acy;&amp;tcy;&amp;iecy;&amp;lcy;&amp;softcy;&amp;ncy;&amp;ocy;&amp;scy;&amp;tcy;&amp;icy; &amp;Kcy;&amp;icy;&amp;iecy;&amp;vcy;&amp;acy;"/>
          <p:cNvPicPr>
            <a:picLocks noChangeAspect="1" noChangeArrowheads="1"/>
          </p:cNvPicPr>
          <p:nvPr/>
        </p:nvPicPr>
        <p:blipFill>
          <a:blip r:embed="rId5" cstate="print"/>
          <a:srcRect/>
          <a:stretch>
            <a:fillRect/>
          </a:stretch>
        </p:blipFill>
        <p:spPr bwMode="auto">
          <a:xfrm>
            <a:off x="3401568" y="3575304"/>
            <a:ext cx="2093977" cy="2468880"/>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789176" y="480568"/>
            <a:ext cx="5486400" cy="1477328"/>
          </a:xfrm>
          <a:prstGeom prst="rect">
            <a:avLst/>
          </a:prstGeom>
        </p:spPr>
        <p:txBody>
          <a:bodyPr wrap="square">
            <a:spAutoFit/>
          </a:bodyPr>
          <a:lstStyle/>
          <a:p>
            <a:pPr algn="ctr">
              <a:lnSpc>
                <a:spcPct val="150000"/>
              </a:lnSpc>
            </a:pPr>
            <a:r>
              <a:rPr lang="en-US" sz="2400" b="1" dirty="0" smtClean="0">
                <a:solidFill>
                  <a:srgbClr val="7030A0"/>
                </a:solidFill>
                <a:latin typeface="Monotype Corsiva" pitchFamily="66" charset="0"/>
                <a:cs typeface="Times New Roman" pitchFamily="18" charset="0"/>
              </a:rPr>
              <a:t>Die Andreas-</a:t>
            </a:r>
            <a:r>
              <a:rPr lang="en-US" sz="2400" b="1" dirty="0" err="1" smtClean="0">
                <a:solidFill>
                  <a:srgbClr val="7030A0"/>
                </a:solidFill>
                <a:latin typeface="Monotype Corsiva" pitchFamily="66" charset="0"/>
                <a:cs typeface="Times New Roman" pitchFamily="18" charset="0"/>
              </a:rPr>
              <a:t>Kirche</a:t>
            </a:r>
            <a:r>
              <a:rPr lang="en-US" sz="2400" b="1" dirty="0" smtClean="0">
                <a:solidFill>
                  <a:srgbClr val="7030A0"/>
                </a:solidFill>
                <a:latin typeface="Monotype Corsiva" pitchFamily="66" charset="0"/>
                <a:cs typeface="Times New Roman" pitchFamily="18" charset="0"/>
              </a:rPr>
              <a:t> </a:t>
            </a:r>
            <a:r>
              <a:rPr lang="en-US" sz="2400" dirty="0" smtClean="0">
                <a:solidFill>
                  <a:srgbClr val="7030A0"/>
                </a:solidFill>
              </a:rPr>
              <a:t/>
            </a:r>
            <a:br>
              <a:rPr lang="en-US" sz="2400" dirty="0" smtClean="0">
                <a:solidFill>
                  <a:srgbClr val="7030A0"/>
                </a:solidFill>
              </a:rPr>
            </a:br>
            <a:r>
              <a:rPr lang="en-US" dirty="0" smtClean="0"/>
              <a:t/>
            </a:r>
            <a:br>
              <a:rPr lang="en-US" dirty="0" smtClean="0"/>
            </a:br>
            <a:endParaRPr lang="ru-RU" dirty="0"/>
          </a:p>
        </p:txBody>
      </p:sp>
      <p:pic>
        <p:nvPicPr>
          <p:cNvPr id="19458" name="Picture 2" descr="церковь Достопримечательности Киева Портал Андреевский спуск Адрес ул Андреевский спуск Как добраться доехать до ст метро Почтов"/>
          <p:cNvPicPr>
            <a:picLocks noChangeAspect="1" noChangeArrowheads="1"/>
          </p:cNvPicPr>
          <p:nvPr/>
        </p:nvPicPr>
        <p:blipFill>
          <a:blip r:embed="rId3" cstate="print"/>
          <a:srcRect/>
          <a:stretch>
            <a:fillRect/>
          </a:stretch>
        </p:blipFill>
        <p:spPr bwMode="auto">
          <a:xfrm>
            <a:off x="1859279" y="1316736"/>
            <a:ext cx="5486401" cy="3793744"/>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816608" y="370840"/>
            <a:ext cx="5486400" cy="1477328"/>
          </a:xfrm>
          <a:prstGeom prst="rect">
            <a:avLst/>
          </a:prstGeom>
        </p:spPr>
        <p:txBody>
          <a:bodyPr wrap="square">
            <a:spAutoFit/>
          </a:bodyPr>
          <a:lstStyle/>
          <a:p>
            <a:pPr algn="ctr">
              <a:lnSpc>
                <a:spcPct val="150000"/>
              </a:lnSpc>
            </a:pPr>
            <a:r>
              <a:rPr lang="en-US" sz="2400" b="1" dirty="0" smtClean="0">
                <a:solidFill>
                  <a:srgbClr val="7030A0"/>
                </a:solidFill>
                <a:latin typeface="Monotype Corsiva" pitchFamily="66" charset="0"/>
                <a:cs typeface="Times New Roman" pitchFamily="18" charset="0"/>
              </a:rPr>
              <a:t>Die </a:t>
            </a:r>
            <a:r>
              <a:rPr lang="en-US" sz="2400" b="1" dirty="0" err="1" smtClean="0">
                <a:solidFill>
                  <a:srgbClr val="7030A0"/>
                </a:solidFill>
                <a:latin typeface="Monotype Corsiva" pitchFamily="66" charset="0"/>
                <a:cs typeface="Times New Roman" pitchFamily="18" charset="0"/>
              </a:rPr>
              <a:t>älteste</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Straße</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ist</a:t>
            </a:r>
            <a:r>
              <a:rPr lang="en-US" sz="2400" b="1" dirty="0" smtClean="0">
                <a:solidFill>
                  <a:srgbClr val="7030A0"/>
                </a:solidFill>
                <a:latin typeface="Monotype Corsiva" pitchFamily="66" charset="0"/>
                <a:cs typeface="Times New Roman" pitchFamily="18" charset="0"/>
              </a:rPr>
              <a:t> Andreas-</a:t>
            </a:r>
            <a:r>
              <a:rPr lang="en-US" sz="2400" b="1" dirty="0" err="1" smtClean="0">
                <a:solidFill>
                  <a:srgbClr val="7030A0"/>
                </a:solidFill>
                <a:latin typeface="Monotype Corsiva" pitchFamily="66" charset="0"/>
                <a:cs typeface="Times New Roman" pitchFamily="18" charset="0"/>
              </a:rPr>
              <a:t>Abstieg</a:t>
            </a:r>
            <a:r>
              <a:rPr lang="en-US" sz="2400" b="1" dirty="0" smtClean="0">
                <a:solidFill>
                  <a:srgbClr val="7030A0"/>
                </a:solidFill>
                <a:latin typeface="Monotype Corsiva" pitchFamily="66" charset="0"/>
                <a:cs typeface="Times New Roman" pitchFamily="18" charset="0"/>
              </a:rPr>
              <a:t> </a:t>
            </a:r>
            <a:r>
              <a:rPr lang="en-US" sz="2400" dirty="0" smtClean="0"/>
              <a:t/>
            </a:r>
            <a:br>
              <a:rPr lang="en-US" sz="2400" dirty="0" smtClean="0"/>
            </a:br>
            <a:r>
              <a:rPr lang="en-US" dirty="0" smtClean="0"/>
              <a:t/>
            </a:r>
            <a:br>
              <a:rPr lang="en-US" dirty="0" smtClean="0"/>
            </a:br>
            <a:endParaRPr lang="ru-RU" dirty="0"/>
          </a:p>
        </p:txBody>
      </p:sp>
      <p:pic>
        <p:nvPicPr>
          <p:cNvPr id="34818" name="Picture 2" descr="Киев XIX века: где путаны ждали клиентов - Красные фонари Киева - Развлечения и отдых киевлян - Жизнь в Киеве - Интересный Киев:"/>
          <p:cNvPicPr>
            <a:picLocks noChangeAspect="1" noChangeArrowheads="1"/>
          </p:cNvPicPr>
          <p:nvPr/>
        </p:nvPicPr>
        <p:blipFill>
          <a:blip r:embed="rId3" cstate="print"/>
          <a:srcRect/>
          <a:stretch>
            <a:fillRect/>
          </a:stretch>
        </p:blipFill>
        <p:spPr bwMode="auto">
          <a:xfrm>
            <a:off x="1911096" y="1207008"/>
            <a:ext cx="5340096" cy="3986783"/>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6" name="Прямоугольник 5"/>
          <p:cNvSpPr/>
          <p:nvPr/>
        </p:nvSpPr>
        <p:spPr>
          <a:xfrm>
            <a:off x="1591056" y="570637"/>
            <a:ext cx="5980176" cy="1200329"/>
          </a:xfrm>
          <a:prstGeom prst="rect">
            <a:avLst/>
          </a:prstGeom>
        </p:spPr>
        <p:txBody>
          <a:bodyPr wrap="square">
            <a:spAutoFit/>
          </a:bodyPr>
          <a:lstStyle/>
          <a:p>
            <a:pPr algn="ctr"/>
            <a:r>
              <a:rPr lang="en-US" sz="2400" b="1" dirty="0" smtClean="0">
                <a:solidFill>
                  <a:srgbClr val="7030A0"/>
                </a:solidFill>
                <a:latin typeface="Monotype Corsiva" pitchFamily="66" charset="0"/>
                <a:cs typeface="Times New Roman" pitchFamily="18" charset="0"/>
              </a:rPr>
              <a:t>Das </a:t>
            </a:r>
            <a:r>
              <a:rPr lang="en-US" sz="2400" b="1" dirty="0" err="1" smtClean="0">
                <a:solidFill>
                  <a:srgbClr val="7030A0"/>
                </a:solidFill>
                <a:latin typeface="Monotype Corsiva" pitchFamily="66" charset="0"/>
                <a:cs typeface="Times New Roman" pitchFamily="18" charset="0"/>
              </a:rPr>
              <a:t>Wohnhaus</a:t>
            </a:r>
            <a:r>
              <a:rPr lang="en-US" sz="2400" b="1" dirty="0" smtClean="0">
                <a:solidFill>
                  <a:srgbClr val="7030A0"/>
                </a:solidFill>
                <a:latin typeface="Monotype Corsiva" pitchFamily="66" charset="0"/>
                <a:cs typeface="Times New Roman" pitchFamily="18" charset="0"/>
              </a:rPr>
              <a:t> des </a:t>
            </a:r>
            <a:r>
              <a:rPr lang="en-US" sz="2400" b="1" dirty="0" err="1" smtClean="0">
                <a:solidFill>
                  <a:srgbClr val="7030A0"/>
                </a:solidFill>
                <a:latin typeface="Monotype Corsiva" pitchFamily="66" charset="0"/>
                <a:cs typeface="Times New Roman" pitchFamily="18" charset="0"/>
              </a:rPr>
              <a:t>Schriftstellers</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Michail</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Bulgakow</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wo</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beschrieb</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er</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sein</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berühmter</a:t>
            </a:r>
            <a:r>
              <a:rPr lang="en-US" sz="2400" b="1" dirty="0" smtClean="0">
                <a:solidFill>
                  <a:srgbClr val="7030A0"/>
                </a:solidFill>
                <a:latin typeface="Monotype Corsiva" pitchFamily="66" charset="0"/>
                <a:cs typeface="Times New Roman" pitchFamily="18" charset="0"/>
              </a:rPr>
              <a:t> Roman „Meister und Margarita“)</a:t>
            </a:r>
            <a:endParaRPr lang="ru-RU" sz="2400" dirty="0">
              <a:solidFill>
                <a:srgbClr val="7030A0"/>
              </a:solidFill>
            </a:endParaRPr>
          </a:p>
        </p:txBody>
      </p:sp>
      <p:pic>
        <p:nvPicPr>
          <p:cNvPr id="35842" name="Picture 2" descr="Фото Дом Турбиных, КИЕВ, Нина Суслова - Фото@Mail.Ru"/>
          <p:cNvPicPr>
            <a:picLocks noChangeAspect="1" noChangeArrowheads="1"/>
          </p:cNvPicPr>
          <p:nvPr/>
        </p:nvPicPr>
        <p:blipFill>
          <a:blip r:embed="rId3" cstate="print"/>
          <a:srcRect/>
          <a:stretch>
            <a:fillRect/>
          </a:stretch>
        </p:blipFill>
        <p:spPr bwMode="auto">
          <a:xfrm>
            <a:off x="2057400" y="1810512"/>
            <a:ext cx="5358384" cy="3808984"/>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7" name="Прямоугольник 6"/>
          <p:cNvSpPr/>
          <p:nvPr/>
        </p:nvSpPr>
        <p:spPr>
          <a:xfrm>
            <a:off x="1899920" y="492036"/>
            <a:ext cx="5476240" cy="1200329"/>
          </a:xfrm>
          <a:prstGeom prst="rect">
            <a:avLst/>
          </a:prstGeom>
        </p:spPr>
        <p:txBody>
          <a:bodyPr wrap="square">
            <a:spAutoFit/>
          </a:bodyPr>
          <a:lstStyle/>
          <a:p>
            <a:pPr algn="ctr"/>
            <a:r>
              <a:rPr lang="de-DE" sz="2400" b="1" dirty="0" smtClean="0">
                <a:solidFill>
                  <a:srgbClr val="7030A0"/>
                </a:solidFill>
                <a:latin typeface="Monotype Corsiva" pitchFamily="66" charset="0"/>
                <a:cs typeface="Times New Roman" pitchFamily="18" charset="0"/>
              </a:rPr>
              <a:t>Man kann auf dem Bänkchen eng neben Michail </a:t>
            </a:r>
            <a:r>
              <a:rPr lang="de-DE" sz="2400" b="1" dirty="0" err="1" smtClean="0">
                <a:solidFill>
                  <a:srgbClr val="7030A0"/>
                </a:solidFill>
                <a:latin typeface="Monotype Corsiva" pitchFamily="66" charset="0"/>
                <a:cs typeface="Times New Roman" pitchFamily="18" charset="0"/>
              </a:rPr>
              <a:t>Bulgakow</a:t>
            </a:r>
            <a:r>
              <a:rPr lang="de-DE" sz="2400" b="1" dirty="0" smtClean="0">
                <a:solidFill>
                  <a:srgbClr val="7030A0"/>
                </a:solidFill>
                <a:latin typeface="Monotype Corsiva" pitchFamily="66" charset="0"/>
                <a:cs typeface="Times New Roman" pitchFamily="18" charset="0"/>
              </a:rPr>
              <a:t> (Bronzeskulptur, 2007) zu sitzen und ein Foto zur Erinnerung davon zu machen.  </a:t>
            </a:r>
            <a:endParaRPr lang="ru-RU" sz="2400" b="1" dirty="0">
              <a:solidFill>
                <a:srgbClr val="7030A0"/>
              </a:solidFill>
              <a:latin typeface="Monotype Corsiva" pitchFamily="66" charset="0"/>
            </a:endParaRPr>
          </a:p>
        </p:txBody>
      </p:sp>
      <p:pic>
        <p:nvPicPr>
          <p:cNvPr id="37890" name="Picture 2" descr="Музеи Украины"/>
          <p:cNvPicPr>
            <a:picLocks noChangeAspect="1" noChangeArrowheads="1"/>
          </p:cNvPicPr>
          <p:nvPr/>
        </p:nvPicPr>
        <p:blipFill>
          <a:blip r:embed="rId3" cstate="print"/>
          <a:srcRect/>
          <a:stretch>
            <a:fillRect/>
          </a:stretch>
        </p:blipFill>
        <p:spPr bwMode="auto">
          <a:xfrm>
            <a:off x="2621280" y="1673352"/>
            <a:ext cx="4175760" cy="4331208"/>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7" name="Прямоугольник 6"/>
          <p:cNvSpPr/>
          <p:nvPr/>
        </p:nvSpPr>
        <p:spPr>
          <a:xfrm>
            <a:off x="2468880" y="474395"/>
            <a:ext cx="4572000" cy="830997"/>
          </a:xfrm>
          <a:prstGeom prst="rect">
            <a:avLst/>
          </a:prstGeom>
        </p:spPr>
        <p:txBody>
          <a:bodyPr>
            <a:spAutoFit/>
          </a:bodyPr>
          <a:lstStyle/>
          <a:p>
            <a:pPr algn="ctr"/>
            <a:r>
              <a:rPr lang="en-US" sz="2400" b="1" dirty="0" err="1" smtClean="0">
                <a:solidFill>
                  <a:srgbClr val="7030A0"/>
                </a:solidFill>
                <a:latin typeface="Monotype Corsiva" pitchFamily="66" charset="0"/>
                <a:cs typeface="Times New Roman" pitchFamily="18" charset="0"/>
              </a:rPr>
              <a:t>Podol</a:t>
            </a:r>
            <a:r>
              <a:rPr lang="en-US" sz="2400" b="1" dirty="0" smtClean="0">
                <a:solidFill>
                  <a:srgbClr val="7030A0"/>
                </a:solidFill>
                <a:latin typeface="Monotype Corsiva" pitchFamily="66" charset="0"/>
                <a:cs typeface="Times New Roman" pitchFamily="18" charset="0"/>
              </a:rPr>
              <a:t> – das </a:t>
            </a:r>
            <a:r>
              <a:rPr lang="en-US" sz="2400" b="1" dirty="0" err="1" smtClean="0">
                <a:solidFill>
                  <a:srgbClr val="7030A0"/>
                </a:solidFill>
                <a:latin typeface="Monotype Corsiva" pitchFamily="66" charset="0"/>
                <a:cs typeface="Times New Roman" pitchFamily="18" charset="0"/>
              </a:rPr>
              <a:t>alte</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Handelszentrum</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Herz</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der</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mittelalterlichen</a:t>
            </a:r>
            <a:r>
              <a:rPr lang="en-US" sz="2400" b="1" dirty="0" smtClean="0">
                <a:solidFill>
                  <a:srgbClr val="7030A0"/>
                </a:solidFill>
                <a:latin typeface="Monotype Corsiva" pitchFamily="66" charset="0"/>
                <a:cs typeface="Times New Roman" pitchFamily="18" charset="0"/>
              </a:rPr>
              <a:t> </a:t>
            </a:r>
            <a:r>
              <a:rPr lang="en-US" sz="2400" b="1" dirty="0" err="1" smtClean="0">
                <a:solidFill>
                  <a:srgbClr val="7030A0"/>
                </a:solidFill>
                <a:latin typeface="Monotype Corsiva" pitchFamily="66" charset="0"/>
                <a:cs typeface="Times New Roman" pitchFamily="18" charset="0"/>
              </a:rPr>
              <a:t>Stadt</a:t>
            </a:r>
            <a:endParaRPr lang="ru-RU" sz="2400" dirty="0">
              <a:solidFill>
                <a:srgbClr val="7030A0"/>
              </a:solidFill>
            </a:endParaRPr>
          </a:p>
        </p:txBody>
      </p:sp>
      <p:pic>
        <p:nvPicPr>
          <p:cNvPr id="36866" name="Picture 2" descr="Район Подол / Интересные места / Мировые достопримечательности"/>
          <p:cNvPicPr>
            <a:picLocks noChangeAspect="1" noChangeArrowheads="1"/>
          </p:cNvPicPr>
          <p:nvPr/>
        </p:nvPicPr>
        <p:blipFill>
          <a:blip r:embed="rId3" cstate="print"/>
          <a:srcRect/>
          <a:stretch>
            <a:fillRect/>
          </a:stretch>
        </p:blipFill>
        <p:spPr bwMode="auto">
          <a:xfrm>
            <a:off x="1940560" y="1493519"/>
            <a:ext cx="5455920" cy="3814763"/>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31" y="0"/>
            <a:ext cx="9139938" cy="6858000"/>
          </a:xfrm>
          <a:prstGeom prst="rect">
            <a:avLst/>
          </a:prstGeom>
        </p:spPr>
      </p:pic>
      <p:sp>
        <p:nvSpPr>
          <p:cNvPr id="9" name="Прямоугольник 8"/>
          <p:cNvSpPr/>
          <p:nvPr/>
        </p:nvSpPr>
        <p:spPr>
          <a:xfrm>
            <a:off x="2285523" y="2052959"/>
            <a:ext cx="4783265" cy="553998"/>
          </a:xfrm>
          <a:prstGeom prst="rect">
            <a:avLst/>
          </a:prstGeom>
        </p:spPr>
        <p:txBody>
          <a:bodyPr wrap="square">
            <a:spAutoFit/>
          </a:bodyPr>
          <a:lstStyle/>
          <a:p>
            <a:pPr marL="285750" indent="-285750" algn="ctr">
              <a:lnSpc>
                <a:spcPct val="150000"/>
              </a:lnSpc>
            </a:pPr>
            <a:r>
              <a:rPr lang="en-US" sz="2000" dirty="0" smtClean="0"/>
              <a:t> </a:t>
            </a:r>
            <a:endParaRPr lang="ru-RU" sz="2000" b="1" i="1" dirty="0" smtClean="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1564640" y="335846"/>
            <a:ext cx="6055360" cy="1200329"/>
          </a:xfrm>
          <a:prstGeom prst="rect">
            <a:avLst/>
          </a:prstGeom>
        </p:spPr>
        <p:txBody>
          <a:bodyPr wrap="square">
            <a:spAutoFit/>
          </a:bodyPr>
          <a:lstStyle/>
          <a:p>
            <a:pPr algn="ctr"/>
            <a:r>
              <a:rPr lang="de-DE" sz="2400" b="1" dirty="0" smtClean="0">
                <a:solidFill>
                  <a:srgbClr val="7030A0"/>
                </a:solidFill>
                <a:latin typeface="Monotype Corsiva" pitchFamily="66" charset="0"/>
              </a:rPr>
              <a:t>Die Kirche der Gottes-Mutter  </a:t>
            </a:r>
            <a:r>
              <a:rPr lang="de-DE" sz="2400" b="1" dirty="0" err="1" smtClean="0">
                <a:solidFill>
                  <a:srgbClr val="7030A0"/>
                </a:solidFill>
                <a:latin typeface="Monotype Corsiva" pitchFamily="66" charset="0"/>
              </a:rPr>
              <a:t>Pirogoschtschi</a:t>
            </a:r>
            <a:r>
              <a:rPr lang="de-DE" sz="2400" b="1" dirty="0" smtClean="0">
                <a:solidFill>
                  <a:srgbClr val="7030A0"/>
                </a:solidFill>
                <a:latin typeface="Monotype Corsiva" pitchFamily="66" charset="0"/>
              </a:rPr>
              <a:t>. Der Name dieser Kirche war  in dem berühmten Poem „Sage über Fürsten Igors-Regiment“ erwähnt worden </a:t>
            </a:r>
            <a:endParaRPr lang="ru-RU" sz="2400" b="1" dirty="0">
              <a:solidFill>
                <a:srgbClr val="7030A0"/>
              </a:solidFill>
              <a:latin typeface="Monotype Corsiva" pitchFamily="66" charset="0"/>
            </a:endParaRPr>
          </a:p>
        </p:txBody>
      </p:sp>
      <p:pic>
        <p:nvPicPr>
          <p:cNvPr id="16386" name="Picture 2" descr="Успенская церковь Пирогоща в истории Киева &quot; Релігія в Україні. Вера и религия. Философия и религия в Украине"/>
          <p:cNvPicPr>
            <a:picLocks noChangeAspect="1" noChangeArrowheads="1"/>
          </p:cNvPicPr>
          <p:nvPr/>
        </p:nvPicPr>
        <p:blipFill>
          <a:blip r:embed="rId3" cstate="print"/>
          <a:srcRect/>
          <a:stretch>
            <a:fillRect/>
          </a:stretch>
        </p:blipFill>
        <p:spPr bwMode="auto">
          <a:xfrm>
            <a:off x="1951736" y="1591056"/>
            <a:ext cx="5394960" cy="4077209"/>
          </a:xfrm>
          <a:prstGeom prst="rect">
            <a:avLst/>
          </a:prstGeom>
          <a:noFill/>
        </p:spPr>
      </p:pic>
    </p:spTree>
    <p:extLst>
      <p:ext uri="{BB962C8B-B14F-4D97-AF65-F5344CB8AC3E}">
        <p14:creationId xmlns="" xmlns:p14="http://schemas.microsoft.com/office/powerpoint/2010/main" val="2552666071"/>
      </p:ext>
    </p:extLst>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TotalTime>
  <Words>457</Words>
  <Application>Microsoft Office PowerPoint</Application>
  <PresentationFormat>Экран (4:3)</PresentationFormat>
  <Paragraphs>84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User</cp:lastModifiedBy>
  <cp:revision>80</cp:revision>
  <dcterms:created xsi:type="dcterms:W3CDTF">2013-11-19T05:52:05Z</dcterms:created>
  <dcterms:modified xsi:type="dcterms:W3CDTF">2015-02-08T15:18:59Z</dcterms:modified>
</cp:coreProperties>
</file>