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2" r:id="rId5"/>
    <p:sldId id="273" r:id="rId6"/>
    <p:sldId id="259" r:id="rId7"/>
    <p:sldId id="260" r:id="rId8"/>
    <p:sldId id="261" r:id="rId9"/>
    <p:sldId id="262" r:id="rId10"/>
    <p:sldId id="268" r:id="rId11"/>
    <p:sldId id="276" r:id="rId12"/>
    <p:sldId id="277" r:id="rId13"/>
    <p:sldId id="275" r:id="rId14"/>
    <p:sldId id="265" r:id="rId15"/>
    <p:sldId id="266" r:id="rId16"/>
    <p:sldId id="267" r:id="rId17"/>
    <p:sldId id="278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D691-D81F-46E1-9D08-BCBAE5CD3B81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E9A700F-0B85-4F28-9387-F80C2A938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D691-D81F-46E1-9D08-BCBAE5CD3B81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700F-0B85-4F28-9387-F80C2A938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D691-D81F-46E1-9D08-BCBAE5CD3B81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700F-0B85-4F28-9387-F80C2A938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D691-D81F-46E1-9D08-BCBAE5CD3B81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E9A700F-0B85-4F28-9387-F80C2A938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D691-D81F-46E1-9D08-BCBAE5CD3B81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700F-0B85-4F28-9387-F80C2A9388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D691-D81F-46E1-9D08-BCBAE5CD3B81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700F-0B85-4F28-9387-F80C2A938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D691-D81F-46E1-9D08-BCBAE5CD3B81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E9A700F-0B85-4F28-9387-F80C2A9388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D691-D81F-46E1-9D08-BCBAE5CD3B81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700F-0B85-4F28-9387-F80C2A938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D691-D81F-46E1-9D08-BCBAE5CD3B81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700F-0B85-4F28-9387-F80C2A938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D691-D81F-46E1-9D08-BCBAE5CD3B81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700F-0B85-4F28-9387-F80C2A938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D691-D81F-46E1-9D08-BCBAE5CD3B81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700F-0B85-4F28-9387-F80C2A9388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F1DD691-D81F-46E1-9D08-BCBAE5CD3B81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E9A700F-0B85-4F28-9387-F80C2A9388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blinds dir="vert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yandex.ua/image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928934"/>
            <a:ext cx="7772400" cy="16521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Unsere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Heimat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die Ukraine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Символика - Tour to Kie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14644" cy="3143272"/>
          </a:xfrm>
          <a:prstGeom prst="rect">
            <a:avLst/>
          </a:prstGeom>
          <a:noFill/>
        </p:spPr>
      </p:pic>
      <p:pic>
        <p:nvPicPr>
          <p:cNvPr id="1028" name="Picture 4" descr="Ответы@Mail.Ru: Какие цвета в флаге Украины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8300" y="0"/>
            <a:ext cx="3695700" cy="24765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14678" y="4857760"/>
            <a:ext cx="57150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000" b="1" i="1" u="sng" dirty="0" err="1" smtClean="0">
                <a:latin typeface="Times New Roman" pitchFamily="18" charset="0"/>
                <a:cs typeface="Times New Roman" pitchFamily="18" charset="0"/>
              </a:rPr>
              <a:t>Ачкасова</a:t>
            </a:r>
            <a:r>
              <a:rPr lang="uk-UA" sz="2000" b="1" i="1" u="sng" dirty="0" smtClean="0">
                <a:latin typeface="Times New Roman" pitchFamily="18" charset="0"/>
                <a:cs typeface="Times New Roman" pitchFamily="18" charset="0"/>
              </a:rPr>
              <a:t> І.А.</a:t>
            </a:r>
          </a:p>
          <a:p>
            <a:pPr algn="r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вчитель німецької мови</a:t>
            </a:r>
          </a:p>
          <a:p>
            <a:pPr algn="r"/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Монастирищенської</a:t>
            </a:r>
            <a:endParaRPr lang="uk-UA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спеціалізованої  школи</a:t>
            </a:r>
          </a:p>
          <a:p>
            <a:pPr algn="r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І-ІІІ ступенів №5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68346"/>
          </a:xfrm>
        </p:spPr>
        <p:txBody>
          <a:bodyPr/>
          <a:lstStyle/>
          <a:p>
            <a:pPr algn="ctr"/>
            <a:r>
              <a:rPr lang="en-US" dirty="0" smtClean="0"/>
              <a:t>Die </a:t>
            </a:r>
            <a:r>
              <a:rPr lang="en-US" dirty="0" err="1" smtClean="0"/>
              <a:t>Hauptstadt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Ukraine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126055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None/>
            </a:pPr>
            <a:r>
              <a:rPr lang="de-DE" b="1" dirty="0" smtClean="0"/>
              <a:t>	</a:t>
            </a:r>
            <a:r>
              <a:rPr lang="de-DE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Kyjiw</a:t>
            </a:r>
            <a:r>
              <a:rPr lang="de-DE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ist die Hauptstadt der Ukraine.</a:t>
            </a:r>
            <a:br>
              <a:rPr lang="de-DE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DE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 liegt am </a:t>
            </a:r>
            <a:r>
              <a:rPr lang="de-DE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Dnipro</a:t>
            </a:r>
            <a:r>
              <a:rPr lang="de-DE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und zählt etwa 3 Millionen Einwohner.</a:t>
            </a:r>
            <a:br>
              <a:rPr lang="de-DE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DE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Die Stadt ist ein wichtiges wissenschaftliches Zentrum des Landes.</a:t>
            </a:r>
            <a:r>
              <a:rPr lang="de-DE" sz="29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de-DE" sz="29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4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708920"/>
            <a:ext cx="6096000" cy="3528392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Die </a:t>
            </a:r>
            <a:r>
              <a:rPr lang="en-US" smtClean="0"/>
              <a:t>SehenswŰrdigkeiten</a:t>
            </a:r>
            <a:r>
              <a:rPr lang="en-US" dirty="0" smtClean="0"/>
              <a:t> von </a:t>
            </a:r>
            <a:r>
              <a:rPr lang="en-US" dirty="0" err="1" smtClean="0"/>
              <a:t>Kyjiw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Kyjiw</a:t>
            </a:r>
            <a:r>
              <a:rPr lang="de-DE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ist ein großes Kulturzentrum der Ukraine. </a:t>
            </a:r>
          </a:p>
          <a:p>
            <a:pPr>
              <a:buNone/>
            </a:pPr>
            <a:r>
              <a:rPr lang="de-DE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Hier befindet sich die </a:t>
            </a:r>
            <a:r>
              <a:rPr lang="de-DE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T.Schewtschenko</a:t>
            </a:r>
            <a:r>
              <a:rPr lang="de-DE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-Universität.</a:t>
            </a:r>
          </a:p>
          <a:p>
            <a:pPr>
              <a:buNone/>
            </a:pPr>
            <a:endParaRPr lang="de-DE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de-DE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de-DE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de-DE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de-DE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de-DE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der Stadt gibt es  viele grüne Parks.</a:t>
            </a:r>
          </a:p>
          <a:p>
            <a:pPr>
              <a:buNone/>
            </a:pPr>
            <a:r>
              <a:rPr lang="de-DE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Sehr schön ist der Botanische Garten.</a:t>
            </a: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de-DE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Рисунок 3" descr="3838447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196752"/>
            <a:ext cx="2638048" cy="1872208"/>
          </a:xfrm>
          <a:prstGeom prst="rect">
            <a:avLst/>
          </a:prstGeom>
        </p:spPr>
      </p:pic>
      <p:pic>
        <p:nvPicPr>
          <p:cNvPr id="5" name="Рисунок 4" descr="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356992"/>
            <a:ext cx="2736304" cy="2003946"/>
          </a:xfrm>
          <a:prstGeom prst="rect">
            <a:avLst/>
          </a:prstGeom>
        </p:spPr>
      </p:pic>
      <p:pic>
        <p:nvPicPr>
          <p:cNvPr id="6" name="Рисунок 5" descr="88007822_525532_385213981516151_159666184070933_1042189_2071262081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869160"/>
            <a:ext cx="3004840" cy="1821582"/>
          </a:xfrm>
          <a:prstGeom prst="rect">
            <a:avLst/>
          </a:prstGeom>
        </p:spPr>
      </p:pic>
      <p:pic>
        <p:nvPicPr>
          <p:cNvPr id="7" name="Рисунок 6" descr="PA_1320895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2276872"/>
            <a:ext cx="2952328" cy="180020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88640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b="1" dirty="0" smtClean="0">
                <a:latin typeface="Times New Roman" pitchFamily="18" charset="0"/>
                <a:cs typeface="Times New Roman" pitchFamily="18" charset="0"/>
              </a:rPr>
              <a:t>Hier sind viele </a:t>
            </a:r>
            <a:r>
              <a:rPr lang="de-DE" sz="2000" b="1" dirty="0" err="1" smtClean="0">
                <a:latin typeface="Times New Roman" pitchFamily="18" charset="0"/>
                <a:cs typeface="Times New Roman" pitchFamily="18" charset="0"/>
              </a:rPr>
              <a:t>Theaters,Museen,Kinos</a:t>
            </a:r>
            <a:r>
              <a:rPr lang="de-DE" sz="2000" b="1" dirty="0" smtClean="0">
                <a:latin typeface="Times New Roman" pitchFamily="18" charset="0"/>
                <a:cs typeface="Times New Roman" pitchFamily="18" charset="0"/>
              </a:rPr>
              <a:t> und ein großer Zoo.</a:t>
            </a:r>
            <a:endParaRPr lang="ru-RU" sz="2000" dirty="0"/>
          </a:p>
        </p:txBody>
      </p:sp>
      <p:pic>
        <p:nvPicPr>
          <p:cNvPr id="3" name="Рисунок 2" descr="12343821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80728"/>
            <a:ext cx="2987824" cy="2304256"/>
          </a:xfrm>
          <a:prstGeom prst="rect">
            <a:avLst/>
          </a:prstGeom>
        </p:spPr>
      </p:pic>
      <p:pic>
        <p:nvPicPr>
          <p:cNvPr id="4" name="Рисунок 3" descr="48_fu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836713"/>
            <a:ext cx="3905622" cy="2448271"/>
          </a:xfrm>
          <a:prstGeom prst="rect">
            <a:avLst/>
          </a:prstGeom>
        </p:spPr>
      </p:pic>
      <p:pic>
        <p:nvPicPr>
          <p:cNvPr id="5" name="Рисунок 4" descr="0_58648_dbeea6d8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4000" y="4005064"/>
            <a:ext cx="3381896" cy="2281436"/>
          </a:xfrm>
          <a:prstGeom prst="rect">
            <a:avLst/>
          </a:prstGeom>
        </p:spPr>
      </p:pic>
      <p:pic>
        <p:nvPicPr>
          <p:cNvPr id="6" name="Рисунок 5" descr="25_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861048"/>
            <a:ext cx="4186411" cy="2795389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4"/>
            <a:ext cx="2592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Weltbekannt ist das </a:t>
            </a:r>
            <a:r>
              <a:rPr lang="de-DE" b="1" dirty="0" err="1" smtClean="0">
                <a:latin typeface="Times New Roman" pitchFamily="18" charset="0"/>
                <a:cs typeface="Times New Roman" pitchFamily="18" charset="0"/>
              </a:rPr>
              <a:t>Kyjiwer</a:t>
            </a: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 Höhlenkloster.</a:t>
            </a:r>
            <a:br>
              <a:rPr lang="de-DE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de-DE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098" name="Picture 2" descr="&amp;Vcy; &amp;ocy;&amp;bcy;&amp;hardcy;&amp;iecy;&amp;kcy;&amp;tcy;&amp;icy;&amp;vcy;&amp;iecy; - &amp;Mcy;&amp;Icy;&amp;Rcy;! /&amp;Scy;&amp;tcy;&amp;rcy;&amp;acy;&amp;ncy;&amp;ycy; &amp;mcy;&amp;icy;&amp;rcy;&amp;acy;/&amp;Ucy;&amp;kcy;&amp;rcy;&amp;acy;&amp;icy;&amp;ncy;&amp;acy;/&amp;gcy;.&amp;Kcy;&amp;icy;&amp;iecy;&amp;vcy;/&amp;Mcy;&amp;icy;&amp;khcy;&amp;acy;&amp;jcy;&amp;lcy;&amp;ocy;&amp;vcy;&amp;scy;&amp;kcy;&amp;icy;&amp;jcy; &amp;scy;&amp;ocy;&amp;bcy;&amp;ocy;&amp;rcy;, &amp;Kcy;&amp;icy;&amp;iecy;&amp;v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628800"/>
            <a:ext cx="3744416" cy="3816424"/>
          </a:xfrm>
          <a:prstGeom prst="rect">
            <a:avLst/>
          </a:prstGeom>
          <a:noFill/>
        </p:spPr>
      </p:pic>
      <p:pic>
        <p:nvPicPr>
          <p:cNvPr id="4100" name="Picture 4" descr="&amp;Kcy;&amp;icy;&amp;iecy;&amp;vcy;&amp;ocy;-&amp;Pcy;&amp;iecy;&amp;chcy;&amp;iecy;&amp;rcy;&amp;scy;&amp;kcy;&amp;acy;&amp;yacy; &amp;Lcy;&amp;acy;&amp;vcy;&amp;rcy;&amp;acy;, 14. &amp;Fcy;&amp;ocy;&amp;tcy;&amp;ocy;&amp;gcy;&amp;rcy;&amp;acy;&amp;fcy;&amp;icy;&amp;icy; &amp;Ucy;&amp;scy;&amp;pcy;&amp;iecy;&amp;ncy;&amp;icy;&amp;yacy; &amp;Bcy;&amp;ocy;&amp;zhcy;&amp;icy;&amp;iecy;&amp;jcy; &amp;Mcy;&amp;acy;&amp;tcy;&amp;iecy;&amp;rcy;&amp;icy; &amp;Kcy;&amp;icy;&amp;iecy;&amp;vcy;&amp;ocy;-&amp;Pcy;&amp;iecy;&amp;chcy;&amp;iecy;&amp;rcy;&amp;scy;&amp;kcy;&amp;acy;&amp;yacy; &amp;Lcy;&amp;acy;&amp;vcy;&amp;rcy;&amp;acy; &amp;vcy; &amp;Pcy;&amp;iecy;&amp;chcy;&amp;iecy;&amp;rcy;&amp;scy;&amp;kcy;&amp;ocy;&amp;mcy; &amp;rcy;&amp;acy;&amp;jcy;&amp;ocy;&amp;ncy;&amp;iecy; . &amp;Ucy;&amp;kcy;&amp;rcy;&amp;acy;&amp;icy;&amp;ncy;&amp;acy;, &amp;Kcy;&amp;icy;&amp;iecy;&amp;v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3888432" cy="374441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60032" y="404664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Die Sophienkathedrale ist die älteste Kathedrale der Stadt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Gedenkstätten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Ukraine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Kyjiw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hat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eine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große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Anzahl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von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historischen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Baudenkmälern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Sophien–Kathedrale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Kyjiwo–Petscherska–Lawra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die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Wolodymyr–Kirche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das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Goldene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Tor.</a:t>
            </a:r>
            <a:endParaRPr lang="ru-RU" sz="2000" b="1" dirty="0"/>
          </a:p>
        </p:txBody>
      </p:sp>
      <p:pic>
        <p:nvPicPr>
          <p:cNvPr id="4" name="Рисунок 3" descr="004705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4653136"/>
            <a:ext cx="2304256" cy="1800200"/>
          </a:xfrm>
          <a:prstGeom prst="rect">
            <a:avLst/>
          </a:prstGeom>
        </p:spPr>
      </p:pic>
      <p:pic>
        <p:nvPicPr>
          <p:cNvPr id="5" name="Рисунок 4" descr="12501082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4437112"/>
            <a:ext cx="2432312" cy="1872208"/>
          </a:xfrm>
          <a:prstGeom prst="rect">
            <a:avLst/>
          </a:prstGeom>
        </p:spPr>
      </p:pic>
      <p:pic>
        <p:nvPicPr>
          <p:cNvPr id="6" name="Рисунок 5" descr="195534_4425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2348880"/>
            <a:ext cx="2664296" cy="1787636"/>
          </a:xfrm>
          <a:prstGeom prst="rect">
            <a:avLst/>
          </a:prstGeom>
        </p:spPr>
      </p:pic>
      <p:pic>
        <p:nvPicPr>
          <p:cNvPr id="7" name="Рисунок 6" descr="repphoto_524_21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2564904"/>
            <a:ext cx="2304256" cy="180020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Gedenkstätten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Ukraine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Kaniw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steht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ein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schönes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Schewtschenko–Denkmal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Nicht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weit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von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Kaniw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in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einem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kleinen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Dörfchen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zieht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Touristen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das </a:t>
            </a:r>
          </a:p>
          <a:p>
            <a:pPr>
              <a:lnSpc>
                <a:spcPct val="150000"/>
              </a:lnSpc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Schewtschenko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–Museum an.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Hier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in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diesem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Museum,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sind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Manuskripte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Zeichnungen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und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Bücher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von T.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Schewtschenko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ausgestellt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/>
          </a:p>
        </p:txBody>
      </p:sp>
      <p:pic>
        <p:nvPicPr>
          <p:cNvPr id="6" name="Рисунок 5" descr="245454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861048"/>
            <a:ext cx="4071966" cy="2354034"/>
          </a:xfrm>
          <a:prstGeom prst="rect">
            <a:avLst/>
          </a:prstGeom>
        </p:spPr>
      </p:pic>
      <p:pic>
        <p:nvPicPr>
          <p:cNvPr id="7" name="Рисунок 6" descr="kaniv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789040"/>
            <a:ext cx="4000528" cy="2426042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Gedenkstätten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Ukraine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Das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Nowohrad–Wolynsky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die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Heimatstadt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berühmten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Lessja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Ukrainka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Hier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steht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das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Haus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wo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sie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geboren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wurde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In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Stadtmitte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steht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ein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schönes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Lessja–Ukrainka–Denkmal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aus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rosa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Granit. Die Ukraine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reich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Gedenkstätten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Diese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Gedenkstätten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sind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unser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Reichtum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Darum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ihre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Pflege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unsere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Ehrensache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unsere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nationale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Pflicht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NovohradVolynskyi Lesia Ukrainka monu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3789040"/>
            <a:ext cx="3643338" cy="2664296"/>
          </a:xfrm>
          <a:prstGeom prst="rect">
            <a:avLst/>
          </a:prstGeom>
        </p:spPr>
      </p:pic>
      <p:pic>
        <p:nvPicPr>
          <p:cNvPr id="5" name="Рисунок 4" descr="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3789040"/>
            <a:ext cx="3810000" cy="2592288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Monotype Corsiva" pitchFamily="66" charset="0"/>
              </a:rPr>
              <a:t>Pr</a:t>
            </a:r>
            <a:r>
              <a:rPr lang="hu-HU" sz="2400" b="1" dirty="0" smtClean="0">
                <a:solidFill>
                  <a:srgbClr val="FF0000"/>
                </a:solidFill>
                <a:latin typeface="Monotype Corsiva" pitchFamily="66" charset="0"/>
              </a:rPr>
              <a:t>ű</a:t>
            </a:r>
            <a:r>
              <a:rPr lang="en-US" sz="2400" b="1" dirty="0" smtClean="0">
                <a:solidFill>
                  <a:srgbClr val="FF0000"/>
                </a:solidFill>
                <a:latin typeface="Monotype Corsiva" pitchFamily="66" charset="0"/>
              </a:rPr>
              <a:t>f  </a:t>
            </a:r>
            <a:r>
              <a:rPr lang="en-US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dich</a:t>
            </a:r>
            <a:r>
              <a:rPr lang="en-US" sz="2400" b="1" dirty="0" smtClean="0">
                <a:solidFill>
                  <a:srgbClr val="FF0000"/>
                </a:solidFill>
                <a:latin typeface="Monotype Corsiva" pitchFamily="66" charset="0"/>
              </a:rPr>
              <a:t>!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0273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lang="en-US" sz="1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Ergänzt</a:t>
            </a:r>
            <a:r>
              <a:rPr lang="en-US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die </a:t>
            </a:r>
            <a:r>
              <a:rPr lang="en-US" sz="1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Sätze</a:t>
            </a:r>
            <a:r>
              <a:rPr lang="en-US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Font typeface="+mj-lt"/>
              <a:buAutoNum type="arabicPeriod"/>
            </a:pPr>
            <a:r>
              <a:rPr lang="en-U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Die Ukraine </a:t>
            </a:r>
            <a:r>
              <a:rPr lang="en-US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liegt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buFont typeface="+mj-lt"/>
              <a:buAutoNum type="arabicPeriod"/>
            </a:pPr>
            <a:r>
              <a:rPr lang="en-U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en-US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Hauptstadt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Ukraine </a:t>
            </a:r>
            <a:r>
              <a:rPr lang="en-US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buFont typeface="+mj-lt"/>
              <a:buAutoNum type="arabicPeriod"/>
            </a:pPr>
            <a:r>
              <a:rPr lang="en-U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Die Ukraine hat… </a:t>
            </a:r>
            <a:r>
              <a:rPr lang="en-US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Einwohner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Zentrum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Ukraine </a:t>
            </a:r>
            <a:r>
              <a:rPr lang="en-US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fliesst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buFont typeface="+mj-lt"/>
              <a:buAutoNum type="arabicPeriod"/>
            </a:pPr>
            <a:r>
              <a:rPr lang="en-U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en-US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anderen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Flusse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sind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buFont typeface="+mj-lt"/>
              <a:buAutoNum type="arabicPeriod"/>
            </a:pPr>
            <a:r>
              <a:rPr lang="en-U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en-US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grossen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Hafen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sind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buFont typeface="+mj-lt"/>
              <a:buAutoNum type="arabicPeriod"/>
            </a:pP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 … </a:t>
            </a:r>
            <a:r>
              <a:rPr lang="en-US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wurde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die </a:t>
            </a:r>
            <a:r>
              <a:rPr lang="en-US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Unabhängigkeit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Ukraine </a:t>
            </a:r>
            <a:r>
              <a:rPr lang="en-US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verkündet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en-US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Farben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auf </a:t>
            </a:r>
            <a:r>
              <a:rPr lang="en-US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Staatsflagge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Ukraine </a:t>
            </a:r>
            <a:r>
              <a:rPr lang="en-US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symbolisieren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buFont typeface="+mj-lt"/>
              <a:buAutoNum type="arabicPeriod"/>
            </a:pPr>
            <a:r>
              <a:rPr lang="en-US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Nowohrad–Wolynsky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die </a:t>
            </a:r>
            <a:r>
              <a:rPr lang="en-US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Heimatstadt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buFont typeface="+mj-lt"/>
              <a:buAutoNum type="arabicPeriod"/>
            </a:pPr>
            <a:r>
              <a:rPr lang="en-U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Kaniw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steht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ein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>
              <a:buFont typeface="+mj-lt"/>
              <a:buAutoNum type="arabicPeriod"/>
            </a:pPr>
            <a:r>
              <a:rPr lang="en-US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Kyjiw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hat </a:t>
            </a:r>
            <a:r>
              <a:rPr lang="en-US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eine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große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Anzahl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von…</a:t>
            </a:r>
          </a:p>
          <a:p>
            <a:pPr>
              <a:buFont typeface="+mj-lt"/>
              <a:buAutoNum type="arabicPeriod"/>
            </a:pPr>
            <a:r>
              <a:rPr lang="en-U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en-US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Staatssymbole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Ukraine </a:t>
            </a:r>
            <a:r>
              <a:rPr lang="en-US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sind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</a:p>
          <a:p>
            <a:pPr>
              <a:buNone/>
            </a:pPr>
            <a:endParaRPr lang="en-US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8640"/>
            <a:ext cx="8686800" cy="5891485"/>
          </a:xfrm>
        </p:spPr>
        <p:txBody>
          <a:bodyPr/>
          <a:lstStyle/>
          <a:p>
            <a:pPr algn="ctr">
              <a:buNone/>
            </a:pPr>
            <a:r>
              <a:rPr lang="uk-UA" sz="2400" b="1" dirty="0" smtClean="0">
                <a:solidFill>
                  <a:srgbClr val="7030A0"/>
                </a:solidFill>
                <a:latin typeface="Monotype Corsiva" pitchFamily="66" charset="0"/>
              </a:rPr>
              <a:t>Список  використаних джерел:</a:t>
            </a:r>
          </a:p>
          <a:p>
            <a:pPr algn="ctr">
              <a:buNone/>
            </a:pPr>
            <a:r>
              <a:rPr lang="uk-UA" sz="2400" b="1" dirty="0" smtClean="0">
                <a:solidFill>
                  <a:srgbClr val="7030A0"/>
                </a:solidFill>
                <a:latin typeface="Monotype Corsiva" pitchFamily="66" charset="0"/>
              </a:rPr>
              <a:t>Література:</a:t>
            </a:r>
          </a:p>
          <a:p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Elementares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Deutsch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:посібник/Л.А.</a:t>
            </a: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Григорєва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,І.Я.,</a:t>
            </a:r>
            <a:br>
              <a:rPr lang="uk-UA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Харитонова-К.:Вища школа,1978.-218 с.(навчальний посібник)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-Deutsch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8:підручник/авт..Надія </a:t>
            </a: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Басай-К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.:Освіта,2008.-110 с. (підручник)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1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uk-UA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інтернет-ресурсів</a:t>
            </a:r>
            <a:r>
              <a:rPr lang="uk-UA" sz="2400" b="1" dirty="0" smtClean="0">
                <a:solidFill>
                  <a:srgbClr val="7030A0"/>
                </a:solidFill>
                <a:latin typeface="Monotype Corsiva" pitchFamily="66" charset="0"/>
              </a:rPr>
              <a:t>:</a:t>
            </a:r>
            <a:endParaRPr lang="ru-RU" sz="2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http://yandex.ua/images/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lingvotutor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base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geographische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Lage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Ukraine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4598-1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3356992"/>
            <a:ext cx="5688632" cy="3312368"/>
          </a:xfr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71472" y="1357298"/>
            <a:ext cx="7825797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Die Ukraine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liegt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Mitteleuropa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Die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Fläche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Ukraine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beträgt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603 700 km2. Die Ukraine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grenzt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 Russland,Weißrussland,Moldauen,dieSlowakei,Polen,Rumänien,Ungarn.Die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natürliche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Grenze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bilden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Süden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das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Schwarze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Meer und das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Asowsche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Meer.</a:t>
            </a:r>
            <a:endParaRPr kumimoji="0" lang="en-US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240756"/>
          </a:xfrm>
        </p:spPr>
        <p:txBody>
          <a:bodyPr>
            <a:normAutofit/>
          </a:bodyPr>
          <a:lstStyle/>
          <a:p>
            <a:pPr fontAlgn="base">
              <a:lnSpc>
                <a:spcPct val="150000"/>
              </a:lnSpc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Das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Territorium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Ukraine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gliedert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sich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drei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große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Landschaften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den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Westteil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mit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den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Karpaten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und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dem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Karpatenvorland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buNone/>
            </a:pP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buNone/>
            </a:pP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buNone/>
            </a:pP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buNone/>
            </a:pP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Mittelteil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mit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Flachland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eine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Steppenzone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und den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östlichen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Teil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mit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Donezbecken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7249856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556792"/>
            <a:ext cx="3977630" cy="1872208"/>
          </a:xfrm>
          <a:prstGeom prst="rect">
            <a:avLst/>
          </a:prstGeom>
        </p:spPr>
      </p:pic>
      <p:pic>
        <p:nvPicPr>
          <p:cNvPr id="5" name="Рисунок 4" descr="27201015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077072"/>
            <a:ext cx="4762500" cy="2448272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größten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Flüsse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sind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Dnipro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Dnestr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Buh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und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Donez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/>
          </a:p>
        </p:txBody>
      </p:sp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2376264" cy="2304256"/>
          </a:xfrm>
          <a:prstGeom prst="rect">
            <a:avLst/>
          </a:prstGeom>
        </p:spPr>
      </p:pic>
      <p:pic>
        <p:nvPicPr>
          <p:cNvPr id="8" name="Рисунок 7" descr="1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1700808"/>
            <a:ext cx="2160240" cy="2160240"/>
          </a:xfrm>
          <a:prstGeom prst="rect">
            <a:avLst/>
          </a:prstGeom>
        </p:spPr>
      </p:pic>
      <p:pic>
        <p:nvPicPr>
          <p:cNvPr id="9" name="Рисунок 8" descr="yu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052736"/>
            <a:ext cx="3384376" cy="2376264"/>
          </a:xfrm>
          <a:prstGeom prst="rect">
            <a:avLst/>
          </a:prstGeom>
        </p:spPr>
      </p:pic>
      <p:pic>
        <p:nvPicPr>
          <p:cNvPr id="10" name="Рисунок 9" descr="belregnews-ru_2011-11-28-18-52-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4149080"/>
            <a:ext cx="4800575" cy="252028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Ukraine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gibt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viele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große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Häfen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zum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Beispiel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Odessa,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Iljitschiwsk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Cherson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Mykolajiw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Ismail und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Mariupol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/>
          </a:p>
        </p:txBody>
      </p:sp>
      <p:pic>
        <p:nvPicPr>
          <p:cNvPr id="3" name="Содержимое 3" descr="82584_886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2376264" cy="1944216"/>
          </a:xfrm>
          <a:prstGeom prst="rect">
            <a:avLst/>
          </a:prstGeom>
        </p:spPr>
      </p:pic>
      <p:pic>
        <p:nvPicPr>
          <p:cNvPr id="4" name="Рисунок 3" descr="224714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412776"/>
            <a:ext cx="3159224" cy="2376264"/>
          </a:xfrm>
          <a:prstGeom prst="rect">
            <a:avLst/>
          </a:prstGeom>
        </p:spPr>
      </p:pic>
      <p:pic>
        <p:nvPicPr>
          <p:cNvPr id="5" name="Рисунок 4" descr="index2.ph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221088"/>
            <a:ext cx="3168352" cy="1851273"/>
          </a:xfrm>
          <a:prstGeom prst="rect">
            <a:avLst/>
          </a:prstGeom>
        </p:spPr>
      </p:pic>
      <p:pic>
        <p:nvPicPr>
          <p:cNvPr id="6" name="Рисунок 5" descr="MTS_Nikolaev_nikolae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4581128"/>
            <a:ext cx="3240360" cy="1988780"/>
          </a:xfrm>
          <a:prstGeom prst="rect">
            <a:avLst/>
          </a:prstGeom>
        </p:spPr>
      </p:pic>
      <p:pic>
        <p:nvPicPr>
          <p:cNvPr id="7" name="Рисунок 6" descr="normal_sea_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2492896"/>
            <a:ext cx="2520280" cy="1890712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pPr algn="ctr" fontAlgn="base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Staatsaufbau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Ukraine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>
            <a:normAutofit/>
          </a:bodyPr>
          <a:lstStyle/>
          <a:p>
            <a:pPr fontAlgn="base">
              <a:lnSpc>
                <a:spcPct val="150000"/>
              </a:lnSpc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Die Ukraine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ein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demokratischer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unabhängiger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Staat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Am 24. August 1991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wurde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die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Unabhängigkeit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Ukraine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verkündet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Die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Staatssymbole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Ukraine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sind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die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Nationalhymne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das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Staatswappen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und die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Nationalflagge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Die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Staatsflagge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Ukraine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blau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und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gelb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diese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Farben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symbolisieren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den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Himmel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und das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gelbe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Kornfeld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85_html_fd2a8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501008"/>
            <a:ext cx="4714908" cy="288032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Die </a:t>
            </a:r>
            <a:r>
              <a:rPr lang="en-US" sz="4000" dirty="0" err="1" smtClean="0"/>
              <a:t>Verfassung</a:t>
            </a:r>
            <a:r>
              <a:rPr lang="en-US" sz="4000" dirty="0" smtClean="0"/>
              <a:t> </a:t>
            </a:r>
            <a:r>
              <a:rPr lang="en-US" sz="4000" dirty="0" err="1" smtClean="0"/>
              <a:t>der</a:t>
            </a:r>
            <a:r>
              <a:rPr lang="en-US" sz="4000" dirty="0" smtClean="0"/>
              <a:t> Ukraine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618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2" y="4365104"/>
            <a:ext cx="3386656" cy="2304256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1124744"/>
            <a:ext cx="821537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Die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Verfassung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das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Grundgesetz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jedes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Landes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Die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Verfassung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Ukraine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wurde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am 28.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Juni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1996 auf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5.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Tagung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des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Obersten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Rates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angenommen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besteht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aus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Präambel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und 18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Teilen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verkündet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die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Grundprinzipienunseres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Staates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die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Souveränität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die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Unabhängigkeit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den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Demokratismus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den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sozialen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und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Rechtsstaat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n-US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Die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Verfassung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sichert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Rechte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und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Pflichten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jedes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Bürgers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Ukraine.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stellt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die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Ordnung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Präsidenten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wählen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Wahlen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 den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Obersten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Rat, die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Staatssymbolik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fest. </a:t>
            </a:r>
            <a:endParaRPr kumimoji="0" lang="en-US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Pr</a:t>
            </a:r>
            <a:r>
              <a:rPr lang="en-US" b="1" dirty="0" err="1" smtClean="0">
                <a:latin typeface="Franklin Gothic Book"/>
              </a:rPr>
              <a:t>ä</a:t>
            </a:r>
            <a:r>
              <a:rPr lang="en-US" b="1" dirty="0" err="1" smtClean="0"/>
              <a:t>sident</a:t>
            </a:r>
            <a:r>
              <a:rPr lang="en-US" b="1" dirty="0" smtClean="0"/>
              <a:t> </a:t>
            </a:r>
            <a:r>
              <a:rPr lang="en-US" b="1" dirty="0" err="1" smtClean="0"/>
              <a:t>der</a:t>
            </a:r>
            <a:r>
              <a:rPr lang="en-US" b="1" dirty="0" smtClean="0"/>
              <a:t> Ukraine</a:t>
            </a:r>
            <a:endParaRPr lang="ru-RU" b="1" dirty="0"/>
          </a:p>
        </p:txBody>
      </p:sp>
      <p:pic>
        <p:nvPicPr>
          <p:cNvPr id="4" name="Содержимое 3" descr="b40fdfc0259ead0975ae0d3b723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1571612"/>
            <a:ext cx="4826000" cy="3073400"/>
          </a:xfrm>
        </p:spPr>
      </p:pic>
      <p:sp>
        <p:nvSpPr>
          <p:cNvPr id="5" name="TextBox 4"/>
          <p:cNvSpPr txBox="1"/>
          <p:nvPr/>
        </p:nvSpPr>
        <p:spPr>
          <a:xfrm>
            <a:off x="1785918" y="5000636"/>
            <a:ext cx="5715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Petro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Poroschenko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base"/>
            <a:r>
              <a:rPr lang="en-US" dirty="0" smtClean="0"/>
              <a:t>Die </a:t>
            </a:r>
            <a:r>
              <a:rPr lang="en-US" dirty="0" err="1" smtClean="0"/>
              <a:t>Wirtschaft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Ukraine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führende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Platz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gehört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Wirtschaftsstruktur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Ukraine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Industrie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Sie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produziert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etwa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50 % des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Einkommens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an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zweiten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Stelle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steht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die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Landwirtschaft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die 30 % des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Einkommens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ausmacht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dem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Bau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gehören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10 %; Transport, Post– und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Fernmeldewesen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geben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5 %. Die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Grundlage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Wirtschaft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Ukraine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bilden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die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Brennstoff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und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Energieindustrie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Maschinenbau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die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Metallurgie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und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chemische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Industrie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was 70 %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entsprechen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Die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Produktion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von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Massenbedarfsartikeln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und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Lebensmitteln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beläuft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sich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auf 30%.</a:t>
            </a:r>
            <a:endParaRPr lang="ru-RU" sz="2000" dirty="0"/>
          </a:p>
        </p:txBody>
      </p:sp>
      <p:pic>
        <p:nvPicPr>
          <p:cNvPr id="6" name="Содержимое 3" descr="71a8f08d05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933056"/>
            <a:ext cx="5112568" cy="2736304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248</TotalTime>
  <Words>482</Words>
  <Application>Microsoft Office PowerPoint</Application>
  <PresentationFormat>Экран (4:3)</PresentationFormat>
  <Paragraphs>74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Unsere Heimat ist die Ukraine</vt:lpstr>
      <vt:lpstr>Die geographische Lage der Ukraine</vt:lpstr>
      <vt:lpstr>Слайд 3</vt:lpstr>
      <vt:lpstr>Слайд 4</vt:lpstr>
      <vt:lpstr>Слайд 5</vt:lpstr>
      <vt:lpstr>Der Staatsaufbau der Ukraine</vt:lpstr>
      <vt:lpstr>Die Verfassung der Ukraine </vt:lpstr>
      <vt:lpstr>Präsident der Ukraine</vt:lpstr>
      <vt:lpstr>Die Wirtschaft der Ukraine</vt:lpstr>
      <vt:lpstr>Die Hauptstadt der Ukraine</vt:lpstr>
      <vt:lpstr>Die SehenswŰrdigkeiten von Kyjiw</vt:lpstr>
      <vt:lpstr>Слайд 12</vt:lpstr>
      <vt:lpstr>Слайд 13</vt:lpstr>
      <vt:lpstr>Gedenkstätten der Ukraine</vt:lpstr>
      <vt:lpstr>Gedenkstätten der Ukraine</vt:lpstr>
      <vt:lpstr>Gedenkstätten der Ukraine</vt:lpstr>
      <vt:lpstr>Prűf  dich!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Ukraine</dc:title>
  <dc:creator>1</dc:creator>
  <cp:lastModifiedBy>User</cp:lastModifiedBy>
  <cp:revision>76</cp:revision>
  <dcterms:created xsi:type="dcterms:W3CDTF">2014-12-04T07:36:41Z</dcterms:created>
  <dcterms:modified xsi:type="dcterms:W3CDTF">2015-02-08T15:21:34Z</dcterms:modified>
</cp:coreProperties>
</file>