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1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689DFC8-3ABA-4038-87F9-056946131A21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B5A380-16CB-40C4-83EF-24300DBCA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DD4325-2958-4E92-8C80-F600D96579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ra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4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loraSlaid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53%20&#8222;&#1054;&#1076;%20&#1050;&#1080;&#1108;&#1074;&#1072;%20&#1076;&#1086;%20&#1051;&#1091;&#1073;&#1077;&#1085;%20%20-%20(&#1070;.&#1043;&#1083;&#1110;&#1074;&#1095;&#1091;&#1082;&#1072;).mp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54;&#1076;%20&#1050;&#1080;&#1108;&#1074;&#1072;%20&#1076;&#1086;%20&#1051;&#1091;&#1073;&#1077;&#1085;.%20&#1050;&#1088;&#1080;&#1085;&#1080;&#1095;&#1077;&#1085;&#1100;&#1082;&#1072;%20+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55;&#1110;&#1089;&#1077;&#1085;&#1100;&#1082;&#1072;%20&#1075;&#1077;&#1088;&#1094;&#1086;&#1075;&#1072;%20.%20&#1058;&#1088;&#1110;&#1086;.mp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Glinka-M-Poputnaya-pesnya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64;&#1091;&#1073;&#1077;&#1088;&#1090;%20(%20&#1088;&#1086;&#1089;.&#1084;.)%20Prekrasna-mel_nikvnaquot.mp3" TargetMode="Externa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64;&#1091;&#1073;&#1077;&#1088;&#1090;%20(%20&#1072;&#1074;&#1089;&#1090;&#1088;.&#1084;.)%20Prekrasna-mel_nikvnaquot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54;&#1076;%20&#1050;&#1080;&#1108;&#1074;&#1072;%20&#1076;&#1086;%20&#1051;&#1091;&#1073;&#1077;&#1085;.%20&#1050;&#1088;&#1080;&#1085;&#1080;&#1095;&#1077;&#1085;&#1100;&#1082;&#1072;%20+.mp3" TargetMode="Externa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54;&#1076;%20&#1050;&#1080;&#1108;&#1074;&#1072;%20&#1076;&#1086;%20&#1051;&#1091;&#1073;&#1077;&#1085;%20&#1076;&#1091;&#1077;&#1090;%20&#1044;&#1074;&#1072;%20&#1082;&#1086;&#1083;&#1100;&#1086;&#1088;&#1080;%20+.mp3" TargetMode="Externa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Od-Kieva-do-Luben%20(%20&#1093;&#1086;&#1088;)+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7.jpeg"/><Relationship Id="rId5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53%20&#8222;&#1054;&#1076;%20&#1050;&#1080;&#1108;&#1074;&#1072;%20&#1076;&#1086;%20&#1051;&#1091;&#1073;&#1077;&#1085;%20%20-%20(&#1070;.&#1043;&#1083;&#1110;&#1074;&#1095;&#1091;&#1082;&#1072;).mp3" TargetMode="External"/><Relationship Id="rId10" Type="http://schemas.openxmlformats.org/officeDocument/2006/relationships/image" Target="../media/image16.png"/><Relationship Id="rId4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3.%20&#1050;&#1072;&#1084;&#1077;&#1088;&#1085;&#1086;-&#1074;&#1086;&#1082;&#1072;&#1083;&#1100;&#1085;&#1072;%20&#1084;&#1091;&#1079;&#1080;&#1082;&#1072;\&#1054;&#1090;%20&#1050;&#1080;&#1108;&#1074;&#1072;%20&#1076;&#1086;%20&#1051;&#1091;&#1073;&#1077;&#1085;%20(%20&#1089;&#1091;&#1095;.)%20+.mp3" TargetMode="Externa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900113" y="404813"/>
            <a:ext cx="7772400" cy="1470025"/>
          </a:xfrm>
        </p:spPr>
        <p:txBody>
          <a:bodyPr/>
          <a:lstStyle/>
          <a:p>
            <a:r>
              <a:rPr lang="uk-UA" sz="4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Жанри камерно-вокальної музики</a:t>
            </a:r>
            <a:endParaRPr lang="ru-RU" sz="4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39750" y="2133600"/>
            <a:ext cx="8208963" cy="4391025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uk-UA" sz="3600" b="1" u="sng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pPr>
              <a:defRPr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pPr>
              <a:defRPr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 smtClean="0"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 smtClean="0"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3600" b="1" i="1" dirty="0" err="1" smtClean="0"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3600" b="1" u="sng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pPr>
              <a:defRPr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pPr>
              <a:defRPr/>
            </a:pPr>
            <a:r>
              <a:rPr lang="uk-UA" sz="3600" b="1" i="1" dirty="0" err="1" smtClean="0"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pPr>
              <a:defRPr/>
            </a:pP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 Києва до Лубен</a:t>
            </a:r>
            <a:r>
              <a:rPr lang="uk-UA" sz="8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українська народна пісня</a:t>
            </a:r>
            <a:endParaRPr lang="ru-RU" sz="2800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684213" y="1052513"/>
            <a:ext cx="8208962" cy="5805487"/>
          </a:xfrm>
        </p:spPr>
        <p:txBody>
          <a:bodyPr/>
          <a:lstStyle/>
          <a:p>
            <a:pPr algn="ctr">
              <a:buFontTx/>
              <a:buNone/>
            </a:pPr>
            <a:endParaRPr lang="uk-UA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1. Од Києва до Лубен насіяла конопель.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sz="3000" b="1" i="1" smtClean="0">
                <a:latin typeface="Times New Roman" pitchFamily="18" charset="0"/>
                <a:cs typeface="Times New Roman" pitchFamily="18" charset="0"/>
              </a:rPr>
              <a:t>Приспів: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Дам лиха закаблукам, закаблукам лиха дам! </a:t>
            </a:r>
          </a:p>
          <a:p>
            <a:pPr algn="ctr">
              <a:buFontTx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Дам лиха закаблукам, дістанеться й передам!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2. Од Ніжина до Прилуки та й побила </a:t>
            </a:r>
          </a:p>
          <a:p>
            <a:pPr algn="ctr">
              <a:buFontTx/>
              <a:buNone/>
            </a:pPr>
            <a:r>
              <a:rPr lang="uk-UA" sz="3000" b="1" i="1" smtClean="0">
                <a:latin typeface="Times New Roman" pitchFamily="18" charset="0"/>
                <a:cs typeface="Times New Roman" pitchFamily="18" charset="0"/>
              </a:rPr>
              <a:t>Приспів.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3. Од Полтави до Хорола черевички </a:t>
            </a:r>
          </a:p>
          <a:p>
            <a:pPr algn="ctr">
              <a:buFontTx/>
              <a:buNone/>
            </a:pPr>
            <a:r>
              <a:rPr lang="uk-UA" sz="3000" b="1" i="1" smtClean="0">
                <a:latin typeface="Times New Roman" pitchFamily="18" charset="0"/>
                <a:cs typeface="Times New Roman" pitchFamily="18" charset="0"/>
              </a:rPr>
              <a:t>Приспів.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7092950" y="188913"/>
            <a:ext cx="176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 u="sng">
                <a:latin typeface="Times New Roman" pitchFamily="18" charset="0"/>
                <a:cs typeface="Times New Roman" pitchFamily="18" charset="0"/>
              </a:rPr>
              <a:t>Виконання </a:t>
            </a:r>
            <a:endParaRPr lang="ru-RU" sz="2400" b="1" i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7" name="Rectangle 2"/>
          <p:cNvSpPr>
            <a:spLocks noChangeArrowheads="1"/>
          </p:cNvSpPr>
          <p:nvPr/>
        </p:nvSpPr>
        <p:spPr bwMode="auto">
          <a:xfrm>
            <a:off x="900113" y="-3051175"/>
            <a:ext cx="6480175" cy="851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55127" tIns="914112" rIns="2090079" bIns="457056" anchor="ctr">
            <a:spAutoFit/>
          </a:bodyPr>
          <a:lstStyle/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  <a:p>
            <a:pPr algn="ctr"/>
            <a:endParaRPr lang="uk-UA" sz="1300">
              <a:ea typeface="Times New Roman" pitchFamily="18" charset="0"/>
              <a:cs typeface="Arial" charset="0"/>
            </a:endParaRPr>
          </a:p>
        </p:txBody>
      </p:sp>
      <p:pic>
        <p:nvPicPr>
          <p:cNvPr id="8" name="53 „Од Києва до Лубен  - (Ю.Глівчу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40650" y="5492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468313" y="404813"/>
            <a:ext cx="8229600" cy="5976937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4. А мій батько-чоботар черевички залатав. </a:t>
            </a:r>
          </a:p>
          <a:p>
            <a:pPr algn="ctr">
              <a:buFontTx/>
              <a:buNone/>
            </a:pPr>
            <a:r>
              <a:rPr lang="uk-UA" b="1" i="1" smtClean="0">
                <a:latin typeface="Times New Roman" pitchFamily="18" charset="0"/>
                <a:cs typeface="Times New Roman" pitchFamily="18" charset="0"/>
              </a:rPr>
              <a:t>Приспів.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5. Запряжу я козу в віз та й поїду по рогіз. </a:t>
            </a:r>
          </a:p>
          <a:p>
            <a:pPr algn="ctr">
              <a:buFontTx/>
              <a:buNone/>
            </a:pPr>
            <a:r>
              <a:rPr lang="uk-UA" b="1" i="1" smtClean="0">
                <a:latin typeface="Times New Roman" pitchFamily="18" charset="0"/>
                <a:cs typeface="Times New Roman" pitchFamily="18" charset="0"/>
              </a:rPr>
              <a:t>Приспів.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6. Запряжу я півня в сани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та й поїду до Оксани.</a:t>
            </a:r>
          </a:p>
          <a:p>
            <a:pPr algn="ctr">
              <a:buFontTx/>
              <a:buNone/>
            </a:pPr>
            <a:r>
              <a:rPr lang="uk-UA" b="1" i="1" smtClean="0">
                <a:latin typeface="Times New Roman" pitchFamily="18" charset="0"/>
                <a:cs typeface="Times New Roman" pitchFamily="18" charset="0"/>
              </a:rPr>
              <a:t>Приспів.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7. Запряжу я барана  - куди люди, туди й я.                      </a:t>
            </a:r>
            <a:r>
              <a:rPr lang="uk-UA" b="1" i="1" smtClean="0">
                <a:latin typeface="Times New Roman" pitchFamily="18" charset="0"/>
                <a:cs typeface="Times New Roman" pitchFamily="18" charset="0"/>
              </a:rPr>
              <a:t>Приспів</a:t>
            </a:r>
            <a:r>
              <a:rPr lang="uk-UA" i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539750" y="908050"/>
            <a:ext cx="8229600" cy="5400675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Яку музику ми називаємо камерною?</a:t>
            </a:r>
          </a:p>
          <a:p>
            <a:pPr marL="514350" indent="-514350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2. З якої кількості виконавців складається камерний ансамбль, оркестр або хор?</a:t>
            </a:r>
          </a:p>
          <a:p>
            <a:pPr marL="514350" indent="-514350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3. Які жанри входять до камерно-вокальної скриньки?</a:t>
            </a:r>
          </a:p>
          <a:p>
            <a:pPr marL="514350" indent="-514350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4. Які характерні особливості вокальних циклів?</a:t>
            </a:r>
          </a:p>
          <a:p>
            <a:pPr marL="514350" indent="-514350"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5. Назвіть вокальні цикли та пісні, які ми слухали на уроці? Які композитори їх написали?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7200" b="1" i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sz="7200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>
              <a:buFontTx/>
              <a:buNone/>
            </a:pPr>
            <a:r>
              <a:rPr lang="uk-UA" smtClean="0"/>
              <a:t>                   </a:t>
            </a:r>
            <a:r>
              <a:rPr lang="uk-UA" sz="4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Дякую за роботу</a:t>
            </a:r>
            <a:endParaRPr lang="ru-RU" sz="4800" smtClean="0"/>
          </a:p>
        </p:txBody>
      </p:sp>
      <p:pic>
        <p:nvPicPr>
          <p:cNvPr id="26627" name="Picture 3" descr="C:\Users\Администратор\Pictures\До уроку\19-20.111.jpg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2349500"/>
            <a:ext cx="63976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д Києва до Лубен. Криниченька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43888" y="5678488"/>
            <a:ext cx="5048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(література та інтернет-ресурси)</a:t>
            </a:r>
            <a:endParaRPr lang="ru-RU" sz="4000" i="1" smtClean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450" y="1557338"/>
            <a:ext cx="7272338" cy="4924425"/>
          </a:xfrm>
        </p:spPr>
        <p:txBody>
          <a:bodyPr/>
          <a:lstStyle/>
          <a:p>
            <a:pPr marL="457200" indent="-457200">
              <a:buFontTx/>
              <a:buAutoNum type="arabicPeriod"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Музичне мистецтво: підручник для 6 кл.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загальноосвіт.навч.закл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2014. – </a:t>
            </a:r>
          </a:p>
          <a:p>
            <a:pPr marL="457200" indent="-457200">
              <a:buFontTx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216 с.: іл.</a:t>
            </a:r>
          </a:p>
          <a:p>
            <a:pPr>
              <a:buFontTx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http://yandex.ua/images/search</a:t>
            </a:r>
          </a:p>
          <a:p>
            <a:pPr>
              <a:buFontTx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3.http://yandex.ua/images/search?viewport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4.http://yandex.ua/images/search?text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900113" y="404813"/>
            <a:ext cx="7772400" cy="1470025"/>
          </a:xfrm>
        </p:spPr>
        <p:txBody>
          <a:bodyPr/>
          <a:lstStyle/>
          <a:p>
            <a:r>
              <a:rPr lang="uk-UA" sz="4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Жанри камерно-вокальної музики</a:t>
            </a:r>
            <a:endParaRPr lang="ru-RU" sz="48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258888" y="2924175"/>
            <a:ext cx="6821487" cy="1512888"/>
          </a:xfrm>
        </p:spPr>
        <p:txBody>
          <a:bodyPr/>
          <a:lstStyle/>
          <a:p>
            <a:r>
              <a:rPr lang="uk-UA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Камерно-вокальна скринька</a:t>
            </a:r>
            <a:endParaRPr lang="ru-RU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Пісенька герцога . Трі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03575" y="57499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08050"/>
          </a:xfrm>
        </p:spPr>
        <p:txBody>
          <a:bodyPr/>
          <a:lstStyle/>
          <a:p>
            <a:r>
              <a:rPr lang="uk-UA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Камерна музика</a:t>
            </a:r>
            <a:r>
              <a:rPr lang="uk-UA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179388" y="836613"/>
            <a:ext cx="8713787" cy="3024187"/>
          </a:xfrm>
        </p:spPr>
        <p:txBody>
          <a:bodyPr/>
          <a:lstStyle/>
          <a:p>
            <a:pPr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      Термін «камерна музика» у XVI-XVIII століттях вживали до будь- якої світської музики - на противагу церковній або театральній. Згодом камерною музикою стали називати твори, розраховані  на невелику кількість виконавців та обмежене коло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слухачів.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</p:txBody>
      </p:sp>
      <p:pic>
        <p:nvPicPr>
          <p:cNvPr id="16387" name="Picture 2" descr="В &quot;Уваровском доме&quot; !--%IFTH1%0%--- Культурная жизнь Приирпе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10025"/>
            <a:ext cx="3810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Концерт вокально-хоровой музыки в Академии культуры - OBZOR.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933825"/>
            <a:ext cx="43846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4284663" y="333375"/>
            <a:ext cx="4535487" cy="6264275"/>
          </a:xfrm>
        </p:spPr>
        <p:txBody>
          <a:bodyPr/>
          <a:lstStyle/>
          <a:p>
            <a:pPr>
              <a:buFontTx/>
              <a:buNone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          Колектив, що виконує камерну музику, називається </a:t>
            </a:r>
            <a:r>
              <a:rPr lang="uk-UA" sz="2400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камерним ансамблем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і переважно складається з 2 - 10 осіб. </a:t>
            </a:r>
            <a:r>
              <a:rPr lang="uk-UA" sz="2400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Камерний хор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400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оркестр</a:t>
            </a:r>
            <a:r>
              <a:rPr lang="uk-UA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налічує від 15 до 20 виконавців. </a:t>
            </a:r>
          </a:p>
          <a:p>
            <a:pPr>
              <a:buFontTx/>
              <a:buNone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u="sng" smtClean="0">
                <a:latin typeface="Times New Roman" pitchFamily="18" charset="0"/>
                <a:cs typeface="Times New Roman" pitchFamily="18" charset="0"/>
              </a:rPr>
              <a:t>Ознаки камерної музики: </a:t>
            </a:r>
            <a:endParaRPr lang="ru-RU" sz="2400" b="1" u="sng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   тенденція до рівноправності голосів;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    найтонша деталізація мелодійних, інтонаційних, ритмічних і динамічних засобів виразності;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   різноманітна тематика.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4" descr="&quot;Dum spiro, spero.&quot; город Ивано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38893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Концерт Три века классической музыки - расписание, билеты, афиша, адрес, карта проезда, реценз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573463"/>
            <a:ext cx="3984625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/>
          <a:lstStyle/>
          <a:p>
            <a:r>
              <a:rPr lang="uk-UA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Музичний словничок</a:t>
            </a:r>
            <a:endParaRPr lang="ru-RU" b="1" i="1" u="sng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79388" y="836613"/>
            <a:ext cx="8785225" cy="5688012"/>
          </a:xfrm>
        </p:spPr>
        <p:txBody>
          <a:bodyPr/>
          <a:lstStyle/>
          <a:p>
            <a:pPr>
              <a:buFontTx/>
              <a:buNone/>
            </a:pPr>
            <a:r>
              <a:rPr lang="uk-UA" b="1" smtClean="0"/>
              <a:t>           </a:t>
            </a:r>
            <a:r>
              <a:rPr lang="uk-UA" b="1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Камерна музика</a:t>
            </a:r>
            <a:r>
              <a:rPr lang="uk-UA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(італ. camera — кімната, палата)  - музика, що виконується невеликим колективом музикантів-інструменталістів або вокалістів.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b="1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Камерний спів </a:t>
            </a: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 -  вид вокального мистецтва, пов'язаний з виконанням романсів, пісень та інших вокальних творів у невеликому концертному приміщенні.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4966584"/>
          <a:ext cx="8496944" cy="15849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832315"/>
                <a:gridCol w="2832314"/>
                <a:gridCol w="2832315"/>
              </a:tblGrid>
              <a:tr h="977038">
                <a:tc gridSpan="3"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Скринька жанрів камерно-вокальної</a:t>
                      </a:r>
                      <a:r>
                        <a:rPr lang="uk-UA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музики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714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ПІСНЯ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ГІМН</a:t>
                      </a:r>
                      <a:endParaRPr lang="ru-RU" sz="2800" b="1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РОМАНС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1042988" y="836613"/>
            <a:ext cx="7777162" cy="5688012"/>
          </a:xfrm>
        </p:spPr>
        <p:txBody>
          <a:bodyPr/>
          <a:lstStyle/>
          <a:p>
            <a:pPr>
              <a:buFontTx/>
              <a:buNone/>
            </a:pPr>
            <a:r>
              <a:rPr lang="uk-UA" smtClean="0"/>
              <a:t>         </a:t>
            </a:r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У камерно-вокальній музиці початку XIX ст. утвердилися пісні, які мають спільний сюжет (або спільних «героїв» чи музичні образи) й об'єднуються у </a:t>
            </a:r>
            <a:r>
              <a:rPr lang="uk-UA" sz="3600" b="1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вокальні цикли</a:t>
            </a:r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. Відомі цикли Ф. Шуберта, М. Глінки,  М. Мусоргського,      К. Дебюссі та ін.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179388" y="4941888"/>
            <a:ext cx="8640762" cy="1655762"/>
          </a:xfrm>
        </p:spPr>
        <p:txBody>
          <a:bodyPr/>
          <a:lstStyle/>
          <a:p>
            <a:pPr algn="r">
              <a:buFontTx/>
              <a:buNone/>
            </a:pPr>
            <a:r>
              <a:rPr lang="uk-UA" sz="3600" b="1" smtClean="0"/>
              <a:t>      </a:t>
            </a:r>
            <a:r>
              <a:rPr lang="uk-UA" b="1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М. Глінка. «Попутна пісня» з вокального циклу «Прощання Петербургом» у виконанні   Д. Хворостовського </a:t>
            </a:r>
            <a:endParaRPr lang="ru-RU" i="1" u="sng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Календарик - в этот день Золото Уссурийс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38100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3492500" y="260350"/>
            <a:ext cx="5472113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       </a:t>
            </a:r>
            <a:r>
              <a:rPr lang="uk-UA" sz="2600" b="1">
                <a:latin typeface="Times New Roman" pitchFamily="18" charset="0"/>
                <a:cs typeface="Times New Roman" pitchFamily="18" charset="0"/>
              </a:rPr>
              <a:t>Російський композитор, засновник російської композиторської школи, російської національної класичної опери; співак, викладач вокалу. Використовував власний метод навчання співу.</a:t>
            </a:r>
          </a:p>
          <a:p>
            <a:r>
              <a:rPr lang="uk-UA" sz="2600" b="1">
                <a:latin typeface="Times New Roman" pitchFamily="18" charset="0"/>
                <a:cs typeface="Times New Roman" pitchFamily="18" charset="0"/>
              </a:rPr>
              <a:t>       Вокальна творчість М.Глінки різноманітна за жанрами. </a:t>
            </a:r>
          </a:p>
          <a:p>
            <a:r>
              <a:rPr lang="uk-UA" sz="2600" b="1">
                <a:latin typeface="Times New Roman" pitchFamily="18" charset="0"/>
                <a:cs typeface="Times New Roman" pitchFamily="18" charset="0"/>
              </a:rPr>
              <a:t>В творчому доробку М. Глінки — понад 60 романсів, пісень, зокрема на тексти українських поетів.</a:t>
            </a:r>
            <a:endParaRPr lang="ru-RU" sz="2600" b="1">
              <a:latin typeface="Times New Roman" pitchFamily="18" charset="0"/>
              <a:cs typeface="Times New Roman" pitchFamily="18" charset="0"/>
            </a:endParaRPr>
          </a:p>
          <a:p>
            <a:endParaRPr lang="uk-UA"/>
          </a:p>
          <a:p>
            <a:endParaRPr lang="ru-RU"/>
          </a:p>
        </p:txBody>
      </p:sp>
      <p:pic>
        <p:nvPicPr>
          <p:cNvPr id="7" name="Glinka-M-Poputnaya-pes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692275" y="594995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6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"/>
          </p:nvPr>
        </p:nvSpPr>
        <p:spPr>
          <a:xfrm>
            <a:off x="250825" y="5661025"/>
            <a:ext cx="8569325" cy="936625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b="1" smtClean="0"/>
              <a:t>       </a:t>
            </a:r>
            <a:r>
              <a:rPr lang="uk-UA" sz="2400" b="1" i="1" u="sng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Ф. Шуберт. «У дорогу!» з вокального цикну «Прекрасна мельниківна» у виконанні  С. Лемешева.</a:t>
            </a:r>
            <a:endParaRPr lang="ru-RU" sz="2400" i="1" u="sng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Фотография Франц Шуберт (Photo of Frants Schubert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88913"/>
            <a:ext cx="285591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916238" y="77788"/>
            <a:ext cx="5976937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k-UA" sz="28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Франц Петер Шуберт </a:t>
            </a:r>
          </a:p>
          <a:p>
            <a:pPr indent="449263" algn="ctr"/>
            <a:r>
              <a:rPr lang="uk-UA" sz="2800" b="1">
                <a:latin typeface="Times New Roman" pitchFamily="18" charset="0"/>
                <a:cs typeface="Times New Roman" pitchFamily="18" charset="0"/>
              </a:rPr>
              <a:t>   ( 1797 – 1828) </a:t>
            </a:r>
          </a:p>
          <a:p>
            <a:pPr indent="449263"/>
            <a:r>
              <a:rPr lang="uk-UA" sz="2400" b="1">
                <a:latin typeface="Times New Roman" pitchFamily="18" charset="0"/>
                <a:cs typeface="Times New Roman" pitchFamily="18" charset="0"/>
              </a:rPr>
              <a:t>Австрійський композитор, один із основоположників романтизму в музиці. Автор понад тисячі музичних творів, серед яких майже 600 пісень,  9 симфоній, велика кількість творів камерної та літургійної музики.</a:t>
            </a:r>
          </a:p>
          <a:p>
            <a:pPr indent="449263" eaLnBrk="0" hangingPunct="0"/>
            <a:r>
              <a:rPr lang="uk-UA" sz="2400" b="1">
                <a:latin typeface="Times New Roman" pitchFamily="18" charset="0"/>
                <a:cs typeface="Times New Roman" pitchFamily="18" charset="0"/>
              </a:rPr>
              <a:t>Найважливіше місце у творчості Шуберта посідає пісня для голосу та фортепіано (близький до романсу жанр). У цьому жанрі композиторові вдалося досягти втілення глибокого змісту за рахунок тісного поєднання слова і музики</a:t>
            </a:r>
          </a:p>
        </p:txBody>
      </p:sp>
      <p:pic>
        <p:nvPicPr>
          <p:cNvPr id="7" name="Шуберт ( австр.м.) Prekrasna-mel_nikvnaquo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11188" y="40767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7"/>
          <p:cNvSpPr txBox="1">
            <a:spLocks noChangeArrowheads="1"/>
          </p:cNvSpPr>
          <p:nvPr/>
        </p:nvSpPr>
        <p:spPr bwMode="auto">
          <a:xfrm>
            <a:off x="1187450" y="4221163"/>
            <a:ext cx="1152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 u="sng">
                <a:latin typeface="Times New Roman" pitchFamily="18" charset="0"/>
                <a:cs typeface="Times New Roman" pitchFamily="18" charset="0"/>
              </a:rPr>
              <a:t>Австр.м.</a:t>
            </a:r>
            <a:endParaRPr lang="ru-RU" i="1" u="sng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Шуберт ( рос.м.) Prekrasna-mel_nikvnaquo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55650" y="5300663"/>
            <a:ext cx="6477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1331913" y="5373688"/>
            <a:ext cx="1008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 u="sng"/>
              <a:t>Рос.м.</a:t>
            </a:r>
            <a:endParaRPr lang="ru-RU" i="1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7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936625"/>
          </a:xfrm>
        </p:spPr>
        <p:txBody>
          <a:bodyPr/>
          <a:lstStyle/>
          <a:p>
            <a:r>
              <a:rPr lang="uk-UA" sz="5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 Києва до Лубен</a:t>
            </a:r>
            <a:br>
              <a:rPr lang="uk-UA" sz="5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українська народна пісня</a:t>
            </a:r>
            <a:endParaRPr lang="ru-RU" sz="2800" b="1" i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</p:txBody>
      </p:sp>
      <p:sp>
        <p:nvSpPr>
          <p:cNvPr id="22531" name="TextBox 6"/>
          <p:cNvSpPr txBox="1">
            <a:spLocks noChangeArrowheads="1"/>
          </p:cNvSpPr>
          <p:nvPr/>
        </p:nvSpPr>
        <p:spPr bwMode="auto">
          <a:xfrm>
            <a:off x="1116013" y="1268413"/>
            <a:ext cx="1757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 i="1" u="sng">
                <a:latin typeface="Times New Roman" pitchFamily="18" charset="0"/>
                <a:cs typeface="Times New Roman" pitchFamily="18" charset="0"/>
              </a:rPr>
              <a:t>Слухання</a:t>
            </a:r>
            <a:r>
              <a:rPr lang="uk-UA"/>
              <a:t> </a:t>
            </a:r>
            <a:endParaRPr lang="ru-RU"/>
          </a:p>
        </p:txBody>
      </p:sp>
      <p:pic>
        <p:nvPicPr>
          <p:cNvPr id="8" name="Od-Kieva-do-Luben ( хор)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619250" y="1844675"/>
            <a:ext cx="6492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Од Києва до Лубен дует Два кольори +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1403350" y="3573463"/>
            <a:ext cx="7207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Од Києва до Лубен. Криниченька +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476375" y="4581525"/>
            <a:ext cx="7191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От Києва до Лубен ( суч.) +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547813" y="5516563"/>
            <a:ext cx="7921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2627313" y="1989138"/>
            <a:ext cx="792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 u="sng">
                <a:latin typeface="Times New Roman" pitchFamily="18" charset="0"/>
                <a:cs typeface="Times New Roman" pitchFamily="18" charset="0"/>
              </a:rPr>
              <a:t>Хор</a:t>
            </a:r>
            <a:endParaRPr lang="ru-RU" i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TextBox 14"/>
          <p:cNvSpPr txBox="1">
            <a:spLocks noChangeArrowheads="1"/>
          </p:cNvSpPr>
          <p:nvPr/>
        </p:nvSpPr>
        <p:spPr bwMode="auto">
          <a:xfrm>
            <a:off x="2700338" y="2852738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i="1" u="sng">
                <a:latin typeface="Times New Roman" pitchFamily="18" charset="0"/>
                <a:cs typeface="Times New Roman" pitchFamily="18" charset="0"/>
              </a:rPr>
              <a:t>вокал Давидюк</a:t>
            </a:r>
            <a:endParaRPr lang="ru-RU" i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TextBox 15"/>
          <p:cNvSpPr txBox="1">
            <a:spLocks noChangeArrowheads="1"/>
          </p:cNvSpPr>
          <p:nvPr/>
        </p:nvSpPr>
        <p:spPr bwMode="auto">
          <a:xfrm>
            <a:off x="2411413" y="3716338"/>
            <a:ext cx="2254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i="1" u="sng">
                <a:latin typeface="Times New Roman" pitchFamily="18" charset="0"/>
                <a:cs typeface="Times New Roman" pitchFamily="18" charset="0"/>
              </a:rPr>
              <a:t>Дует “ Два кольори”</a:t>
            </a:r>
            <a:endParaRPr lang="ru-RU" i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9" name="TextBox 16"/>
          <p:cNvSpPr txBox="1">
            <a:spLocks noChangeArrowheads="1"/>
          </p:cNvSpPr>
          <p:nvPr/>
        </p:nvSpPr>
        <p:spPr bwMode="auto">
          <a:xfrm>
            <a:off x="2627313" y="4797425"/>
            <a:ext cx="1711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i="1"/>
              <a:t>“</a:t>
            </a:r>
            <a:r>
              <a:rPr lang="uk-UA" i="1" u="sng">
                <a:latin typeface="Times New Roman" pitchFamily="18" charset="0"/>
                <a:cs typeface="Times New Roman" pitchFamily="18" charset="0"/>
              </a:rPr>
              <a:t>Криниченька” </a:t>
            </a:r>
            <a:endParaRPr lang="ru-RU" i="1" u="sng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0" name="TextBox 17"/>
          <p:cNvSpPr txBox="1">
            <a:spLocks noChangeArrowheads="1"/>
          </p:cNvSpPr>
          <p:nvPr/>
        </p:nvSpPr>
        <p:spPr bwMode="auto">
          <a:xfrm>
            <a:off x="2700338" y="5732463"/>
            <a:ext cx="1181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i="1" u="sng">
                <a:latin typeface="Times New Roman" pitchFamily="18" charset="0"/>
                <a:cs typeface="Times New Roman" pitchFamily="18" charset="0"/>
              </a:rPr>
              <a:t>Сучаснна</a:t>
            </a:r>
            <a:r>
              <a:rPr lang="uk-UA"/>
              <a:t> </a:t>
            </a:r>
            <a:endParaRPr lang="ru-RU"/>
          </a:p>
        </p:txBody>
      </p:sp>
      <p:pic>
        <p:nvPicPr>
          <p:cNvPr id="22541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03800" y="1320800"/>
            <a:ext cx="3097213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53 „Од Києва до Лубен  - (Ю.Глівчука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1547813" y="2708275"/>
            <a:ext cx="6477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86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87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254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811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10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234</TotalTime>
  <Words>493</Words>
  <Application>Microsoft Office PowerPoint</Application>
  <PresentationFormat>Экран (4:3)</PresentationFormat>
  <Paragraphs>108</Paragraphs>
  <Slides>14</Slides>
  <Notes>1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Тема10</vt:lpstr>
      <vt:lpstr>Тема10</vt:lpstr>
      <vt:lpstr>Жанри камерно-вокальної музики</vt:lpstr>
      <vt:lpstr>Жанри камерно-вокальної музики</vt:lpstr>
      <vt:lpstr>Камерна музика </vt:lpstr>
      <vt:lpstr>Слайд 4</vt:lpstr>
      <vt:lpstr>     Музичний словничок</vt:lpstr>
      <vt:lpstr>Слайд 6</vt:lpstr>
      <vt:lpstr>Слайд 7</vt:lpstr>
      <vt:lpstr>Слайд 8</vt:lpstr>
      <vt:lpstr>Од Києва до Лубен українська народна пісня</vt:lpstr>
      <vt:lpstr>Од Києва до Лубен українська народна пісня</vt:lpstr>
      <vt:lpstr>Слайд 11</vt:lpstr>
      <vt:lpstr>Підсумок уроку</vt:lpstr>
      <vt:lpstr>Урок завершено</vt:lpstr>
      <vt:lpstr>Список використаних джерел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Жанри камерно-вокальної музики</dc:title>
  <dc:creator>User</dc:creator>
  <cp:lastModifiedBy>Admin</cp:lastModifiedBy>
  <cp:revision>26</cp:revision>
  <dcterms:created xsi:type="dcterms:W3CDTF">2015-02-04T10:39:30Z</dcterms:created>
  <dcterms:modified xsi:type="dcterms:W3CDTF">2015-02-23T14:08:35Z</dcterms:modified>
</cp:coreProperties>
</file>