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0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61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D17B448-FF40-494C-A648-3E91A3ACB7D1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062AF900-84C3-4B62-9F9C-BCD2E3B67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02FF5AA-0903-4B10-B157-A89B958611A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кутник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кутник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кутник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 сполучна лінія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 сполучна ліні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 сполучна лінія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а сполучна ліні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 сполучна ліні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а сполучна лінія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кут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uk-UA" smtClean="0"/>
              <a:t>Зразок підзаголовка</a:t>
            </a:r>
            <a:endParaRPr lang="en-US"/>
          </a:p>
        </p:txBody>
      </p:sp>
      <p:sp>
        <p:nvSpPr>
          <p:cNvPr id="22" name="Місце для дати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2FE17-AABD-49C8-A982-E8481B741FC2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23" name="Місце для нижнього колонтитула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Місце для номера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D52E9-DB29-4736-A4A6-20F58AB3D0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3DDF73-138E-48CF-9D63-9B97F842702A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5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5B0B32-E4FC-4BBF-965E-A161C8DE42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27DD9-1FA5-4A11-9691-89C05D4408B0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5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B28C4-309B-426E-AA92-9A40C4F503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8" name="Місце для вмісту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8BDF5DF-C0A9-40C2-8D8D-2C82766EA7BE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5" name="Місце для номера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6570B25-36DC-4513-AE48-3D322B66DD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Місце для нижнього колонтитула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кутник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кутник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кутник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 сполучна лінія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 сполучна ліні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 сполучна лінія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 сполучна ліні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 сполучна ліні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кут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 сполучна лінія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20" name="Місце для дати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AF829D-8243-417B-933D-35FDCB89AFFE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21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39AB9E-88EA-45D9-B250-2D32D56A91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9" name="Місце для вмісту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11" name="Місце для вмісту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Місце для дати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54933-FAA9-47DE-AE21-372D463656F5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6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90F4B-9B27-4E48-9C2B-ACC3301F30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11" name="Місце для вмісту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12" name="Місце для тексту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14" name="Місце для тексту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7" name="Місце для дати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9F1B4-7FE3-4F95-AC8E-95C6BF980E1F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8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Місце для номера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A3998-A053-41E1-80E4-71C83A21AD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дати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F41C3DD-77FC-4D28-8A24-AD376F77208E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4" name="Місце для номера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1932ED0-33CF-443F-800E-392999A4F9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Місце для нижнього колонтитула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54E03-6844-4133-97E5-D7C2ECB6FD84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Місце для номера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24DEC-A0CC-4DA1-B581-74992BE279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 сполучна ліні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 сполучна ліні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 сполучна ліні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ряма сполучна ліні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кут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 сполучна ліні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18" name="Місце для вмісту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12" name="Місце для дати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8EAE447-CF85-4452-B660-AEB4B86DB8A3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13" name="Місце для номера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0F1618F-DBEB-48E6-8541-A72734AA9F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Місце для нижнього колонтитула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 сполучна ліні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 сполучна ліні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кут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 сполучна ліні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 сполучна ліні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 сполучна лінія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en-US" noProof="0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12" name="Місце для дати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BB57EA8-4A30-4EDF-BCA1-897146E7497F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13" name="Місце для номера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A82CBFF-9C57-4055-8FDD-23B33D651F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Місце для нижнього колонтитула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 сполучна ліні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Місце для заголовка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1028" name="Місце для тексту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smtClean="0"/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B8059FBD-3CB6-4A35-8FAA-7108D938A967}" type="datetimeFigureOut">
              <a:rPr lang="ru-RU"/>
              <a:pPr>
                <a:defRPr/>
              </a:pPr>
              <a:t>23.02.2015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кут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Місце для номера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2E995558-065F-41B0-B3EE-79566C027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0" r:id="rId5"/>
    <p:sldLayoutId id="2147483675" r:id="rId6"/>
    <p:sldLayoutId id="2147483669" r:id="rId7"/>
    <p:sldLayoutId id="2147483676" r:id="rId8"/>
    <p:sldLayoutId id="2147483677" r:id="rId9"/>
    <p:sldLayoutId id="2147483668" r:id="rId10"/>
    <p:sldLayoutId id="214748366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gi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1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J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8.%20&#1050;&#1072;&#1084;&#1077;&#1088;&#1085;&#1080;&#1081;%20&#1079;&#1072;&#1083;.%20&#1059;&#1088;&#1086;&#1082;%20&#1091;&#1079;&#1072;&#1075;&#1072;&#1083;&#1100;&#1085;&#1077;&#1085;&#1085;&#1103;%20&#1079;&#1085;&#1072;&#1085;&#1100;\&#1054;&#1076;%20&#1050;&#1080;&#1108;&#1074;&#1072;%20&#1076;&#1086;%20&#1051;&#1091;&#1073;&#1077;&#1085;%20-.mp3" TargetMode="External"/><Relationship Id="rId6" Type="http://schemas.openxmlformats.org/officeDocument/2006/relationships/image" Target="../media/image20.gif"/><Relationship Id="rId11" Type="http://schemas.openxmlformats.org/officeDocument/2006/relationships/image" Target="../media/image25.gif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2.jpeg"/><Relationship Id="rId9" Type="http://schemas.openxmlformats.org/officeDocument/2006/relationships/image" Target="../media/image23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file:///J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8.%20&#1050;&#1072;&#1084;&#1077;&#1088;&#1085;&#1080;&#1081;%20&#1079;&#1072;&#1083;.%20&#1059;&#1088;&#1086;&#1082;%20&#1091;&#1079;&#1072;&#1075;&#1072;&#1083;&#1100;&#1085;&#1077;&#1085;&#1085;&#1103;%20&#1079;&#1085;&#1072;&#1085;&#1100;\&#1040;.%20&#1052;&#1072;&#1083;&#1080;&#1085;&#1080;&#1085;%20-%20&#1042;&#1079;&#1103;&#1074;%20&#1073;&#1080;%20&#1103;....mp3" TargetMode="External"/><Relationship Id="rId7" Type="http://schemas.openxmlformats.org/officeDocument/2006/relationships/image" Target="../media/image4.png"/><Relationship Id="rId2" Type="http://schemas.openxmlformats.org/officeDocument/2006/relationships/audio" Target="file:///J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8.%20&#1050;&#1072;&#1084;&#1077;&#1088;&#1085;&#1080;&#1081;%20&#1079;&#1072;&#1083;.%20&#1059;&#1088;&#1086;&#1082;%20&#1091;&#1079;&#1072;&#1075;&#1072;&#1083;&#1100;&#1085;&#1077;&#1085;&#1085;&#1103;%20&#1079;&#1085;&#1072;&#1085;&#1100;\&#1042;.%20&#1043;&#1088;&#1080;&#1096;&#1082;&#1086;-%20&#1063;&#1086;&#1088;&#1085;&#1110;&#1111;%20&#1073;&#1088;&#1086;&#1074;&#1080;....mp3" TargetMode="External"/><Relationship Id="rId1" Type="http://schemas.openxmlformats.org/officeDocument/2006/relationships/audio" Target="file:///J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8.%20&#1050;&#1072;&#1084;&#1077;&#1088;&#1085;&#1080;&#1081;%20&#1079;&#1072;&#1083;.%20&#1059;&#1088;&#1086;&#1082;%20&#1091;&#1079;&#1072;&#1075;&#1072;&#1083;&#1100;&#1085;&#1077;&#1085;&#1085;&#1103;%20&#1079;&#1085;&#1072;&#1085;&#1100;\&#1054;.&#1055;&#1086;&#1085;&#1086;&#1084;&#1072;&#1088;&#1100;&#1086;&#1074;%20-%20&#1055;&#1077;&#1083;&#1102;&#1089;&#1090;&#1082;&#1080;%20...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audio" Target="file:///J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8.%20&#1050;&#1072;&#1084;&#1077;&#1088;&#1085;&#1080;&#1081;%20&#1079;&#1072;&#1083;.%20&#1059;&#1088;&#1086;&#1082;%20&#1091;&#1079;&#1072;&#1075;&#1072;&#1083;&#1100;&#1085;&#1077;&#1085;&#1085;&#1103;%20&#1079;&#1085;&#1072;&#1085;&#1100;\&#1040;.&#1046;&#1080;&#1090;&#1082;&#1077;&#1074;&#1080;&#1095;.%20&#1052;&#1091;&#1079;&#1080;&#1082;&#1072;%20%20&#1079;&#1077;&#1084;&#1083;&#1110;%20-.mp3" TargetMode="External"/><Relationship Id="rId7" Type="http://schemas.openxmlformats.org/officeDocument/2006/relationships/image" Target="../media/image12.jpeg"/><Relationship Id="rId2" Type="http://schemas.openxmlformats.org/officeDocument/2006/relationships/audio" Target="file:///J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8.%20&#1050;&#1072;&#1084;&#1077;&#1088;&#1085;&#1080;&#1081;%20&#1079;&#1072;&#1083;.%20&#1059;&#1088;&#1086;&#1082;%20&#1091;&#1079;&#1072;&#1075;&#1072;&#1083;&#1100;&#1085;&#1077;&#1085;&#1085;&#1103;%20&#1079;&#1085;&#1072;&#1085;&#1100;\&#1054;&#1076;%20&#1050;&#1080;&#1108;&#1074;&#1072;%20&#1076;&#1086;%20&#1051;&#1091;&#1073;&#1077;&#1085;%20-.mp3" TargetMode="External"/><Relationship Id="rId1" Type="http://schemas.openxmlformats.org/officeDocument/2006/relationships/audio" Target="file:///J:\&#1062;&#1080;&#1092;&#1088;&#1086;&#1074;&#1110;%20&#1088;&#1077;&#1089;&#1091;&#1088;&#1089;&#1080;\1.%20&#1046;&#1072;&#1085;&#1088;&#1080;%20&#1082;&#1072;&#1084;&#1077;&#1088;&#1085;&#1086;-&#1074;&#1086;&#1082;&#1072;&#1083;&#1100;&#1085;&#1086;&#1111;%20&#1084;&#1091;&#1079;&#1080;&#1082;&#1080;\8.%20&#1050;&#1072;&#1084;&#1077;&#1088;&#1085;&#1080;&#1081;%20&#1079;&#1072;&#1083;.%20&#1059;&#1088;&#1086;&#1082;%20&#1091;&#1079;&#1072;&#1075;&#1072;&#1083;&#1100;&#1085;&#1077;&#1085;&#1085;&#1103;%20&#1079;&#1085;&#1072;&#1085;&#1100;\&#1064;&#1082;&#1110;&#1083;&#1100;&#1085;&#1080;&#1081;%20&#1082;&#1086;&#1088;&#1072;&#1073;&#1077;&#1083;&#1100;%20-%20.mp3" TargetMode="External"/><Relationship Id="rId6" Type="http://schemas.openxmlformats.org/officeDocument/2006/relationships/image" Target="../media/image11.jpeg"/><Relationship Id="rId11" Type="http://schemas.openxmlformats.org/officeDocument/2006/relationships/image" Target="../media/image16.png"/><Relationship Id="rId5" Type="http://schemas.openxmlformats.org/officeDocument/2006/relationships/image" Target="../media/image2.jpeg"/><Relationship Id="rId10" Type="http://schemas.openxmlformats.org/officeDocument/2006/relationships/image" Target="../media/image1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L:\музика\Новая папка\hinh-nen-blog-dep-124-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388" y="188913"/>
            <a:ext cx="8820150" cy="10795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4000" u="sng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Жанри </a:t>
            </a:r>
            <a:br>
              <a:rPr lang="uk-UA" sz="4000" u="sng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u="sng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камерно-вокальної музики</a:t>
            </a:r>
            <a:endParaRPr lang="ru-RU" sz="4000" u="sng" dirty="0">
              <a:solidFill>
                <a:srgbClr val="336600"/>
              </a:solidFill>
            </a:endParaRPr>
          </a:p>
        </p:txBody>
      </p:sp>
      <p:sp>
        <p:nvSpPr>
          <p:cNvPr id="14339" name="Підзаголовок 2"/>
          <p:cNvSpPr>
            <a:spLocks noGrp="1"/>
          </p:cNvSpPr>
          <p:nvPr>
            <p:ph type="subTitle" idx="1"/>
          </p:nvPr>
        </p:nvSpPr>
        <p:spPr>
          <a:xfrm>
            <a:off x="468313" y="1268413"/>
            <a:ext cx="7989887" cy="5106987"/>
          </a:xfrm>
        </p:spPr>
        <p:txBody>
          <a:bodyPr/>
          <a:lstStyle/>
          <a:p>
            <a:pPr algn="ctr"/>
            <a:r>
              <a:rPr lang="uk-UA" sz="2800" u="sng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Нагорна Світлана Леонідівна</a:t>
            </a:r>
          </a:p>
          <a:p>
            <a:pPr algn="ctr"/>
            <a:r>
              <a:rPr lang="uk-UA" sz="28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вчитель музичного мистецтва </a:t>
            </a:r>
          </a:p>
          <a:p>
            <a:pPr algn="ctr"/>
            <a:r>
              <a:rPr lang="uk-UA" sz="28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Шостаківський навчально-виховний комплекс</a:t>
            </a:r>
            <a:r>
              <a:rPr lang="ru-RU" sz="28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„Дошкільний навчально-виховний заклад-загальноосвітня школа І-ІІ ступенів”</a:t>
            </a:r>
          </a:p>
          <a:p>
            <a:endParaRPr lang="uk-UA" sz="280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2800" u="sng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Нагорний Віталій Михайлович</a:t>
            </a:r>
          </a:p>
          <a:p>
            <a:pPr algn="ctr"/>
            <a:r>
              <a:rPr lang="uk-UA" sz="28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</a:t>
            </a:r>
          </a:p>
          <a:p>
            <a:pPr algn="ctr"/>
            <a:r>
              <a:rPr lang="uk-UA" sz="28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Катеринопільська загальноосвітня</a:t>
            </a:r>
          </a:p>
          <a:p>
            <a:pPr algn="ctr"/>
            <a:r>
              <a:rPr lang="uk-UA" sz="2800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 І –ІІІ ступенів № 1</a:t>
            </a:r>
            <a:endParaRPr lang="ru-RU" sz="2800" i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L:\музика\Новая папка\hinh-nen-blog-dep-124-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4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uk-UA" sz="32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Відповіді до тестів</a:t>
            </a:r>
            <a:r>
              <a:rPr lang="uk-UA" dirty="0" smtClean="0"/>
              <a:t>:</a:t>
            </a:r>
            <a:endParaRPr lang="ru-RU" dirty="0"/>
          </a:p>
        </p:txBody>
      </p:sp>
      <p:sp>
        <p:nvSpPr>
          <p:cNvPr id="23555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341438"/>
            <a:ext cx="7467600" cy="5132387"/>
          </a:xfrm>
        </p:spPr>
        <p:txBody>
          <a:bodyPr/>
          <a:lstStyle/>
          <a:p>
            <a:pPr marL="457200" indent="-457200">
              <a:buFont typeface="Wingdings" pitchFamily="2" charset="2"/>
              <a:buNone/>
            </a:pPr>
            <a:r>
              <a:rPr lang="uk-UA" sz="2800" b="1" smtClean="0">
                <a:latin typeface="Times New Roman" pitchFamily="18" charset="0"/>
                <a:cs typeface="Times New Roman" pitchFamily="18" charset="0"/>
              </a:rPr>
              <a:t>1 . в)</a:t>
            </a:r>
          </a:p>
          <a:p>
            <a:pPr marL="457200" indent="-457200">
              <a:buFont typeface="Wingdings" pitchFamily="2" charset="2"/>
              <a:buNone/>
            </a:pPr>
            <a:r>
              <a:rPr lang="uk-UA" sz="2800" b="1" smtClean="0">
                <a:latin typeface="Times New Roman" pitchFamily="18" charset="0"/>
                <a:cs typeface="Times New Roman" pitchFamily="18" charset="0"/>
              </a:rPr>
              <a:t>2.  б)</a:t>
            </a:r>
          </a:p>
          <a:p>
            <a:pPr marL="457200" indent="-457200">
              <a:buClrTx/>
              <a:buFont typeface="Wingdings" pitchFamily="2" charset="2"/>
              <a:buNone/>
            </a:pPr>
            <a:r>
              <a:rPr lang="uk-UA" sz="2800" b="1" smtClean="0">
                <a:latin typeface="Times New Roman" pitchFamily="18" charset="0"/>
                <a:cs typeface="Times New Roman" pitchFamily="18" charset="0"/>
              </a:rPr>
              <a:t>3.  а)</a:t>
            </a:r>
          </a:p>
          <a:p>
            <a:pPr marL="457200" indent="-457200">
              <a:buClrTx/>
              <a:buFont typeface="Wingdings" pitchFamily="2" charset="2"/>
              <a:buNone/>
            </a:pPr>
            <a:r>
              <a:rPr lang="uk-UA" sz="2800" b="1" smtClean="0">
                <a:latin typeface="Times New Roman" pitchFamily="18" charset="0"/>
                <a:cs typeface="Times New Roman" pitchFamily="18" charset="0"/>
              </a:rPr>
              <a:t>4.  а)</a:t>
            </a:r>
          </a:p>
          <a:p>
            <a:pPr marL="457200" indent="-457200">
              <a:buClrTx/>
              <a:buFont typeface="Wingdings" pitchFamily="2" charset="2"/>
              <a:buNone/>
            </a:pPr>
            <a:r>
              <a:rPr lang="uk-UA" sz="2800" b="1" smtClean="0">
                <a:latin typeface="Times New Roman" pitchFamily="18" charset="0"/>
                <a:cs typeface="Times New Roman" pitchFamily="18" charset="0"/>
              </a:rPr>
              <a:t>5.  б)</a:t>
            </a:r>
          </a:p>
          <a:p>
            <a:pPr marL="457200" indent="-457200">
              <a:buClrTx/>
              <a:buFont typeface="Wingdings" pitchFamily="2" charset="2"/>
              <a:buNone/>
            </a:pPr>
            <a:r>
              <a:rPr lang="uk-UA" sz="2800" b="1" smtClean="0">
                <a:latin typeface="Times New Roman" pitchFamily="18" charset="0"/>
                <a:cs typeface="Times New Roman" pitchFamily="18" charset="0"/>
              </a:rPr>
              <a:t>6.  б)</a:t>
            </a:r>
          </a:p>
          <a:p>
            <a:pPr marL="457200" indent="-457200">
              <a:buClrTx/>
              <a:buFont typeface="Wingdings" pitchFamily="2" charset="2"/>
              <a:buNone/>
            </a:pPr>
            <a:r>
              <a:rPr lang="uk-UA" sz="2800" b="1" smtClean="0">
                <a:latin typeface="Times New Roman" pitchFamily="18" charset="0"/>
                <a:cs typeface="Times New Roman" pitchFamily="18" charset="0"/>
              </a:rPr>
              <a:t>7.  б)</a:t>
            </a:r>
          </a:p>
          <a:p>
            <a:pPr marL="457200" indent="-457200">
              <a:buClrTx/>
              <a:buFont typeface="Wingdings" pitchFamily="2" charset="2"/>
              <a:buNone/>
            </a:pPr>
            <a:r>
              <a:rPr lang="uk-UA" sz="2800" b="1" smtClean="0">
                <a:latin typeface="Times New Roman" pitchFamily="18" charset="0"/>
                <a:cs typeface="Times New Roman" pitchFamily="18" charset="0"/>
              </a:rPr>
              <a:t>8.  б)</a:t>
            </a:r>
          </a:p>
          <a:p>
            <a:pPr marL="457200" indent="-457200">
              <a:buClrTx/>
              <a:buFont typeface="Wingdings" pitchFamily="2" charset="2"/>
              <a:buNone/>
            </a:pPr>
            <a:r>
              <a:rPr lang="uk-UA" sz="2800" b="1" smtClean="0">
                <a:latin typeface="Times New Roman" pitchFamily="18" charset="0"/>
                <a:cs typeface="Times New Roman" pitchFamily="18" charset="0"/>
              </a:rPr>
              <a:t>9.  в)</a:t>
            </a:r>
          </a:p>
          <a:p>
            <a:pPr marL="457200" indent="-457200">
              <a:buClrTx/>
              <a:buFont typeface="Wingdings" pitchFamily="2" charset="2"/>
              <a:buNone/>
            </a:pPr>
            <a:r>
              <a:rPr lang="uk-UA" sz="2800" b="1" smtClean="0">
                <a:latin typeface="Times New Roman" pitchFamily="18" charset="0"/>
                <a:cs typeface="Times New Roman" pitchFamily="18" charset="0"/>
              </a:rPr>
              <a:t>10.  в)</a:t>
            </a:r>
            <a:endParaRPr lang="ru-RU" sz="28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6" name="Picture 3" descr="I:\музика\712841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476250"/>
            <a:ext cx="3409950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L:\музика\Новая папка\hinh-nen-blog-dep-124-1280x8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5400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Урок завершено</a:t>
            </a:r>
            <a:endParaRPr lang="ru-RU" sz="5400" b="1" dirty="0">
              <a:solidFill>
                <a:srgbClr val="33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931150" cy="49244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uk-UA" sz="480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uk-UA" sz="4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Дякую за роботу</a:t>
            </a:r>
            <a:endParaRPr lang="ru-RU" sz="4800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2" descr="L:\музика\Новая папка\0_83b3e_2a15077d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1863" y="3040063"/>
            <a:ext cx="2732087" cy="326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3" descr="L:\музика\22102509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2565400"/>
            <a:ext cx="21431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5" descr="L:\музика\1181132553_photo277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12088" y="333375"/>
            <a:ext cx="863600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6" descr="L:\музика\muzika-709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87450" y="5805488"/>
            <a:ext cx="892175" cy="76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7" descr="L:\музика\i0603rp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79838" y="3357563"/>
            <a:ext cx="15557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Од Києва до Лубен 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3419475" y="5084763"/>
            <a:ext cx="449263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Picture 7" descr="L:\музика\i0598rp 1.gif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flipH="1">
            <a:off x="4500563" y="4645025"/>
            <a:ext cx="1065212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11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L:\музика\Новая папка\hinh-nen-blog-dep-124-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513" cy="10668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uk-UA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 </a:t>
            </a:r>
            <a:br>
              <a:rPr lang="uk-UA" b="1" i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(література та </a:t>
            </a:r>
            <a:r>
              <a:rPr lang="uk-UA" b="1" i="1" u="sng" dirty="0" err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b="1" i="1" u="sng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/>
          </a:p>
        </p:txBody>
      </p:sp>
      <p:sp>
        <p:nvSpPr>
          <p:cNvPr id="26627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62950" cy="48736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uk-UA" smtClean="0"/>
              <a:t>1. </a:t>
            </a:r>
            <a:r>
              <a:rPr lang="uk-UA" smtClean="0">
                <a:latin typeface="Times New Roman" pitchFamily="18" charset="0"/>
                <a:cs typeface="Times New Roman" pitchFamily="18" charset="0"/>
              </a:rPr>
              <a:t>Музичне мистецтво: підручник для 6 кл. загальноосвіт.навч.закл./Л.Г.Кондратова. – Тернопіль: навчальна книга – Богдан, 2014. – 216 с.: іл.</a:t>
            </a:r>
            <a:endParaRPr lang="uk-UA" smtClean="0"/>
          </a:p>
          <a:p>
            <a:pPr>
              <a:buFont typeface="Wingdings" pitchFamily="2" charset="2"/>
              <a:buNone/>
            </a:pPr>
            <a:r>
              <a:rPr lang="uk-UA" smtClean="0"/>
              <a:t>2</a:t>
            </a:r>
            <a:r>
              <a:rPr lang="uk-UA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http://www.ex.ua/9172994</a:t>
            </a:r>
            <a:endParaRPr lang="uk-UA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uk-UA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http://yandex.ua/images/search?text</a:t>
            </a:r>
            <a:endParaRPr lang="uk-UA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L:\музика\Новая папка\hinh-nen-blog-dep-124-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4213" y="260350"/>
            <a:ext cx="7772400" cy="1470025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5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Жанри камерно-вокальної музики</a:t>
            </a:r>
            <a:endParaRPr lang="ru-RU" sz="54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323850" y="2924175"/>
            <a:ext cx="8424863" cy="2736850"/>
          </a:xfrm>
        </p:spPr>
        <p:txBody>
          <a:bodyPr/>
          <a:lstStyle/>
          <a:p>
            <a:pPr algn="ctr"/>
            <a:r>
              <a:rPr lang="uk-UA" sz="480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Камерний зал композитора.</a:t>
            </a:r>
          </a:p>
          <a:p>
            <a:pPr algn="ctr"/>
            <a:r>
              <a:rPr lang="uk-UA" sz="3900" i="1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Урок узагальнення</a:t>
            </a:r>
          </a:p>
          <a:p>
            <a:pPr algn="ctr"/>
            <a:endParaRPr lang="ru-RU" sz="5400" smtClean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L:\музика\Новая папка\hinh-nen-blog-dep-124-1280x8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362950" cy="76517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3200" b="1" u="sng" cap="none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ПОДОРОЖ У ПАЛАЦ МИСТЕЦТВ “УКРАЇНА”</a:t>
            </a:r>
            <a:endParaRPr lang="ru-RU" sz="3200" b="1" u="sng" cap="none" smtClean="0">
              <a:solidFill>
                <a:srgbClr val="33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0825" y="1125538"/>
            <a:ext cx="8497888" cy="5348287"/>
          </a:xfrm>
        </p:spPr>
        <p:txBody>
          <a:bodyPr>
            <a:normAutofit/>
          </a:bodyPr>
          <a:lstStyle/>
          <a:p>
            <a:pPr marL="457200" indent="-457200" fontAlgn="auto">
              <a:spcAft>
                <a:spcPts val="0"/>
              </a:spcAft>
              <a:buClrTx/>
              <a:buFont typeface="Wingdings"/>
              <a:buNone/>
              <a:defRPr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1. «Пелюстки старовинного романсу» </a:t>
            </a:r>
          </a:p>
          <a:p>
            <a:pPr marL="457200" indent="-457200" fontAlgn="auto">
              <a:spcAft>
                <a:spcPts val="0"/>
              </a:spcAft>
              <a:buClrTx/>
              <a:buFont typeface="Wingdings"/>
              <a:buNone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   (сл.  Л. Костенко, муз. В.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Камінського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у виконанні О. Пономарьова; </a:t>
            </a:r>
          </a:p>
          <a:p>
            <a:pPr marL="457200" indent="-457200" fontAlgn="auto">
              <a:spcAft>
                <a:spcPts val="0"/>
              </a:spcAft>
              <a:buClrTx/>
              <a:buFont typeface="Wingdings"/>
              <a:buNone/>
              <a:defRPr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2. Український народний романс «Взяв би я бандуру» у виконанні О. </a:t>
            </a:r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Малініна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457200" indent="-457200" fontAlgn="auto">
              <a:spcAft>
                <a:spcPts val="0"/>
              </a:spcAft>
              <a:buClrTx/>
              <a:buFont typeface="Wingdings"/>
              <a:buNone/>
              <a:defRPr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3. «</a:t>
            </a:r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Чорнії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брови, </a:t>
            </a:r>
            <a:r>
              <a:rPr lang="uk-UA" sz="3200" b="1" dirty="0" err="1" smtClean="0">
                <a:latin typeface="Times New Roman" pitchFamily="18" charset="0"/>
                <a:cs typeface="Times New Roman" pitchFamily="18" charset="0"/>
              </a:rPr>
              <a:t>карії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очі»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(сл. К.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Думитрашка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, муз. Д.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Бонковського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у виконанні В. Гришка.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ru-RU" dirty="0"/>
          </a:p>
        </p:txBody>
      </p:sp>
      <p:pic>
        <p:nvPicPr>
          <p:cNvPr id="10" name="О.Пономарьов - Пелюстки ..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243888" y="1700213"/>
            <a:ext cx="449262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В. Гришко- Чорнії брови...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7885113" y="4941888"/>
            <a:ext cx="574675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А. Малинин - Взяв би я...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8027988" y="3355975"/>
            <a:ext cx="504825" cy="504825"/>
          </a:xfrm>
          <a:prstGeom prst="rect">
            <a:avLst/>
          </a:prstGeom>
          <a:noFill/>
        </p:spPr>
      </p:pic>
      <p:pic>
        <p:nvPicPr>
          <p:cNvPr id="14" name="Picture 2" descr="Национальный дворец искусств &quot;Украина&quot; - Киев, 24 августа, воскресенье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27088" y="917575"/>
            <a:ext cx="7848600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330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100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6278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10000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3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02752" fill="hold"/>
                                        <p:tgtEl>
                                          <p:spTgt spid="163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93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39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L:\музика\Новая папка\hinh-nen-blog-dep-124-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8509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uk-UA" sz="4000" b="1" u="sng" cap="none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АНАЛІЗ МУЗИЧНИХ ТВОРІВ</a:t>
            </a:r>
            <a:endParaRPr lang="ru-RU" sz="4000" u="sng" cap="none" smtClean="0">
              <a:solidFill>
                <a:srgbClr val="33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850" y="1196975"/>
            <a:ext cx="8424863" cy="5276850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1. Розкажіть про свої враження від прослуханих творів.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2. До якого жанру належать ці твори? Назвіть імена виконавців.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3. Охарактеризуйте засоби музичної виразності кожного твору і тембри голосів виконавців.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4. Визначте характер мелодії кожного твору.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5. Який твір вам сподобався найбільше? Чим саме?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L:\музика\Новая папка\hinh-nen-blog-dep-124-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274638"/>
            <a:ext cx="8569325" cy="8509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400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2400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b="1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За поданими ілюстраціями пригадайте назви музичних </a:t>
            </a:r>
            <a:r>
              <a:rPr lang="uk-UA" sz="2400" b="1" u="sng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творів, які слухали на уроках. Хто написав ці твори?</a:t>
            </a:r>
            <a:endParaRPr lang="ru-RU" sz="2400" u="sng" dirty="0">
              <a:solidFill>
                <a:srgbClr val="33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sz="quarter" idx="1"/>
          </p:nvPr>
        </p:nvSpPr>
        <p:spPr>
          <a:xfrm>
            <a:off x="323850" y="1125538"/>
            <a:ext cx="8351838" cy="5348287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smtClean="0"/>
          </a:p>
        </p:txBody>
      </p:sp>
      <p:pic>
        <p:nvPicPr>
          <p:cNvPr id="6" name="Picture 2" descr="Музыка в школе. Репродукции картин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268413"/>
            <a:ext cx="345598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&amp;Zcy;&amp;ncy;&amp;acy;&amp;mcy;&amp;iecy;&amp;ncy;&amp;icy;&amp;tcy;&amp;ycy;&amp;iecy; &amp;lcy;&amp;icy;&amp;chcy;&amp;ncy;&amp;ocy;&amp;scy;&amp;tcy;&amp;icy; &amp;Icy;&amp;scy;&amp;pcy;&amp;acy;&amp;ncy;&amp;icy;&amp;icy; &amp;Bcy;&amp;lcy;&amp;ocy;&amp;gcy; Muchosol &amp;Acy;&amp;rcy;&amp;iecy;&amp;ncy;&amp;dcy;&amp;acy; &amp;vcy;&amp;icy;&amp;lcy;&amp;lcy; &amp;icy; &amp;kcy;&amp;vcy;&amp;acy;&amp;rcy;…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1196975"/>
            <a:ext cx="3508375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C:\Users\Администратор\Pictures\До уроку\thumb_28268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4005263"/>
            <a:ext cx="3835400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Артхив / Художники / Адольф фон Менцель / Живопись / Железная дорога Берлин -- Потсдам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8625" y="3933825"/>
            <a:ext cx="3316288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356100" y="2781300"/>
            <a:ext cx="8636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9600" b="1">
                <a:latin typeface="Times New Roman" pitchFamily="18" charset="0"/>
                <a:cs typeface="Times New Roman" pitchFamily="18" charset="0"/>
              </a:rPr>
              <a:t>?</a:t>
            </a:r>
            <a:endParaRPr lang="ru-RU" sz="9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23850" y="5300663"/>
            <a:ext cx="38560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>
                <a:latin typeface="Times New Roman" pitchFamily="18" charset="0"/>
                <a:cs typeface="Times New Roman" pitchFamily="18" charset="0"/>
              </a:rPr>
              <a:t>Е.Гріг Концерт для фортепіано з оркестром ля-мінор ( І ч.)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724525" y="2276475"/>
            <a:ext cx="30591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>
                <a:latin typeface="Times New Roman" pitchFamily="18" charset="0"/>
                <a:cs typeface="Times New Roman" pitchFamily="18" charset="0"/>
              </a:rPr>
              <a:t>Дж.Верді Арія герцога з опери “ Ріголетто” у виконанні Л.паваротті, Пдомінго, ХКаррерас</a:t>
            </a:r>
            <a:endParaRPr lang="ru-RU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68313" y="2708275"/>
            <a:ext cx="34559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>
                <a:latin typeface="Times New Roman" pitchFamily="18" charset="0"/>
                <a:cs typeface="Times New Roman" pitchFamily="18" charset="0"/>
              </a:rPr>
              <a:t>Реве та стогне Дніпр широкий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867400" y="5013325"/>
            <a:ext cx="2592388" cy="163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>
                <a:latin typeface="Times New Roman" pitchFamily="18" charset="0"/>
                <a:cs typeface="Times New Roman" pitchFamily="18" charset="0"/>
              </a:rPr>
              <a:t>Вокальний цикл М.Глінки “Прощання з Петербургом2 – “ Попутна пісня”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L:\музика\Новая папка\hinh-nen-blog-dep-124-1280x8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404813"/>
            <a:ext cx="8281987" cy="633412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uk-UA" sz="3200" b="1" u="sng" cap="none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КОНКУРС «НАЙКРАЩИЙ ВИКОНАВЕЦЬ»</a:t>
            </a:r>
            <a:endParaRPr lang="ru-RU" sz="3200" cap="none" smtClean="0"/>
          </a:p>
        </p:txBody>
      </p:sp>
      <p:pic>
        <p:nvPicPr>
          <p:cNvPr id="19459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3419475" y="2492375"/>
            <a:ext cx="1981200" cy="3548063"/>
          </a:xfrm>
        </p:spPr>
      </p:pic>
      <p:pic>
        <p:nvPicPr>
          <p:cNvPr id="19460" name="Picture 26" descr="http://pics.livejournal.com/photo_otchet/pic/000y1px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95963" y="2420938"/>
            <a:ext cx="305752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2" descr="C:\Users\Администратор\Pictures\До уроку\0_640f4_317b8cea_XL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0825" y="2420938"/>
            <a:ext cx="2925763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TextBox 6"/>
          <p:cNvSpPr txBox="1">
            <a:spLocks noChangeArrowheads="1"/>
          </p:cNvSpPr>
          <p:nvPr/>
        </p:nvSpPr>
        <p:spPr bwMode="auto">
          <a:xfrm>
            <a:off x="827088" y="908050"/>
            <a:ext cx="766921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600" b="1">
                <a:latin typeface="Times New Roman" pitchFamily="18" charset="0"/>
                <a:cs typeface="Times New Roman" pitchFamily="18" charset="0"/>
              </a:rPr>
              <a:t>За поданою ілюстрацією впізнайте пісню та виконайте її під фонограму.</a:t>
            </a:r>
            <a:r>
              <a:rPr lang="ru-RU" sz="36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>
                <a:latin typeface="Times New Roman" pitchFamily="18" charset="0"/>
                <a:cs typeface="Times New Roman" pitchFamily="18" charset="0"/>
              </a:rPr>
            </a:br>
            <a:r>
              <a:rPr lang="uk-UA" b="1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>
                <a:latin typeface="Times New Roman" pitchFamily="18" charset="0"/>
                <a:cs typeface="Times New Roman" pitchFamily="18" charset="0"/>
              </a:rPr>
            </a:br>
            <a:endParaRPr lang="ru-RU">
              <a:latin typeface="Century Schoolbook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76375" y="6092825"/>
            <a:ext cx="4318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latin typeface="Century Schoolbook" pitchFamily="18" charset="0"/>
              </a:rPr>
              <a:t>?</a:t>
            </a:r>
            <a:endParaRPr lang="ru-RU" sz="3200" b="1">
              <a:latin typeface="Century Schoolbook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211638" y="6092825"/>
            <a:ext cx="4318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200" b="1">
                <a:latin typeface="Century Schoolbook" pitchFamily="18" charset="0"/>
              </a:rPr>
              <a:t>?</a:t>
            </a:r>
            <a:endParaRPr lang="ru-RU" sz="3200" b="1">
              <a:latin typeface="Century Schoolbook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164388" y="6092825"/>
            <a:ext cx="39052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 b="1">
                <a:latin typeface="Century Schoolbook" pitchFamily="18" charset="0"/>
              </a:rPr>
              <a:t>?</a:t>
            </a:r>
            <a:endParaRPr lang="ru-RU" sz="3200" b="1">
              <a:latin typeface="Century Schoolbook" pitchFamily="18" charset="0"/>
            </a:endParaRPr>
          </a:p>
        </p:txBody>
      </p:sp>
      <p:pic>
        <p:nvPicPr>
          <p:cNvPr id="17" name="Шкільний корабель -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1908175" y="6165850"/>
            <a:ext cx="4318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Од Києва до Лубен -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4572000" y="6165850"/>
            <a:ext cx="449263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А.Житкевич. Музика  землі -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7667625" y="6110288"/>
            <a:ext cx="43338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3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5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5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1179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100000">
                <p:cTn id="3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9811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100000"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80772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100000">
                <p:cTn id="4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L:\музика\Новая папка\hinh-nen-blog-dep-124-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88" y="274638"/>
            <a:ext cx="8640762" cy="706437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uk-UA" sz="3600" b="1" u="sng" dirty="0" smtClean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Конкурс «Знавці музичного мистецтва»</a:t>
            </a:r>
            <a:endParaRPr lang="ru-RU" sz="3600" u="sng" dirty="0">
              <a:solidFill>
                <a:srgbClr val="3366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850" y="1196975"/>
            <a:ext cx="8569325" cy="5276850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Дайте відповіді на різнорівневі запитання                           </a:t>
            </a:r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uk-UA" dirty="0" smtClean="0">
              <a:solidFill>
                <a:srgbClr val="0000FF"/>
              </a:solidFill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dirty="0" smtClean="0">
                <a:solidFill>
                  <a:srgbClr val="0000FF"/>
                </a:solidFill>
              </a:rPr>
              <a:t>1.	</a:t>
            </a:r>
            <a:r>
              <a:rPr lang="uk-UA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Урочистий музичний твір на слова </a:t>
            </a:r>
            <a:r>
              <a:rPr lang="uk-UA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символічно-гіро-</a:t>
            </a:r>
            <a:r>
              <a:rPr lang="uk-UA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грамного</a:t>
            </a:r>
            <a:r>
              <a:rPr lang="uk-UA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змісту — це:</a:t>
            </a:r>
            <a:endParaRPr lang="ru-RU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       а) романс;     б) пісня;       в) гімн.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Рефрен у пісні — це:</a:t>
            </a:r>
            <a:endParaRPr lang="ru-RU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    а) вступ;      б) приспів;       в) куплет.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Веснянки, щедрівки, гаївки, колядки відносяться до пісень:</a:t>
            </a:r>
            <a:endParaRPr lang="ru-RU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  а) календарно-обрядових; 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  б) родинно-обрядових; 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   в) ліричних.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88125" y="1052513"/>
            <a:ext cx="936625" cy="936625"/>
          </a:xfrm>
          <a:prstGeom prst="rect">
            <a:avLst/>
          </a:prstGeom>
          <a:solidFill>
            <a:schemeClr val="bg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L:\музика\Новая папка\hinh-nen-blog-dep-124-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Содержимое 2"/>
          <p:cNvSpPr>
            <a:spLocks noGrp="1"/>
          </p:cNvSpPr>
          <p:nvPr>
            <p:ph sz="quarter" idx="1"/>
          </p:nvPr>
        </p:nvSpPr>
        <p:spPr>
          <a:xfrm>
            <a:off x="179388" y="260350"/>
            <a:ext cx="8964612" cy="62134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uk-UA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endParaRPr lang="uk-UA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uk-UA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uk-UA" b="1" i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Широко і звучно під супровід народних інструментів або а капела виконують пісні в манері:</a:t>
            </a:r>
            <a:endParaRPr lang="ru-RU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а) народній; б) академічній; в) естрадній.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uk-UA" b="1" i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5. Вокальний цикл «Прекрасна мельниківна» написав композитор:</a:t>
            </a:r>
            <a:endParaRPr lang="ru-RU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        а) М. Лисенко; б) Ф. Шуберт; в) В. Моцарт.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uk-UA" b="1" i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6. Російський композитор, викладач вокалу, засновник власного методу навчання співу:</a:t>
            </a:r>
            <a:endParaRPr lang="ru-RU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uk-UA" b="1" smtClean="0">
                <a:latin typeface="Times New Roman" pitchFamily="18" charset="0"/>
                <a:cs typeface="Times New Roman" pitchFamily="18" charset="0"/>
              </a:rPr>
              <a:t>    а) С. Рахманінов; б) М. Глінка; в) М. Мусоргський.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uk-UA" b="1" i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7. Одним із перших серед оперних співаків зафіксував основну частину свого репертуару на грамофонних платівках:</a:t>
            </a:r>
            <a:endParaRPr lang="ru-RU" b="1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smtClean="0">
                <a:latin typeface="Times New Roman" pitchFamily="18" charset="0"/>
                <a:cs typeface="Times New Roman" pitchFamily="18" charset="0"/>
              </a:rPr>
              <a:t>а) Л. Паваротті; б) Е. Карузо; в) X. Каррерас. </a:t>
            </a:r>
            <a:r>
              <a:rPr lang="uk-UA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67175" y="260350"/>
            <a:ext cx="914400" cy="914400"/>
          </a:xfrm>
          <a:prstGeom prst="rect">
            <a:avLst/>
          </a:prstGeom>
          <a:solidFill>
            <a:srgbClr val="00B050"/>
          </a:solidFill>
          <a:ln>
            <a:solidFill>
              <a:srgbClr val="33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08" name="TextBox 5"/>
          <p:cNvSpPr txBox="1">
            <a:spLocks noChangeArrowheads="1"/>
          </p:cNvSpPr>
          <p:nvPr/>
        </p:nvSpPr>
        <p:spPr bwMode="auto">
          <a:xfrm>
            <a:off x="4356100" y="476250"/>
            <a:ext cx="338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>
                <a:latin typeface="Times New Roman" pitchFamily="18" charset="0"/>
                <a:cs typeface="Times New Roman" pitchFamily="18" charset="0"/>
              </a:rPr>
              <a:t>3</a:t>
            </a:r>
            <a:endParaRPr lang="ru-RU">
              <a:latin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L:\музика\Новая папка\hinh-nen-blog-dep-124-128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8313" y="1268413"/>
            <a:ext cx="8218487" cy="5133975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8. Жанр п'єси притаманний таким видам мистецтва: 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2800" b="1" i="1" dirty="0" smtClean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живопису, скульптурі, архітектурі;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 б) літературі, музиці, театру; </a:t>
            </a: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в) театру, хореографії, цирку.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9. Вокальний стиль бельканто пов'язаний з виникненням жанру:</a:t>
            </a:r>
            <a:endParaRPr lang="ru-RU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а) пісні;   б) симфонії;   в) опери.	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28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10. Контральто — це співацький голос:</a:t>
            </a:r>
            <a:endParaRPr lang="ru-RU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а) низький чоловічий; б) високий жіночий;          в) низький жіночий.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fontAlgn="auto">
              <a:spcAft>
                <a:spcPts val="0"/>
              </a:spcAft>
              <a:buFont typeface="Wingdings"/>
              <a:buNone/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067175" y="260350"/>
            <a:ext cx="914400" cy="914400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32" name="TextBox 5"/>
          <p:cNvSpPr txBox="1">
            <a:spLocks noChangeArrowheads="1"/>
          </p:cNvSpPr>
          <p:nvPr/>
        </p:nvSpPr>
        <p:spPr bwMode="auto">
          <a:xfrm>
            <a:off x="4427538" y="549275"/>
            <a:ext cx="3397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400" b="1"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I:\музика\Рисунок7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61238" y="5445125"/>
            <a:ext cx="1782762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льков">
  <a:themeElements>
    <a:clrScheme name="Альков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Альков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льков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Альков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306</TotalTime>
  <Words>430</Words>
  <Application>Microsoft Office PowerPoint</Application>
  <PresentationFormat>Экран (4:3)</PresentationFormat>
  <Paragraphs>85</Paragraphs>
  <Slides>12</Slides>
  <Notes>1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12</vt:i4>
      </vt:variant>
    </vt:vector>
  </HeadingPairs>
  <TitlesOfParts>
    <vt:vector size="25" baseType="lpstr">
      <vt:lpstr>Century Schoolbook</vt:lpstr>
      <vt:lpstr>Arial</vt:lpstr>
      <vt:lpstr>Wingdings</vt:lpstr>
      <vt:lpstr>Wingdings 2</vt:lpstr>
      <vt:lpstr>Calibri</vt:lpstr>
      <vt:lpstr>Times New Roman</vt:lpstr>
      <vt:lpstr>Альков</vt:lpstr>
      <vt:lpstr>Альков</vt:lpstr>
      <vt:lpstr>Альков</vt:lpstr>
      <vt:lpstr>Альков</vt:lpstr>
      <vt:lpstr>Альков</vt:lpstr>
      <vt:lpstr>Альков</vt:lpstr>
      <vt:lpstr>Альков</vt:lpstr>
      <vt:lpstr>ЖАНРИ  КАМЕРНО-ВОКАЛЬНОЇ МУЗИКИ</vt:lpstr>
      <vt:lpstr>ЖАНРИ КАМЕРНО-ВОКАЛЬНОЇ МУЗИКИ</vt:lpstr>
      <vt:lpstr>ПОДОРОЖ У ПАЛАЦ МИСТЕЦТВ “УКРАЇНА”</vt:lpstr>
      <vt:lpstr>АНАЛІЗ МУЗИЧНИХ ТВОРІВ</vt:lpstr>
      <vt:lpstr>        ЗА ПОДАНИМИ ІЛЮСТРАЦІЯМИ ПРИГАДАЙТЕ НАЗВИ МУЗИЧНИХ ТВОРІВ, ЯКІ СЛУХАЛИ НА УРОКАХ. ХТО НАПИСАВ ЦІ ТВОРИ?</vt:lpstr>
      <vt:lpstr>КОНКУРС «НАЙКРАЩИЙ ВИКОНАВЕЦЬ»</vt:lpstr>
      <vt:lpstr> КОНКУРС «ЗНАВЦІ МУЗИЧНОГО МИСТЕЦТВА»</vt:lpstr>
      <vt:lpstr>Слайд 8</vt:lpstr>
      <vt:lpstr>Слайд 9</vt:lpstr>
      <vt:lpstr>ВІДПОВІДІ ДО ТЕСТІВ:</vt:lpstr>
      <vt:lpstr>УРОК ЗАВЕРШЕНО</vt:lpstr>
      <vt:lpstr>СПИСОК ВИКОРИСТАНИХ ДЖЕРЕЛ  (ЛІТЕРАТУРА ТА ІНТЕРНЕТ-РЕСУРСИ)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34</cp:revision>
  <dcterms:created xsi:type="dcterms:W3CDTF">2015-02-04T10:51:05Z</dcterms:created>
  <dcterms:modified xsi:type="dcterms:W3CDTF">2015-02-23T14:28:45Z</dcterms:modified>
</cp:coreProperties>
</file>