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14"/>
  </p:notesMasterIdLst>
  <p:sldIdLst>
    <p:sldId id="262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EEFB-D18A-4FEC-9329-831F8249C61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66DE-421F-4737-91AC-764871B08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70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1A958-2A86-4F65-AC94-9BF05C01C6D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79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1A958-2A86-4F65-AC94-9BF05C01C6DD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16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5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73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3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5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79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88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29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8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ua/yandsearch?source=psearch&amp;text=%D1%81%D1%82%D0%B0%D1%82%D1%83%D0%B5%D1%82%D0%BA%D0%B8%20%20%D0%B2%D0%B5%D1%80%D1%85%D0%BD%D1%8C%D0%BE%D0%B3%D0%BE%20%D0%BF%D0%B0%D0%BB%D0%B5%D0%BE%D0%BB%D1%96%D1%82%D1%83&amp;fp=0&amp;pos=24&amp;rpt=simage&amp;lr=28948&amp;uinfo=ww-1349-wh-673-fw-1124-fh-467-pd-1&amp;img_url=http://rnns.ru/uploads/posts/2009-09/1253686011_ng_67_032009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046" y="4581128"/>
            <a:ext cx="3256450" cy="205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455418"/>
            <a:ext cx="8856984" cy="487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3200" b="1" dirty="0" err="1">
                <a:solidFill>
                  <a:srgbClr val="0070C0"/>
                </a:solidFill>
                <a:latin typeface="+mn-lt"/>
              </a:rPr>
              <a:t>Уроки</a:t>
            </a:r>
            <a:r>
              <a:rPr lang="uk-UA" sz="3200" b="1" dirty="0">
                <a:solidFill>
                  <a:srgbClr val="0070C0"/>
                </a:solidFill>
                <a:latin typeface="+mn-lt"/>
              </a:rPr>
              <a:t> інтегрованого курсу «Мистецтво», 5 клас </a:t>
            </a:r>
            <a:r>
              <a:rPr lang="uk-UA" sz="3200" b="1" dirty="0" smtClean="0">
                <a:solidFill>
                  <a:srgbClr val="0070C0"/>
                </a:solidFill>
                <a:latin typeface="+mn-lt"/>
              </a:rPr>
              <a:t>(</a:t>
            </a:r>
            <a:r>
              <a:rPr lang="uk-UA" sz="3200" b="1" dirty="0">
                <a:solidFill>
                  <a:srgbClr val="0070C0"/>
                </a:solidFill>
                <a:latin typeface="+mn-lt"/>
              </a:rPr>
              <a:t>образотворче мистецтво)</a:t>
            </a:r>
            <a:endParaRPr lang="uk-UA" sz="3200" dirty="0">
              <a:solidFill>
                <a:srgbClr val="0070C0"/>
              </a:solidFill>
              <a:latin typeface="+mn-lt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Урок № 1. </a:t>
            </a:r>
            <a:r>
              <a:rPr lang="uk-UA" sz="3200" b="1" dirty="0">
                <a:solidFill>
                  <a:srgbClr val="C00000"/>
                </a:solidFill>
                <a:latin typeface="+mn-lt"/>
              </a:rPr>
              <a:t>Походження мистецтва. </a:t>
            </a:r>
            <a:r>
              <a:rPr lang="uk-UA" sz="3200" b="1" dirty="0" smtClean="0">
                <a:solidFill>
                  <a:srgbClr val="C00000"/>
                </a:solidFill>
                <a:latin typeface="+mn-lt"/>
              </a:rPr>
              <a:t>Як </a:t>
            </a:r>
            <a:r>
              <a:rPr lang="uk-UA" sz="3200" b="1" dirty="0" err="1">
                <a:solidFill>
                  <a:srgbClr val="C00000"/>
                </a:solidFill>
                <a:latin typeface="+mn-lt"/>
              </a:rPr>
              <a:t>виникло</a:t>
            </a:r>
            <a:r>
              <a:rPr lang="uk-UA" sz="3200" b="1" dirty="0">
                <a:solidFill>
                  <a:srgbClr val="C00000"/>
                </a:solidFill>
                <a:latin typeface="+mn-lt"/>
              </a:rPr>
              <a:t> образотворче мистецтво?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Практичне завдання: </a:t>
            </a:r>
            <a:r>
              <a:rPr lang="uk-UA" sz="3200" b="1" dirty="0">
                <a:solidFill>
                  <a:srgbClr val="C00000"/>
                </a:solidFill>
                <a:latin typeface="+mn-lt"/>
              </a:rPr>
              <a:t>малювання тварини, що спинилась на мить, тривожно вслухаючись у шерхіт листя (кольорові олівці</a:t>
            </a:r>
            <a:r>
              <a:rPr lang="uk-UA" sz="3200" b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uk-UA" sz="3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31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"/>
          <a:stretch/>
        </p:blipFill>
        <p:spPr bwMode="auto">
          <a:xfrm>
            <a:off x="269491" y="906908"/>
            <a:ext cx="5310621" cy="324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10015" r="3603" b="4404"/>
          <a:stretch/>
        </p:blipFill>
        <p:spPr bwMode="auto">
          <a:xfrm>
            <a:off x="971600" y="4359669"/>
            <a:ext cx="3456384" cy="202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119336"/>
            <a:ext cx="6852170" cy="576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err="1" smtClean="0"/>
              <a:t>Послідовність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практичної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роботи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pic>
        <p:nvPicPr>
          <p:cNvPr id="6" name="Рисунок 5" descr="C:\Users\User\Pictures\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/>
          <a:stretch/>
        </p:blipFill>
        <p:spPr bwMode="auto">
          <a:xfrm>
            <a:off x="6326733" y="698039"/>
            <a:ext cx="2107157" cy="1653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Pictures\1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421730" cy="171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Pictures\1111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27" r="1624" b="5455"/>
          <a:stretch>
            <a:fillRect/>
          </a:stretch>
        </p:blipFill>
        <p:spPr bwMode="auto">
          <a:xfrm>
            <a:off x="5789025" y="4520600"/>
            <a:ext cx="2953394" cy="1860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5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002060"/>
                </a:solidFill>
                <a:latin typeface="+mn-lt"/>
              </a:rPr>
              <a:t>Робота в </a:t>
            </a:r>
            <a:r>
              <a:rPr lang="uk-UA" sz="2400" b="1" i="1" dirty="0" smtClean="0">
                <a:solidFill>
                  <a:srgbClr val="002060"/>
                </a:solidFill>
                <a:latin typeface="+mn-lt"/>
              </a:rPr>
              <a:t>парах:</a:t>
            </a:r>
          </a:p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uk-UA" sz="2400" b="1" dirty="0">
                <a:solidFill>
                  <a:srgbClr val="00B050"/>
                </a:solidFill>
                <a:latin typeface="+mn-lt"/>
              </a:rPr>
              <a:t>Підготувати </a:t>
            </a:r>
            <a:r>
              <a:rPr lang="uk-UA" sz="2400" b="1" dirty="0" smtClean="0">
                <a:solidFill>
                  <a:srgbClr val="00B050"/>
                </a:solidFill>
                <a:latin typeface="+mn-lt"/>
              </a:rPr>
              <a:t>репортаж </a:t>
            </a:r>
            <a:r>
              <a:rPr lang="uk-UA" sz="2400" b="1" dirty="0">
                <a:solidFill>
                  <a:srgbClr val="00B050"/>
                </a:solidFill>
                <a:latin typeface="+mn-lt"/>
              </a:rPr>
              <a:t>про «Образотворче мистецтво в доісторичні часи»</a:t>
            </a:r>
            <a:endParaRPr lang="uk-UA" sz="2400" dirty="0">
              <a:solidFill>
                <a:srgbClr val="00B050"/>
              </a:solidFill>
              <a:latin typeface="+mn-lt"/>
            </a:endParaRPr>
          </a:p>
          <a:p>
            <a:r>
              <a:rPr lang="uk-UA" sz="2000" dirty="0">
                <a:latin typeface="+mn-lt"/>
              </a:rPr>
              <a:t>1. Із яких джерел ми можемо дізнатися про виникнення образотворчого мистецтва? </a:t>
            </a:r>
          </a:p>
          <a:p>
            <a:r>
              <a:rPr lang="uk-UA" sz="2000" dirty="0">
                <a:latin typeface="+mn-lt"/>
              </a:rPr>
              <a:t>2. Які сюжети переважають у прадавніх печерних малюнках? Чому, на вашу думку, саме такі? </a:t>
            </a:r>
          </a:p>
          <a:p>
            <a:r>
              <a:rPr lang="uk-UA" sz="2000" dirty="0" smtClean="0">
                <a:latin typeface="+mn-lt"/>
              </a:rPr>
              <a:t>3. </a:t>
            </a:r>
            <a:r>
              <a:rPr lang="uk-UA" sz="2000" dirty="0">
                <a:latin typeface="+mn-lt"/>
              </a:rPr>
              <a:t>Які художні матеріали використовували первісні художники? </a:t>
            </a:r>
          </a:p>
          <a:p>
            <a:r>
              <a:rPr lang="uk-UA" sz="2000" dirty="0" smtClean="0">
                <a:latin typeface="+mn-lt"/>
              </a:rPr>
              <a:t>4. </a:t>
            </a:r>
            <a:r>
              <a:rPr lang="uk-UA" sz="2000" dirty="0">
                <a:latin typeface="+mn-lt"/>
              </a:rPr>
              <a:t>Розкажіть, як </a:t>
            </a:r>
            <a:r>
              <a:rPr lang="uk-UA" sz="2000" dirty="0" err="1" smtClean="0">
                <a:latin typeface="+mn-lt"/>
              </a:rPr>
              <a:t>виникло</a:t>
            </a:r>
            <a:r>
              <a:rPr lang="uk-UA" sz="2000" dirty="0" smtClean="0">
                <a:latin typeface="+mn-lt"/>
              </a:rPr>
              <a:t> </a:t>
            </a:r>
            <a:r>
              <a:rPr lang="uk-UA" sz="2000" dirty="0">
                <a:latin typeface="+mn-lt"/>
              </a:rPr>
              <a:t>мистецтво скульптури, зокрема рельєф. </a:t>
            </a:r>
          </a:p>
          <a:p>
            <a:r>
              <a:rPr lang="uk-UA" sz="2000" dirty="0" smtClean="0">
                <a:latin typeface="+mn-lt"/>
              </a:rPr>
              <a:t>5. </a:t>
            </a:r>
            <a:r>
              <a:rPr lang="uk-UA" sz="2000" dirty="0">
                <a:latin typeface="+mn-lt"/>
              </a:rPr>
              <a:t>Кого найчастіше зображували первісні скульптори? Поясніть, чому.</a:t>
            </a:r>
          </a:p>
          <a:p>
            <a:r>
              <a:rPr lang="uk-UA" sz="2000" dirty="0">
                <a:latin typeface="+mn-lt"/>
              </a:rPr>
              <a:t>6.Роздивіться зразок печерного живопису. Як ви уявляєте роботу доісторичного художника?</a:t>
            </a:r>
          </a:p>
          <a:p>
            <a:endParaRPr lang="uk-UA" b="1" i="1" dirty="0" smtClean="0">
              <a:solidFill>
                <a:srgbClr val="000000"/>
              </a:solidFill>
              <a:latin typeface="+mn-lt"/>
            </a:endParaRPr>
          </a:p>
          <a:p>
            <a:endParaRPr lang="uk-UA" b="1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4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Список </a:t>
            </a:r>
            <a:r>
              <a:rPr lang="uk-UA" sz="2400" b="1" dirty="0" err="1" smtClean="0">
                <a:solidFill>
                  <a:schemeClr val="tx2"/>
                </a:solidFill>
              </a:rPr>
              <a:t>використанних</a:t>
            </a:r>
            <a:r>
              <a:rPr lang="uk-UA" sz="2400" b="1" dirty="0" smtClean="0">
                <a:solidFill>
                  <a:schemeClr val="tx2"/>
                </a:solidFill>
              </a:rPr>
              <a:t> інтернет-джерел:</a:t>
            </a:r>
          </a:p>
          <a:p>
            <a:pPr marL="0" indent="0">
              <a:buNone/>
            </a:pPr>
            <a:endParaRPr lang="uk-UA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http</a:t>
            </a:r>
            <a:r>
              <a:rPr lang="en-US" sz="2400" dirty="0"/>
              <a:t>://journal-shkolniku.ru/pecheri.html</a:t>
            </a:r>
            <a:endParaRPr lang="uk-UA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http</a:t>
            </a:r>
            <a:r>
              <a:rPr lang="en-US" sz="2400" dirty="0"/>
              <a:t>://school.xvatit.com/index.php?title=</a:t>
            </a:r>
            <a:r>
              <a:rPr lang="uk-UA" sz="2400" dirty="0" smtClean="0"/>
              <a:t>Культура_й_мистецтво_людей_за_первісних_часів</a:t>
            </a:r>
            <a:r>
              <a:rPr lang="uk-UA" sz="2400" dirty="0"/>
              <a:t>._</a:t>
            </a:r>
            <a:r>
              <a:rPr lang="uk-UA" sz="2400" dirty="0" err="1" smtClean="0"/>
              <a:t>Повні_уроки</a:t>
            </a:r>
            <a:r>
              <a:rPr lang="uk-UA" sz="2400" dirty="0" smtClean="0"/>
              <a:t>           </a:t>
            </a:r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682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581439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 ви думаєте, коли людина почала малювати? Кого, що вона почала зображувати першими?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 сприймала навколишній світ первісна людина?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вона хотіла показати у своїх малюнках?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D:\картинки для роботи\школа\znak_vopros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818291"/>
            <a:ext cx="1763606" cy="213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04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5169" y="1884087"/>
            <a:ext cx="3312368" cy="478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26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лешка\Съемный диск\Черкаська СШ 20 Лємешева Н.А. Вчитель року - 2011\навчально-наочний посібник стилі мистецтва, стилі архітектури\Таблиці малюнки\посібник таблиці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65564" cy="61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2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2519"/>
            <a:ext cx="7344816" cy="947228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uk-UA" sz="2800" b="1" dirty="0" smtClean="0">
                <a:latin typeface="+mn-lt"/>
              </a:rPr>
              <a:t>Найдавніші</a:t>
            </a:r>
            <a:r>
              <a:rPr lang="uk-UA" sz="2800" b="1" dirty="0" smtClean="0"/>
              <a:t> художні твори</a:t>
            </a:r>
            <a:endParaRPr lang="ru-RU" sz="2800" b="1" dirty="0" smtClean="0"/>
          </a:p>
        </p:txBody>
      </p:sp>
      <p:pic>
        <p:nvPicPr>
          <p:cNvPr id="4099" name="Picture 3" descr="C:\Users\Анатолий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9" y="2072478"/>
            <a:ext cx="4032448" cy="2944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uralrockart.ru/img/img_3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71" y="3679041"/>
            <a:ext cx="4175145" cy="2675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5916" y="108637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latin typeface="+mn-lt"/>
              </a:rPr>
              <a:t>«Макарони» ─ сплетення паралельних ліній, нанесених пальцями на стіну </a:t>
            </a:r>
            <a:endParaRPr lang="uk-U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7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154" y="84397"/>
            <a:ext cx="4617925" cy="1327260"/>
          </a:xfrm>
        </p:spPr>
        <p:txBody>
          <a:bodyPr>
            <a:normAutofit/>
          </a:bodyPr>
          <a:lstStyle/>
          <a:p>
            <a:pPr marL="0" indent="0" algn="l" eaLnBrk="1" hangingPunct="1">
              <a:buNone/>
              <a:defRPr/>
            </a:pPr>
            <a:r>
              <a:rPr lang="ru-RU" sz="2800" b="1" dirty="0" err="1" smtClean="0">
                <a:latin typeface="+mn-lt"/>
              </a:rPr>
              <a:t>Печерний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живопис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з</a:t>
            </a:r>
            <a:r>
              <a:rPr lang="en-US" sz="2800" b="1" dirty="0" smtClean="0">
                <a:latin typeface="+mn-lt"/>
              </a:rPr>
              <a:t>’</a:t>
            </a:r>
            <a:r>
              <a:rPr lang="uk-UA" sz="2800" b="1" dirty="0" smtClean="0">
                <a:latin typeface="+mn-lt"/>
              </a:rPr>
              <a:t>явився близько 40 тис. років тому</a:t>
            </a:r>
            <a:endParaRPr lang="ru-RU" sz="2800" b="1" dirty="0" smtClean="0">
              <a:latin typeface="+mn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694873" y="5264499"/>
            <a:ext cx="3960439" cy="1287661"/>
          </a:xfrm>
        </p:spPr>
        <p:txBody>
          <a:bodyPr>
            <a:normAutofit/>
          </a:bodyPr>
          <a:lstStyle/>
          <a:p>
            <a:pPr marL="45720" indent="0" eaLnBrk="1" hangingPunct="1">
              <a:lnSpc>
                <a:spcPct val="80000"/>
              </a:lnSpc>
              <a:buNone/>
              <a:defRPr/>
            </a:pPr>
            <a:r>
              <a:rPr lang="uk-UA" sz="2000" dirty="0" smtClean="0">
                <a:cs typeface="Arial" panose="020B0604020202020204" pitchFamily="34" charset="0"/>
              </a:rPr>
              <a:t>Перші наскальні малюнки  на стінах печер </a:t>
            </a:r>
            <a:r>
              <a:rPr lang="uk-UA" sz="2000" dirty="0" err="1" smtClean="0">
                <a:cs typeface="Arial" panose="020B0604020202020204" pitchFamily="34" charset="0"/>
              </a:rPr>
              <a:t>Альтаміра</a:t>
            </a:r>
            <a:endParaRPr lang="ru-RU" sz="2000" dirty="0" smtClean="0">
              <a:cs typeface="Arial" panose="020B0604020202020204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362" y="1441924"/>
            <a:ext cx="3821899" cy="3028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46" y="1716555"/>
            <a:ext cx="3244139" cy="28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1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84777" y="535830"/>
            <a:ext cx="2952328" cy="303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sdvk-oboi.ru/i/6140_62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5" y="535830"/>
            <a:ext cx="3528392" cy="2644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alaeo.gly.bris.ac.uk/Palaeofiles/Pleistocene/index_files/image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11" y="3898501"/>
            <a:ext cx="4368357" cy="2623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9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Зародження скульптури</a:t>
            </a:r>
          </a:p>
        </p:txBody>
      </p:sp>
      <p:pic>
        <p:nvPicPr>
          <p:cNvPr id="45062" name="Picture 6" descr="http://rnns.ru/uploads/posts/2009-09/1253686011_ng_67_032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19" y="1155811"/>
            <a:ext cx="4816475" cy="3313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8088" y="4653136"/>
            <a:ext cx="8013576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000" dirty="0" smtClean="0"/>
              <a:t>Перші скульптурні твори </a:t>
            </a:r>
            <a:r>
              <a:rPr lang="ru-RU" sz="2000" dirty="0"/>
              <a:t>(</a:t>
            </a:r>
            <a:r>
              <a:rPr lang="ru-RU" sz="2000" dirty="0" err="1"/>
              <a:t>бл</a:t>
            </a:r>
            <a:r>
              <a:rPr lang="ru-RU" sz="2000" dirty="0"/>
              <a:t>. 33 тис. до </a:t>
            </a:r>
            <a:r>
              <a:rPr lang="ru-RU" sz="2000" dirty="0" err="1"/>
              <a:t>н.е</a:t>
            </a:r>
            <a:r>
              <a:rPr lang="ru-RU" sz="2000" dirty="0"/>
              <a:t>.). </a:t>
            </a:r>
            <a:r>
              <a:rPr lang="uk-UA" sz="2000" dirty="0" smtClean="0"/>
              <a:t>— жіночі фігурки — символи родючості, вони зроблені завжди за одним з</a:t>
            </a:r>
            <a:r>
              <a:rPr lang="en-US" sz="2000" dirty="0" smtClean="0"/>
              <a:t>a</a:t>
            </a:r>
            <a:r>
              <a:rPr lang="uk-UA" sz="2000" dirty="0" smtClean="0"/>
              <a:t>г</a:t>
            </a:r>
            <a:r>
              <a:rPr lang="en-US" sz="2000" dirty="0" smtClean="0"/>
              <a:t>a</a:t>
            </a:r>
            <a:r>
              <a:rPr lang="uk-UA" sz="2000" dirty="0" err="1" smtClean="0"/>
              <a:t>льним</a:t>
            </a:r>
            <a:r>
              <a:rPr lang="uk-UA" sz="2000" dirty="0" smtClean="0"/>
              <a:t> принципом: кінцівки ледве немічені, риси обличчя не позначені, однак в них різко простежуються ознаки жінки-м</a:t>
            </a:r>
            <a:r>
              <a:rPr lang="en-US" sz="2000" dirty="0" smtClean="0"/>
              <a:t>a</a:t>
            </a:r>
            <a:r>
              <a:rPr lang="uk-UA" sz="2000" dirty="0" err="1" smtClean="0"/>
              <a:t>тері</a:t>
            </a:r>
            <a:r>
              <a:rPr lang="uk-UA" sz="2000" dirty="0" smtClean="0"/>
              <a:t>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3281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886" y="99694"/>
            <a:ext cx="5748338" cy="576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/>
              <a:t>Культура </a:t>
            </a:r>
            <a:r>
              <a:rPr lang="ru-RU" sz="3600" dirty="0" err="1"/>
              <a:t>пізнього</a:t>
            </a:r>
            <a:r>
              <a:rPr lang="ru-RU" sz="3600" dirty="0"/>
              <a:t> </a:t>
            </a:r>
            <a:r>
              <a:rPr lang="ru-RU" sz="3600" dirty="0" err="1"/>
              <a:t>палеол</a:t>
            </a:r>
            <a:r>
              <a:rPr lang="uk-UA" sz="3600" dirty="0" err="1"/>
              <a:t>іту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65" y="734976"/>
            <a:ext cx="3708400" cy="3905250"/>
          </a:xfr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uk-UA" sz="2000" dirty="0" smtClean="0"/>
              <a:t>Яскравим прикладом пізнього палеоліту є </a:t>
            </a:r>
            <a:r>
              <a:rPr lang="uk-UA" sz="20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Мізинська</a:t>
            </a:r>
            <a:r>
              <a:rPr lang="uk-UA" sz="20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стоянка </a:t>
            </a:r>
            <a:r>
              <a:rPr lang="uk-UA" sz="2000" dirty="0" smtClean="0"/>
              <a:t>на Чернігівщині на якій було знайдено зразки образотворчого і музичного мистецтва наших далеких предків</a:t>
            </a:r>
            <a:r>
              <a:rPr lang="uk-UA" sz="2400" dirty="0" smtClean="0"/>
              <a:t>. </a:t>
            </a:r>
            <a:r>
              <a:rPr lang="uk-UA" sz="2000" dirty="0" smtClean="0"/>
              <a:t>Всі вироби  оздоблені </a:t>
            </a:r>
            <a:r>
              <a:rPr lang="uk-UA" sz="2000" b="1" i="1" dirty="0" err="1" smtClean="0">
                <a:solidFill>
                  <a:schemeClr val="accent5">
                    <a:lumMod val="50000"/>
                  </a:schemeClr>
                </a:solidFill>
              </a:rPr>
              <a:t>меандровим</a:t>
            </a:r>
            <a:r>
              <a:rPr lang="uk-UA" sz="20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000" dirty="0" smtClean="0"/>
              <a:t>орнаментом, який згодом поширився по всій Європі, набувши особливої популярності в Давній Греції</a:t>
            </a:r>
            <a:endParaRPr lang="ru-RU" sz="20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4919663"/>
            <a:ext cx="2586037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869402"/>
            <a:ext cx="28575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81" y="3762281"/>
            <a:ext cx="5093710" cy="304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97" y="330896"/>
            <a:ext cx="1911455" cy="323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0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4" y="1909541"/>
            <a:ext cx="7448872" cy="323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3"/>
            <a:ext cx="9036496" cy="1368152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</a:rPr>
              <a:t>	Кам'яна Могила </a:t>
            </a:r>
            <a:r>
              <a:rPr lang="uk-UA" sz="2000" dirty="0" smtClean="0"/>
              <a:t>— світова пам'ятка давньої культури в Україні поблизу Мелітополя у Запорізькій обл. Святилище ритуального значення. 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uk-UA" sz="2000" dirty="0" smtClean="0"/>
              <a:t>Містить декілька тисяч унікальних стародавніх </a:t>
            </a:r>
            <a:r>
              <a:rPr lang="uk-UA" sz="2000" dirty="0" err="1" smtClean="0"/>
              <a:t>наскельних</a:t>
            </a:r>
            <a:r>
              <a:rPr lang="uk-UA" sz="2000" dirty="0" smtClean="0"/>
              <a:t> зображень — 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</a:rPr>
              <a:t>петрогліфів</a:t>
            </a:r>
            <a:r>
              <a:rPr lang="uk-UA" sz="20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000" dirty="0" smtClean="0"/>
              <a:t>тварин, людей у вигляді геометричних фігур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716" y="5447233"/>
            <a:ext cx="49688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0000"/>
                </a:solidFill>
                <a:latin typeface="+mn-lt"/>
                <a:cs typeface="+mn-cs"/>
              </a:rPr>
              <a:t>Так </a:t>
            </a:r>
            <a:r>
              <a:rPr lang="ru-RU" sz="2000" kern="0" dirty="0" err="1">
                <a:solidFill>
                  <a:srgbClr val="000000"/>
                </a:solidFill>
                <a:latin typeface="+mn-lt"/>
                <a:cs typeface="+mn-cs"/>
              </a:rPr>
              <a:t>звані</a:t>
            </a:r>
            <a:r>
              <a:rPr lang="ru-RU" sz="2000" kern="0" dirty="0">
                <a:solidFill>
                  <a:srgbClr val="000000"/>
                </a:solidFill>
                <a:latin typeface="+mn-lt"/>
                <a:cs typeface="+mn-cs"/>
              </a:rPr>
              <a:t> «</a:t>
            </a:r>
            <a:r>
              <a:rPr lang="ru-RU" sz="2000" kern="0" dirty="0" err="1">
                <a:solidFill>
                  <a:srgbClr val="000000"/>
                </a:solidFill>
                <a:latin typeface="+mn-lt"/>
                <a:cs typeface="+mn-cs"/>
              </a:rPr>
              <a:t>кам</a:t>
            </a:r>
            <a:r>
              <a:rPr lang="en-US" sz="2000" kern="0" dirty="0">
                <a:solidFill>
                  <a:srgbClr val="000000"/>
                </a:solidFill>
                <a:latin typeface="+mn-lt"/>
                <a:cs typeface="+mn-cs"/>
              </a:rPr>
              <a:t>’</a:t>
            </a:r>
            <a:r>
              <a:rPr lang="ru-RU" sz="2000" kern="0" dirty="0" err="1">
                <a:solidFill>
                  <a:srgbClr val="000000"/>
                </a:solidFill>
                <a:latin typeface="+mn-lt"/>
                <a:cs typeface="+mn-cs"/>
              </a:rPr>
              <a:t>яні</a:t>
            </a:r>
            <a:r>
              <a:rPr lang="ru-RU" sz="20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+mn-lt"/>
                <a:cs typeface="+mn-cs"/>
              </a:rPr>
              <a:t>баби</a:t>
            </a:r>
            <a:r>
              <a:rPr lang="ru-RU" sz="2000" kern="0" dirty="0">
                <a:solidFill>
                  <a:srgbClr val="000000"/>
                </a:solidFill>
                <a:latin typeface="+mn-lt"/>
                <a:cs typeface="+mn-cs"/>
              </a:rPr>
              <a:t>» </a:t>
            </a:r>
            <a:r>
              <a:rPr lang="ru-RU" sz="2000" kern="0" dirty="0" err="1">
                <a:solidFill>
                  <a:srgbClr val="000000"/>
                </a:solidFill>
                <a:latin typeface="+mn-lt"/>
                <a:cs typeface="+mn-cs"/>
              </a:rPr>
              <a:t>символізували</a:t>
            </a:r>
            <a:r>
              <a:rPr lang="ru-RU" sz="20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+mn-lt"/>
                <a:cs typeface="+mn-cs"/>
              </a:rPr>
              <a:t>образи</a:t>
            </a:r>
            <a:r>
              <a:rPr lang="ru-RU" sz="20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+mn-lt"/>
                <a:cs typeface="+mn-cs"/>
              </a:rPr>
              <a:t>воїнів</a:t>
            </a:r>
            <a:r>
              <a:rPr lang="ru-RU" sz="2000" kern="0" dirty="0">
                <a:solidFill>
                  <a:srgbClr val="000000"/>
                </a:solidFill>
                <a:latin typeface="+mn-lt"/>
                <a:cs typeface="+mn-cs"/>
              </a:rPr>
              <a:t>, та </a:t>
            </a:r>
            <a:r>
              <a:rPr lang="ru-RU" sz="2000" kern="0" dirty="0" err="1">
                <a:solidFill>
                  <a:srgbClr val="000000"/>
                </a:solidFill>
                <a:latin typeface="+mn-lt"/>
                <a:cs typeface="+mn-cs"/>
              </a:rPr>
              <a:t>духів</a:t>
            </a:r>
            <a:r>
              <a:rPr lang="ru-RU" sz="20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+mn-lt"/>
                <a:cs typeface="+mn-cs"/>
              </a:rPr>
              <a:t>померлих</a:t>
            </a:r>
            <a:r>
              <a:rPr lang="ru-RU" sz="2000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latin typeface="+mn-lt"/>
                <a:cs typeface="+mn-cs"/>
              </a:rPr>
              <a:t>пращурів</a:t>
            </a:r>
            <a:endParaRPr lang="ru-RU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8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34</TotalTime>
  <Words>333</Words>
  <Application>Microsoft Office PowerPoint</Application>
  <PresentationFormat>Экран (4:3)</PresentationFormat>
  <Paragraphs>32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Times New Roman</vt:lpstr>
      <vt:lpstr>Savon</vt:lpstr>
      <vt:lpstr>Презентация PowerPoint</vt:lpstr>
      <vt:lpstr>Презентация PowerPoint</vt:lpstr>
      <vt:lpstr>Презентация PowerPoint</vt:lpstr>
      <vt:lpstr>Найдавніші художні твори</vt:lpstr>
      <vt:lpstr>Печерний живопис з’явився близько 40 тис. років тому</vt:lpstr>
      <vt:lpstr>Презентация PowerPoint</vt:lpstr>
      <vt:lpstr>Зародження скульптури</vt:lpstr>
      <vt:lpstr>Культура пізнього палеоліту</vt:lpstr>
      <vt:lpstr>Презентация PowerPoint</vt:lpstr>
      <vt:lpstr>Послідовність практичної роботи: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2014-05-10T20:01:47Z</dcterms:created>
  <dcterms:modified xsi:type="dcterms:W3CDTF">2015-02-09T07:31:22Z</dcterms:modified>
</cp:coreProperties>
</file>