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60" r:id="rId2"/>
    <p:sldId id="262" r:id="rId3"/>
    <p:sldId id="258" r:id="rId4"/>
    <p:sldId id="261" r:id="rId5"/>
    <p:sldId id="263" r:id="rId6"/>
    <p:sldId id="259" r:id="rId7"/>
    <p:sldId id="265" r:id="rId8"/>
    <p:sldId id="264" r:id="rId9"/>
    <p:sldId id="266" r:id="rId10"/>
    <p:sldId id="267" r:id="rId11"/>
    <p:sldId id="268" r:id="rId12"/>
    <p:sldId id="274" r:id="rId13"/>
    <p:sldId id="273" r:id="rId14"/>
    <p:sldId id="275" r:id="rId15"/>
    <p:sldId id="270" r:id="rId16"/>
    <p:sldId id="269" r:id="rId17"/>
    <p:sldId id="27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0-tub-ua.yandex.net/i?id=67fda75b9fd09e1db4d9064ee83b7ac0-63-144&amp;n=21" TargetMode="External"/><Relationship Id="rId2" Type="http://schemas.openxmlformats.org/officeDocument/2006/relationships/hyperlink" Target="http://img0.liveinternet.ru/images/attach/c/2/74/384/74384512_greci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fpro.ru/php/uthumb.php?w=600&amp;s=http://img.istpravda.com.ua/images/doc/7/4/74b2782-pek.jpg" TargetMode="External"/><Relationship Id="rId4" Type="http://schemas.openxmlformats.org/officeDocument/2006/relationships/hyperlink" Target="http://s001.radikal.ru/i193/1109/50/22e44b3a80b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4747" y="404157"/>
            <a:ext cx="8388881" cy="520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  <a:tabLst>
                <a:tab pos="2993231" algn="l"/>
              </a:tabLst>
            </a:pPr>
            <a:r>
              <a:rPr lang="uk-UA" sz="28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tabLst>
                <a:tab pos="2993231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2.</a:t>
            </a:r>
            <a:r>
              <a:rPr lang="uk-UA" sz="2800" b="1" dirty="0">
                <a:latin typeface="Century Schoolbook" panose="02040604050505020304" pitchFamily="18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Походження мистецтва. Мистецтво стародавніх культур і цивілізацій?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  <a:tabLst>
                <a:tab pos="2993231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зображення </a:t>
            </a:r>
            <a:r>
              <a:rPr lang="uk-UA" sz="2800" b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біноклевидної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 посудини трипільської культури або старовинного музичного інструменту (сопілка, ріг), декорування малюнка орнаментом. </a:t>
            </a:r>
          </a:p>
        </p:txBody>
      </p:sp>
    </p:spTree>
    <p:extLst>
      <p:ext uri="{BB962C8B-B14F-4D97-AF65-F5344CB8AC3E}">
        <p14:creationId xmlns:p14="http://schemas.microsoft.com/office/powerpoint/2010/main" val="4277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08" y="745400"/>
            <a:ext cx="85779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entury Schoolbook" panose="02040604050505020304" pitchFamily="18" charset="0"/>
              </a:rPr>
              <a:t>	</a:t>
            </a:r>
            <a:r>
              <a:rPr lang="uk-UA" dirty="0" smtClean="0">
                <a:latin typeface="Century Schoolbook" panose="02040604050505020304" pitchFamily="18" charset="0"/>
              </a:rPr>
              <a:t>Територія</a:t>
            </a:r>
            <a:r>
              <a:rPr lang="uk-UA" dirty="0">
                <a:latin typeface="Century Schoolbook" panose="02040604050505020304" pitchFamily="18" charset="0"/>
              </a:rPr>
              <a:t>, на якій розміщувався один із найбільших </a:t>
            </a:r>
            <a:r>
              <a:rPr lang="uk-UA" dirty="0" smtClean="0">
                <a:latin typeface="Century Schoolbook" panose="02040604050505020304" pitchFamily="18" charset="0"/>
              </a:rPr>
              <a:t>давньогрецьких </a:t>
            </a:r>
            <a:r>
              <a:rPr lang="uk-UA" dirty="0">
                <a:latin typeface="Century Schoolbook" panose="02040604050505020304" pitchFamily="18" charset="0"/>
              </a:rPr>
              <a:t>полісів — Ольвія — охоплює залишки </a:t>
            </a:r>
            <a:r>
              <a:rPr lang="uk-UA" dirty="0" smtClean="0">
                <a:latin typeface="Century Schoolbook" panose="02040604050505020304" pitchFamily="18" charset="0"/>
              </a:rPr>
              <a:t>давньогрецького </a:t>
            </a:r>
            <a:r>
              <a:rPr lang="uk-UA" dirty="0">
                <a:latin typeface="Century Schoolbook" panose="02040604050505020304" pitchFamily="18" charset="0"/>
              </a:rPr>
              <a:t>поселення на о. Березань (на </a:t>
            </a:r>
            <a:r>
              <a:rPr lang="uk-UA" dirty="0" smtClean="0">
                <a:latin typeface="Century Schoolbook" panose="02040604050505020304" pitchFamily="18" charset="0"/>
              </a:rPr>
              <a:t>Миколаївщині</a:t>
            </a:r>
            <a:r>
              <a:rPr lang="uk-UA" dirty="0">
                <a:latin typeface="Century Schoolbook" panose="02040604050505020304" pitchFamily="18" charset="0"/>
              </a:rPr>
              <a:t>). Тут можна побачити руїни фортечних мурів, </a:t>
            </a:r>
            <a:r>
              <a:rPr lang="uk-UA" dirty="0" smtClean="0">
                <a:latin typeface="Century Schoolbook" panose="02040604050505020304" pitchFamily="18" charset="0"/>
              </a:rPr>
              <a:t>житлових </a:t>
            </a:r>
            <a:r>
              <a:rPr lang="uk-UA" dirty="0">
                <a:latin typeface="Century Schoolbook" panose="02040604050505020304" pitchFamily="18" charset="0"/>
              </a:rPr>
              <a:t>кварталів, римської цитаделі, поховальних </a:t>
            </a:r>
            <a:r>
              <a:rPr lang="uk-UA" dirty="0" smtClean="0">
                <a:latin typeface="Century Schoolbook" panose="02040604050505020304" pitchFamily="18" charset="0"/>
              </a:rPr>
              <a:t>склепів. </a:t>
            </a:r>
            <a:endParaRPr lang="uk-UA" dirty="0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9293" y="0"/>
            <a:ext cx="3303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Ольвія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40" y="1981514"/>
            <a:ext cx="6354877" cy="47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19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578" y="87086"/>
            <a:ext cx="3303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Скіфи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43" y="1010416"/>
            <a:ext cx="6665243" cy="535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01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371" y="200026"/>
            <a:ext cx="8458200" cy="14097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uk-UA" sz="2000" b="1" dirty="0" smtClean="0">
                <a:solidFill>
                  <a:srgbClr val="4D3319"/>
                </a:solidFill>
                <a:latin typeface="Century Schoolbook" panose="02040604050505020304" pitchFamily="18" charset="0"/>
              </a:rPr>
              <a:t>	</a:t>
            </a:r>
            <a:r>
              <a:rPr lang="uk-UA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 різьбі по дереву й кістці, литті з бронзи, золота та срібла відтворювались постаті звірів або фантастичних істот. Зображення виконувались у своєрідній художній манері, яка дістала назву звіриного стилю.</a:t>
            </a:r>
            <a:endParaRPr lang="ru-RU" sz="1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123" name="Picture 3" descr="G:\урок1 10 кл\1001135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9726"/>
            <a:ext cx="5486400" cy="502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36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3030" y="217715"/>
            <a:ext cx="8588828" cy="13382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	</a:t>
            </a:r>
            <a:r>
              <a:rPr lang="uk-UA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Золота царська пектораль знайдена в 70-ті рр. </a:t>
            </a:r>
            <a:r>
              <a:rPr lang="en-US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XX</a:t>
            </a:r>
            <a:r>
              <a:rPr lang="uk-UA" sz="1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ст. у Дніпропетровській області (курган Товста Могила). Це нагрудна прикраса скіфського царя. Сучасні вчені вважають, що в ній закодований скіфський календар — зодіак, повний своїх таємниць.</a:t>
            </a:r>
            <a:endParaRPr lang="ru-RU" sz="18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4578" name="Picture 2" descr="G:\урок1 10 кл\pektor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532" y="1806349"/>
            <a:ext cx="4463823" cy="453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79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751114"/>
            <a:ext cx="7441474" cy="11088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sz="2400" dirty="0" smtClean="0">
                <a:latin typeface="Century Schoolbook" panose="02040604050505020304" pitchFamily="18" charset="0"/>
              </a:rPr>
              <a:t>	Трипільська кераміка є витонченою за технічним рівним виконання, орнаментальністю і художнім рішенням.</a:t>
            </a:r>
            <a:endParaRPr lang="uk-UA" sz="2400" dirty="0">
              <a:latin typeface="Century Schoolbook" panose="020406040505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8272" y="28169"/>
            <a:ext cx="3303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Трипілля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1" y="2823520"/>
            <a:ext cx="4326352" cy="3789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982" y="1859936"/>
            <a:ext cx="5212532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532" y="382107"/>
            <a:ext cx="25917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7330" algn="just">
              <a:lnSpc>
                <a:spcPts val="126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завдання</a:t>
            </a:r>
            <a:endParaRPr lang="uk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25" y="966962"/>
            <a:ext cx="5108891" cy="2877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89" y="4373362"/>
            <a:ext cx="5505165" cy="1877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2110" y="3964892"/>
            <a:ext cx="12474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4882" y="3223559"/>
            <a:ext cx="165423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Варіант.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5139" y="540752"/>
            <a:ext cx="12474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Варіант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4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3" y="759959"/>
            <a:ext cx="7380514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Підсумок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уроку: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1. Розкажіть про особливості архітектурних споруд Єгипту.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2. Які канони зображення людини виникли в мистецтві Єгипту?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3. Назвіть види мистецтва, поширені у Стародавній Греції.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4. У чому полягає оригінальність трипільської кераміки? Розкажіть про її особливості, спираючись на ілюстрації, уміщені в підручнику.</a:t>
            </a:r>
            <a:endParaRPr lang="uk-UA" sz="20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2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Список </a:t>
            </a:r>
            <a:r>
              <a:rPr lang="uk-UA" sz="2400" b="1" dirty="0" err="1" smtClean="0">
                <a:solidFill>
                  <a:schemeClr val="tx2"/>
                </a:solidFill>
              </a:rPr>
              <a:t>використанних</a:t>
            </a:r>
            <a:r>
              <a:rPr lang="uk-UA" sz="2400" b="1" dirty="0" smtClean="0">
                <a:solidFill>
                  <a:schemeClr val="tx2"/>
                </a:solidFill>
              </a:rPr>
              <a:t> інтернет-джерел:</a:t>
            </a:r>
          </a:p>
          <a:p>
            <a:pPr marL="0" indent="0">
              <a:buNone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img0.liveinternet.ru/images/attach/c/2/74/384/74384512_grecia.jpg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im0-tub-ua.yandex.net/i?id=67fda75b9fd09e1db4d9064ee83b7ac0-63-144&amp;n=21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s001.radikal.ru/i193/1109/50/22e44b3a80b9.jpg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hlinkClick r:id="rId5"/>
              </a:rPr>
              <a:t>http://rfpro.ru/php/uthumb.php?w=600&amp;s=http://</a:t>
            </a:r>
            <a:r>
              <a:rPr lang="en-US" sz="2400" dirty="0" smtClean="0">
                <a:hlinkClick r:id="rId5"/>
              </a:rPr>
              <a:t>img.istpravda.com.ua/images/doc/7/4/74b2782-pek.jpg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http://storinka-m.kiev.ua/pict_1/big/9562.jpeg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53738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71" y="356957"/>
            <a:ext cx="8621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Сьогодні ми здійснимо віртуальну екскурсію до стародавнього Єгипту та Греції, відвідаємо міста античного Причорномор’я, найдавнішу цивілізацію на території України – Трипільську.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794" y="1557286"/>
            <a:ext cx="3293033" cy="226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68" y="4016829"/>
            <a:ext cx="4007080" cy="258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humor.deport.ru/images/stories/38pi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5" y="1615993"/>
            <a:ext cx="3122839" cy="2342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5732" y="2264228"/>
            <a:ext cx="1635504" cy="11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8802" y="174171"/>
            <a:ext cx="3303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Єгипет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743" y="969420"/>
            <a:ext cx="8349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Найвідомішими є </a:t>
            </a:r>
            <a:r>
              <a:rPr lang="uk-UA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піраміди трьох фараонів ІV </a:t>
            </a:r>
            <a:r>
              <a:rPr lang="uk-UA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династії: Кафра, Менкуара та </a:t>
            </a:r>
            <a:r>
              <a:rPr lang="uk-UA" dirty="0" err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Хуфу</a:t>
            </a:r>
            <a:r>
              <a:rPr lang="uk-UA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Хеопса</a:t>
            </a:r>
            <a:r>
              <a:rPr lang="uk-UA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7" y="1729464"/>
            <a:ext cx="71437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13" y="4995606"/>
            <a:ext cx="6864627" cy="149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75" y="361270"/>
            <a:ext cx="4376253" cy="24397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456" y="3973115"/>
            <a:ext cx="8806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	</a:t>
            </a:r>
            <a:r>
              <a:rPr lang="ru-RU" dirty="0" err="1" smtClean="0">
                <a:latin typeface="Century Schoolbook" panose="02040604050505020304" pitchFamily="18" charset="0"/>
              </a:rPr>
              <a:t>Тяжіння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єгиптян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 smtClean="0">
                <a:latin typeface="Century Schoolbook" panose="02040604050505020304" pitchFamily="18" charset="0"/>
              </a:rPr>
              <a:t>грандіозності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відчувається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у </a:t>
            </a:r>
            <a:r>
              <a:rPr lang="ru-RU" dirty="0" err="1" smtClean="0">
                <a:latin typeface="Century Schoolbook" panose="02040604050505020304" pitchFamily="18" charset="0"/>
              </a:rPr>
              <a:t>величних</a:t>
            </a:r>
            <a:r>
              <a:rPr lang="ru-RU" dirty="0" smtClean="0">
                <a:latin typeface="Century Schoolbook" panose="02040604050505020304" pitchFamily="18" charset="0"/>
              </a:rPr>
              <a:t> статуях </a:t>
            </a:r>
            <a:r>
              <a:rPr lang="ru-RU" dirty="0" err="1" smtClean="0">
                <a:latin typeface="Century Schoolbook" panose="02040604050505020304" pitchFamily="18" charset="0"/>
              </a:rPr>
              <a:t>фараонів</a:t>
            </a:r>
            <a:r>
              <a:rPr lang="ru-RU" dirty="0" smtClean="0">
                <a:latin typeface="Century Schoolbook" panose="02040604050505020304" pitchFamily="18" charset="0"/>
              </a:rPr>
              <a:t>. </a:t>
            </a:r>
            <a:r>
              <a:rPr lang="ru-RU" dirty="0" err="1" smtClean="0">
                <a:latin typeface="Century Schoolbook" panose="02040604050505020304" pitchFamily="18" charset="0"/>
              </a:rPr>
              <a:t>Фігури</a:t>
            </a:r>
            <a:r>
              <a:rPr lang="ru-RU" dirty="0" smtClean="0">
                <a:latin typeface="Century Schoolbook" panose="02040604050505020304" pitchFamily="18" charset="0"/>
              </a:rPr>
              <a:t> людей </a:t>
            </a:r>
            <a:r>
              <a:rPr lang="ru-RU" dirty="0" err="1" smtClean="0">
                <a:latin typeface="Century Schoolbook" panose="02040604050505020304" pitchFamily="18" charset="0"/>
              </a:rPr>
              <a:t>зображувалися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за </a:t>
            </a:r>
            <a:r>
              <a:rPr lang="ru-RU" dirty="0" err="1" smtClean="0">
                <a:latin typeface="Century Schoolbook" panose="02040604050505020304" pitchFamily="18" charset="0"/>
              </a:rPr>
              <a:t>певними</a:t>
            </a:r>
            <a:r>
              <a:rPr lang="ru-RU" dirty="0" smtClean="0">
                <a:latin typeface="Century Schoolbook" panose="02040604050505020304" pitchFamily="18" charset="0"/>
              </a:rPr>
              <a:t> канонами</a:t>
            </a:r>
            <a:r>
              <a:rPr lang="ru-RU" dirty="0">
                <a:latin typeface="Century Schoolbook" panose="02040604050505020304" pitchFamily="18" charset="0"/>
              </a:rPr>
              <a:t>: у </a:t>
            </a:r>
            <a:r>
              <a:rPr lang="ru-RU" dirty="0" err="1" smtClean="0">
                <a:latin typeface="Century Schoolbook" panose="02040604050505020304" pitchFamily="18" charset="0"/>
              </a:rPr>
              <a:t>спокійних</a:t>
            </a:r>
            <a:r>
              <a:rPr lang="ru-RU" dirty="0" smtClean="0">
                <a:latin typeface="Century Schoolbook" panose="02040604050505020304" pitchFamily="18" charset="0"/>
              </a:rPr>
              <a:t>, </a:t>
            </a:r>
            <a:r>
              <a:rPr lang="ru-RU" dirty="0" err="1" smtClean="0">
                <a:latin typeface="Century Schoolbook" panose="02040604050505020304" pitchFamily="18" charset="0"/>
              </a:rPr>
              <a:t>урочист</a:t>
            </a:r>
            <a:r>
              <a:rPr lang="ru-RU" dirty="0" err="1">
                <a:latin typeface="Century Schoolbook" panose="02040604050505020304" pitchFamily="18" charset="0"/>
              </a:rPr>
              <a:t>и</a:t>
            </a:r>
            <a:r>
              <a:rPr lang="ru-RU" dirty="0" err="1" smtClean="0">
                <a:latin typeface="Century Schoolbook" panose="02040604050505020304" pitchFamily="18" charset="0"/>
              </a:rPr>
              <a:t>х</a:t>
            </a:r>
            <a:r>
              <a:rPr lang="ru-RU" dirty="0" smtClean="0">
                <a:latin typeface="Century Schoolbook" panose="02040604050505020304" pitchFamily="18" charset="0"/>
              </a:rPr>
              <a:t> позах.</a:t>
            </a:r>
            <a:endParaRPr lang="uk-UA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14" y="143783"/>
            <a:ext cx="2797628" cy="3730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53826" y="311511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Храм </a:t>
            </a:r>
            <a:r>
              <a:rPr lang="uk-UA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Карнак</a:t>
            </a:r>
            <a:r>
              <a:rPr lang="uk-UA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 в </a:t>
            </a:r>
            <a:r>
              <a:rPr lang="uk-UA" b="1" dirty="0" err="1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Луксорі</a:t>
            </a:r>
            <a:endParaRPr lang="uk-UA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13" y="49811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 </a:t>
            </a:r>
            <a:r>
              <a:rPr lang="uk-UA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Гора слід було зображати з головою </a:t>
            </a:r>
            <a:r>
              <a:rPr lang="uk-UA" dirty="0" err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4913" y="199349"/>
            <a:ext cx="8207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Існували </a:t>
            </a: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певні правила зображення єгипетських богів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78827" y="4981190"/>
            <a:ext cx="3951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 мертвих Анубіса − з головою шакала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8" t="10473" r="51594" b="4152"/>
          <a:stretch/>
        </p:blipFill>
        <p:spPr>
          <a:xfrm>
            <a:off x="968827" y="884487"/>
            <a:ext cx="2941125" cy="3905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3182" t="2215" b="5250"/>
          <a:stretch/>
        </p:blipFill>
        <p:spPr>
          <a:xfrm>
            <a:off x="5453741" y="884486"/>
            <a:ext cx="2656116" cy="39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367" r="25020"/>
          <a:stretch/>
        </p:blipFill>
        <p:spPr>
          <a:xfrm>
            <a:off x="1012373" y="878198"/>
            <a:ext cx="3385455" cy="5016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4656" y="2637747"/>
            <a:ext cx="4027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 Schoolbook" panose="02040604050505020304" pitchFamily="18" charset="0"/>
              </a:rPr>
              <a:t> 	- </a:t>
            </a:r>
            <a:r>
              <a:rPr lang="ru-RU" dirty="0" err="1" smtClean="0">
                <a:latin typeface="Century Schoolbook" panose="02040604050505020304" pitchFamily="18" charset="0"/>
              </a:rPr>
              <a:t>Що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незвичного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побачили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smtClean="0">
                <a:latin typeface="Century Schoolbook" panose="02040604050505020304" pitchFamily="18" charset="0"/>
              </a:rPr>
              <a:t>скульптур­ному </a:t>
            </a:r>
            <a:r>
              <a:rPr lang="ru-RU" dirty="0" err="1">
                <a:latin typeface="Century Schoolbook" panose="02040604050505020304" pitchFamily="18" charset="0"/>
              </a:rPr>
              <a:t>портреті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Нефертіті</a:t>
            </a:r>
            <a:r>
              <a:rPr lang="ru-RU" dirty="0">
                <a:latin typeface="Century Schoolbook" panose="02040604050505020304" pitchFamily="18" charset="0"/>
              </a:rPr>
              <a:t>?</a:t>
            </a:r>
            <a:endParaRPr lang="uk-UA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886" y="276978"/>
            <a:ext cx="7315199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7330" algn="just">
              <a:lnSpc>
                <a:spcPts val="126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Портрет </a:t>
            </a:r>
            <a:r>
              <a:rPr lang="uk-UA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Нефертіті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символом жіночої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краси</a:t>
            </a:r>
            <a:endParaRPr lang="uk-UA" sz="2400" b="1" dirty="0">
              <a:solidFill>
                <a:srgbClr val="0070C0"/>
              </a:solidFill>
              <a:effectLst/>
              <a:latin typeface="Microsoft Sans Serif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8802" y="174171"/>
            <a:ext cx="3303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Греція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657" y="999921"/>
            <a:ext cx="819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Century Schoolbook" panose="02040604050505020304" pitchFamily="18" charset="0"/>
              </a:rPr>
              <a:t>Антична</a:t>
            </a:r>
            <a:r>
              <a:rPr lang="ru-RU" dirty="0" smtClean="0">
                <a:latin typeface="Century Schoolbook" panose="02040604050505020304" pitchFamily="18" charset="0"/>
              </a:rPr>
              <a:t>  </a:t>
            </a:r>
            <a:r>
              <a:rPr lang="ru-RU" dirty="0" err="1" smtClean="0">
                <a:latin typeface="Century Schoolbook" panose="02040604050505020304" pitchFamily="18" charset="0"/>
              </a:rPr>
              <a:t>Греція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— </a:t>
            </a:r>
            <a:r>
              <a:rPr lang="ru-RU" dirty="0" err="1" smtClean="0">
                <a:latin typeface="Century Schoolbook" panose="02040604050505020304" pitchFamily="18" charset="0"/>
              </a:rPr>
              <a:t>наймогутніша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цивілізація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стародавнього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світу</a:t>
            </a:r>
            <a:endParaRPr lang="uk-UA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95003"/>
            <a:ext cx="5388429" cy="38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99837"/>
            <a:ext cx="8969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entury Schoolbook" panose="02040604050505020304" pitchFamily="18" charset="0"/>
              </a:rPr>
              <a:t>-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Розгляньте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зображення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ілюстраціях</a:t>
            </a:r>
            <a:r>
              <a:rPr lang="ru-RU" sz="2000" dirty="0">
                <a:latin typeface="Century Schoolbook" panose="02040604050505020304" pitchFamily="18" charset="0"/>
              </a:rPr>
              <a:t>. До </a:t>
            </a:r>
            <a:r>
              <a:rPr lang="ru-RU" sz="2000" dirty="0" err="1">
                <a:latin typeface="Century Schoolbook" panose="02040604050505020304" pitchFamily="18" charset="0"/>
              </a:rPr>
              <a:t>яких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видів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скульптури</a:t>
            </a:r>
            <a:r>
              <a:rPr lang="ru-RU" sz="2000" dirty="0">
                <a:latin typeface="Century Schoolbook" panose="02040604050505020304" pitchFamily="18" charset="0"/>
              </a:rPr>
              <a:t> вони </a:t>
            </a:r>
            <a:r>
              <a:rPr lang="ru-RU" sz="2000" dirty="0" smtClean="0">
                <a:latin typeface="Century Schoolbook" panose="02040604050505020304" pitchFamily="18" charset="0"/>
              </a:rPr>
              <a:t>належать</a:t>
            </a:r>
            <a:r>
              <a:rPr lang="ru-RU" sz="2000" dirty="0">
                <a:latin typeface="Century Schoolbook" panose="02040604050505020304" pitchFamily="18" charset="0"/>
              </a:rPr>
              <a:t>? </a:t>
            </a:r>
            <a:endParaRPr lang="ru-RU" sz="2000" dirty="0" smtClean="0">
              <a:latin typeface="Century Schoolbook" panose="02040604050505020304" pitchFamily="18" charset="0"/>
            </a:endParaRPr>
          </a:p>
          <a:p>
            <a:pPr algn="just"/>
            <a:r>
              <a:rPr lang="ru-RU" sz="2000" dirty="0" smtClean="0">
                <a:latin typeface="Century Schoolbook" panose="02040604050505020304" pitchFamily="18" charset="0"/>
              </a:rPr>
              <a:t> -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Якими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засобами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скульптори</a:t>
            </a:r>
            <a:r>
              <a:rPr lang="ru-RU" sz="2000" dirty="0">
                <a:latin typeface="Century Schoolbook" panose="02040604050505020304" pitchFamily="18" charset="0"/>
              </a:rPr>
              <a:t> досягали </a:t>
            </a:r>
            <a:r>
              <a:rPr lang="ru-RU" sz="2000" dirty="0" err="1">
                <a:latin typeface="Century Schoolbook" panose="02040604050505020304" pitchFamily="18" charset="0"/>
              </a:rPr>
              <a:t>ідеалу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краси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людини</a:t>
            </a:r>
            <a:r>
              <a:rPr lang="ru-RU" sz="2000" dirty="0">
                <a:latin typeface="Century Schoolbook" panose="02040604050505020304" pitchFamily="18" charset="0"/>
              </a:rPr>
              <a:t>?</a:t>
            </a:r>
            <a:endParaRPr lang="uk-UA" sz="2000" dirty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94" y="185852"/>
            <a:ext cx="3248161" cy="47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3286" y="5096195"/>
            <a:ext cx="4572000" cy="4376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7330" algn="ctr">
              <a:lnSpc>
                <a:spcPts val="1260"/>
              </a:lnSpc>
              <a:spcAft>
                <a:spcPts val="0"/>
              </a:spcAf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Лісипп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7330" algn="ctr">
              <a:lnSpc>
                <a:spcPts val="126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Геракл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який бореться з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Німейським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левом</a:t>
            </a:r>
            <a:endParaRPr lang="uk-UA" sz="1600" dirty="0">
              <a:effectLst/>
              <a:latin typeface="Microsoft Sans Serif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4" y="185852"/>
            <a:ext cx="3135440" cy="476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226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662" r="4696"/>
          <a:stretch/>
        </p:blipFill>
        <p:spPr>
          <a:xfrm>
            <a:off x="5823858" y="385975"/>
            <a:ext cx="2939142" cy="5059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572" y="9854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Century Schoolbook" panose="02040604050505020304" pitchFamily="18" charset="0"/>
              </a:rPr>
              <a:t>	</a:t>
            </a:r>
            <a:r>
              <a:rPr lang="ru-RU" sz="2000" dirty="0" err="1" smtClean="0">
                <a:latin typeface="Century Schoolbook" panose="02040604050505020304" pitchFamily="18" charset="0"/>
              </a:rPr>
              <a:t>Декоративне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мистецтво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греків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яскраво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втіли</a:t>
            </a:r>
            <a:r>
              <a:rPr lang="ru-RU" sz="2000" dirty="0" err="1">
                <a:latin typeface="Century Schoolbook" panose="02040604050505020304" pitchFamily="18" charset="0"/>
              </a:rPr>
              <a:t>л</a:t>
            </a:r>
            <a:r>
              <a:rPr lang="ru-RU" sz="2000" dirty="0" err="1" smtClean="0">
                <a:latin typeface="Century Schoolbook" panose="02040604050505020304" pitchFamily="18" charset="0"/>
              </a:rPr>
              <a:t>ося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у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розписах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ваз — 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кубків</a:t>
            </a:r>
            <a:r>
              <a:rPr lang="ru-RU" sz="2000" dirty="0" smtClean="0">
                <a:latin typeface="Century Schoolbook" panose="02040604050505020304" pitchFamily="18" charset="0"/>
              </a:rPr>
              <a:t>, </a:t>
            </a:r>
            <a:r>
              <a:rPr lang="ru-RU" sz="2000" dirty="0">
                <a:latin typeface="Century Schoolbook" panose="02040604050505020304" pitchFamily="18" charset="0"/>
              </a:rPr>
              <a:t>амфор,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кратерів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та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інших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керамічних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виробів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різної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форми</a:t>
            </a:r>
            <a:r>
              <a:rPr lang="ru-RU" sz="2000" dirty="0" smtClean="0">
                <a:latin typeface="Century Schoolbook" panose="020406040505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Century Schoolbook" panose="02040604050505020304" pitchFamily="18" charset="0"/>
              </a:rPr>
              <a:t>На них </a:t>
            </a:r>
            <a:r>
              <a:rPr lang="ru-RU" sz="2000" dirty="0">
                <a:latin typeface="Century Schoolbook" panose="02040604050505020304" pitchFamily="18" charset="0"/>
              </a:rPr>
              <a:t>у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силуетних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зображеннях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відтворювалися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сцени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з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життя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богів</a:t>
            </a:r>
            <a:r>
              <a:rPr lang="ru-RU" sz="2000" dirty="0">
                <a:latin typeface="Century Schoolbook" panose="02040604050505020304" pitchFamily="18" charset="0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</a:rPr>
              <a:t>героїв</a:t>
            </a:r>
            <a:r>
              <a:rPr lang="ru-RU" sz="2000" dirty="0">
                <a:latin typeface="Century Schoolbook" panose="02040604050505020304" pitchFamily="18" charset="0"/>
              </a:rPr>
              <a:t> і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звичайних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 err="1" smtClean="0">
                <a:latin typeface="Century Schoolbook" panose="02040604050505020304" pitchFamily="18" charset="0"/>
              </a:rPr>
              <a:t>греків</a:t>
            </a:r>
            <a:r>
              <a:rPr lang="ru-RU" sz="2000" dirty="0" smtClean="0">
                <a:latin typeface="Century Schoolbook" panose="02040604050505020304" pitchFamily="18" charset="0"/>
              </a:rPr>
              <a:t>. </a:t>
            </a:r>
            <a:endParaRPr lang="uk-UA" sz="2000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5886" y="5445789"/>
            <a:ext cx="290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Century Schoolbook" panose="02040604050505020304" pitchFamily="18" charset="0"/>
              </a:rPr>
              <a:t>Гра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лірі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(</a:t>
            </a:r>
            <a:r>
              <a:rPr lang="ru-RU" dirty="0" err="1" smtClean="0">
                <a:latin typeface="Century Schoolbook" panose="02040604050505020304" pitchFamily="18" charset="0"/>
              </a:rPr>
              <a:t>зображення</a:t>
            </a:r>
            <a:r>
              <a:rPr lang="ru-RU" dirty="0" smtClean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вазі</a:t>
            </a:r>
            <a:r>
              <a:rPr lang="ru-RU" dirty="0">
                <a:latin typeface="Century Schoolbook" panose="02040604050505020304" pitchFamily="18" charset="0"/>
              </a:rPr>
              <a:t>)</a:t>
            </a:r>
            <a:endParaRPr lang="uk-UA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8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319</TotalTime>
  <Words>231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Century Gothic</vt:lpstr>
      <vt:lpstr>Century Schoolbook</vt:lpstr>
      <vt:lpstr>Garamond</vt:lpstr>
      <vt:lpstr>Microsoft Sans Serif</vt:lpstr>
      <vt:lpstr>Times New Roman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різьбі по дереву й кістці, литті з бронзи, золота та срібла відтворювались постаті звірів або фантастичних істот. Зображення виконувались у своєрідній художній манері, яка дістала назву звіриного стилю.</vt:lpstr>
      <vt:lpstr> Золота царська пектораль знайдена в 70-ті рр. XX ст. у Дніпропетровській області (курган Товста Могила). Це нагрудна прикраса скіфського царя. Сучасні вчені вважають, що в ній закодований скіфський календар — зодіак, повний своїх таємниць.</vt:lpstr>
      <vt:lpstr> Трипільська кераміка є витонченою за технічним рівним виконання, орнаментальністю і художнім рішенням.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2014-05-10T20:01:47Z</dcterms:created>
  <dcterms:modified xsi:type="dcterms:W3CDTF">2015-02-08T19:14:15Z</dcterms:modified>
</cp:coreProperties>
</file>