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6" r:id="rId1"/>
  </p:sldMasterIdLst>
  <p:sldIdLst>
    <p:sldId id="260" r:id="rId2"/>
    <p:sldId id="275" r:id="rId3"/>
    <p:sldId id="263" r:id="rId4"/>
    <p:sldId id="265" r:id="rId5"/>
    <p:sldId id="266" r:id="rId6"/>
    <p:sldId id="267" r:id="rId7"/>
    <p:sldId id="270" r:id="rId8"/>
    <p:sldId id="268" r:id="rId9"/>
    <p:sldId id="269" r:id="rId10"/>
    <p:sldId id="271" r:id="rId11"/>
    <p:sldId id="276" r:id="rId12"/>
    <p:sldId id="273" r:id="rId13"/>
    <p:sldId id="274" r:id="rId14"/>
    <p:sldId id="278" r:id="rId15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30" autoAdjust="0"/>
  </p:normalViewPr>
  <p:slideViewPr>
    <p:cSldViewPr snapToGrid="0">
      <p:cViewPr varScale="1">
        <p:scale>
          <a:sx n="87" d="100"/>
          <a:sy n="87" d="100"/>
        </p:scale>
        <p:origin x="149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6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2"/>
            <a:ext cx="6803136" cy="502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31920" y="1327188"/>
            <a:ext cx="1280160" cy="457200"/>
          </a:xfrm>
        </p:spPr>
        <p:txBody>
          <a:bodyPr/>
          <a:lstStyle>
            <a:lvl1pPr algn="ctr">
              <a:defRPr sz="11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CFDD34A4-BF27-48FF-B17C-DECD6735AB36}" type="datetimeFigureOut">
              <a:rPr lang="uk-UA" smtClean="0"/>
              <a:t>09.02.2015</a:t>
            </a:fld>
            <a:endParaRPr lang="uk-UA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104936" y="5211060"/>
            <a:ext cx="4429125" cy="228600"/>
          </a:xfrm>
        </p:spPr>
        <p:txBody>
          <a:bodyPr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DF09719-CA66-4BC5-8CAF-BD24708D88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564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34A4-BF27-48FF-B17C-DECD6735AB36}" type="datetimeFigureOut">
              <a:rPr lang="uk-UA" smtClean="0"/>
              <a:t>09.02.2015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09719-CA66-4BC5-8CAF-BD24708D88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7547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34A4-BF27-48FF-B17C-DECD6735AB36}" type="datetimeFigureOut">
              <a:rPr lang="uk-UA" smtClean="0"/>
              <a:t>09.02.2015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09719-CA66-4BC5-8CAF-BD24708D88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3733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71A9C-298E-4334-A5C2-CA16248153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07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34A4-BF27-48FF-B17C-DECD6735AB36}" type="datetimeFigureOut">
              <a:rPr lang="uk-UA" smtClean="0"/>
              <a:t>09.02.2015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09719-CA66-4BC5-8CAF-BD24708D88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8326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6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50292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1920" y="1325880"/>
            <a:ext cx="1280160" cy="457200"/>
          </a:xfrm>
        </p:spPr>
        <p:txBody>
          <a:bodyPr/>
          <a:lstStyle>
            <a:lvl1pPr algn="ctr">
              <a:defRPr lang="en-US" sz="11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FDD34A4-BF27-48FF-B17C-DECD6735AB36}" type="datetimeFigureOut">
              <a:rPr lang="uk-UA" smtClean="0"/>
              <a:t>09.02.2015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4679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fld id="{5DF09719-CA66-4BC5-8CAF-BD24708D88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1581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34A4-BF27-48FF-B17C-DECD6735AB36}" type="datetimeFigureOut">
              <a:rPr lang="uk-UA" smtClean="0"/>
              <a:t>09.02.2015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09719-CA66-4BC5-8CAF-BD24708D88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806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755898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756581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34A4-BF27-48FF-B17C-DECD6735AB36}" type="datetimeFigureOut">
              <a:rPr lang="uk-UA" smtClean="0"/>
              <a:t>09.02.2015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09719-CA66-4BC5-8CAF-BD24708D88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46797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34A4-BF27-48FF-B17C-DECD6735AB36}" type="datetimeFigureOut">
              <a:rPr lang="uk-UA" smtClean="0"/>
              <a:t>09.02.2015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09719-CA66-4BC5-8CAF-BD24708D88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546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34A4-BF27-48FF-B17C-DECD6735AB36}" type="datetimeFigureOut">
              <a:rPr lang="uk-UA" smtClean="0"/>
              <a:t>09.02.2015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09719-CA66-4BC5-8CAF-BD24708D88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0880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173736"/>
            <a:ext cx="6398514" cy="65105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6" y="907143"/>
            <a:ext cx="5428856" cy="504371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34A4-BF27-48FF-B17C-DECD6735AB36}" type="datetimeFigureOut">
              <a:rPr lang="uk-UA" smtClean="0"/>
              <a:t>09.02.2015</a:t>
            </a:fld>
            <a:endParaRPr lang="uk-U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uk-UA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310086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DF09719-CA66-4BC5-8CAF-BD24708D8879}" type="slidenum">
              <a:rPr lang="uk-UA" smtClean="0"/>
              <a:t>‹#›</a:t>
            </a:fld>
            <a:endParaRPr lang="uk-UA"/>
          </a:p>
        </p:txBody>
      </p:sp>
      <p:sp>
        <p:nvSpPr>
          <p:cNvPr id="12" name="Rectangle 11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65290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3736"/>
            <a:ext cx="6398514" cy="6510528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FDD34A4-BF27-48FF-B17C-DECD6735AB36}" type="datetimeFigureOut">
              <a:rPr lang="uk-UA" smtClean="0"/>
              <a:t>09.02.2015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9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309360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DF09719-CA66-4BC5-8CAF-BD24708D8879}" type="slidenum">
              <a:rPr lang="uk-UA" smtClean="0"/>
              <a:t>‹#›</a:t>
            </a:fld>
            <a:endParaRPr lang="uk-UA"/>
          </a:p>
        </p:txBody>
      </p:sp>
      <p:sp>
        <p:nvSpPr>
          <p:cNvPr id="11" name="Rectangle 10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5639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3736"/>
            <a:ext cx="8791956" cy="6510528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03120"/>
            <a:ext cx="768096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4768" y="6309360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FDD34A4-BF27-48FF-B17C-DECD6735AB36}" type="datetimeFigureOut">
              <a:rPr lang="uk-UA" smtClean="0"/>
              <a:t>09.02.2015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6896" y="6309360"/>
            <a:ext cx="3950208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23382" y="6309360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DF09719-CA66-4BC5-8CAF-BD24708D88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0872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yandex.ua/images/search?text=&#1079;&#1072;&#1082;&#1083;&#1072;&#1076;&#1082;&#1080;%20&#1076;&#1083;&#1103;%20&#1082;&#1085;&#1080;&#1075;%20&#1072;&#1087;&#1087;&#1083;&#1080;&#1082;&#1072;&#1094;&#1080;&#1103;&amp;pos=18&amp;uinfo=sw-1600-sh-900-ww-1583-wh-773-pd-1-wp-16x9_1600x900&amp;rpt=simage&amp;_=1402503530922&amp;img_url=http%3A%2F%2Fstranamasterov.ru%2Fimg4%2Fi2013%2F10%2F01%2Fdsc00055.jp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3490" y="425928"/>
            <a:ext cx="8388881" cy="5418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tabLst>
                <a:tab pos="2993231" algn="l"/>
              </a:tabLst>
            </a:pPr>
            <a:r>
              <a:rPr lang="uk-UA" sz="3200" b="1" dirty="0" err="1">
                <a:solidFill>
                  <a:srgbClr val="0070C0"/>
                </a:solidFill>
                <a:latin typeface="Century Schoolbook" panose="02040604050505020304" pitchFamily="18" charset="0"/>
              </a:rPr>
              <a:t>Уроки</a:t>
            </a:r>
            <a:r>
              <a:rPr lang="uk-UA" sz="3200" b="1" dirty="0">
                <a:solidFill>
                  <a:srgbClr val="0070C0"/>
                </a:solidFill>
                <a:latin typeface="Century Schoolbook" panose="02040604050505020304" pitchFamily="18" charset="0"/>
              </a:rPr>
              <a:t> інтегрованого курсу «Мистецтво», 5 клас </a:t>
            </a:r>
          </a:p>
          <a:p>
            <a:pPr algn="ctr">
              <a:lnSpc>
                <a:spcPct val="115000"/>
              </a:lnSpc>
              <a:spcAft>
                <a:spcPts val="750"/>
              </a:spcAft>
              <a:tabLst>
                <a:tab pos="2993231" algn="l"/>
              </a:tabLst>
            </a:pPr>
            <a:r>
              <a:rPr lang="uk-UA" sz="3200" b="1" dirty="0">
                <a:solidFill>
                  <a:srgbClr val="0070C0"/>
                </a:solidFill>
                <a:latin typeface="Century Schoolbook" panose="02040604050505020304" pitchFamily="18" charset="0"/>
              </a:rPr>
              <a:t>(образотворче мистецтво)</a:t>
            </a:r>
            <a:endParaRPr lang="uk-UA" sz="3200" dirty="0">
              <a:solidFill>
                <a:srgbClr val="0070C0"/>
              </a:solidFill>
              <a:latin typeface="Century Schoolbook" panose="020406040505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  <a:tabLst>
                <a:tab pos="2993231" algn="l"/>
              </a:tabLst>
            </a:pPr>
            <a:r>
              <a:rPr lang="uk-UA" sz="3200" b="1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Урок № </a:t>
            </a:r>
            <a:r>
              <a:rPr lang="uk-UA" sz="3200" b="1" dirty="0" smtClean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3.</a:t>
            </a:r>
            <a:r>
              <a:rPr lang="uk-UA" sz="3200" b="1" dirty="0">
                <a:latin typeface="Century Schoolbook" panose="02040604050505020304" pitchFamily="18" charset="0"/>
              </a:rPr>
              <a:t> </a:t>
            </a:r>
            <a:r>
              <a:rPr lang="uk-UA" sz="3200" b="1" dirty="0" err="1">
                <a:solidFill>
                  <a:srgbClr val="C00000"/>
                </a:solidFill>
                <a:latin typeface="Century Schoolbook" panose="02040604050505020304" pitchFamily="18" charset="0"/>
              </a:rPr>
              <a:t>Одвічні</a:t>
            </a:r>
            <a:r>
              <a:rPr lang="uk-UA" sz="3200" b="1" dirty="0">
                <a:solidFill>
                  <a:srgbClr val="C00000"/>
                </a:solidFill>
                <a:latin typeface="Century Schoolbook" panose="02040604050505020304" pitchFamily="18" charset="0"/>
              </a:rPr>
              <a:t> ритми мистецтва. Орнаментальні </a:t>
            </a:r>
            <a:r>
              <a:rPr lang="uk-UA" sz="3200" b="1" dirty="0" smtClean="0">
                <a:solidFill>
                  <a:srgbClr val="C00000"/>
                </a:solidFill>
                <a:latin typeface="Century Schoolbook" panose="02040604050505020304" pitchFamily="18" charset="0"/>
              </a:rPr>
              <a:t>мотиви.</a:t>
            </a:r>
            <a:endParaRPr lang="uk-UA" sz="3200" b="1" dirty="0" smtClean="0">
              <a:latin typeface="Century Schoolbook" panose="020406040505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  <a:tabLst>
                <a:tab pos="2993231" algn="l"/>
              </a:tabLst>
            </a:pPr>
            <a:r>
              <a:rPr lang="uk-UA" sz="3200" b="1" dirty="0" smtClean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Практичне </a:t>
            </a:r>
            <a:r>
              <a:rPr lang="uk-UA" sz="3200" b="1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завдання</a:t>
            </a:r>
            <a:r>
              <a:rPr lang="uk-UA" sz="3200" b="1" dirty="0" smtClean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: </a:t>
            </a:r>
            <a:r>
              <a:rPr lang="uk-UA" sz="3200" b="1" dirty="0">
                <a:solidFill>
                  <a:srgbClr val="C00000"/>
                </a:solidFill>
                <a:latin typeface="Century Schoolbook" panose="02040604050505020304" pitchFamily="18" charset="0"/>
              </a:rPr>
              <a:t>створення стрічкового орнаменту в техніці «аплікація».</a:t>
            </a:r>
          </a:p>
          <a:p>
            <a:pPr algn="just">
              <a:lnSpc>
                <a:spcPct val="115000"/>
              </a:lnSpc>
              <a:spcAft>
                <a:spcPts val="750"/>
              </a:spcAft>
              <a:tabLst>
                <a:tab pos="2993231" algn="l"/>
              </a:tabLst>
            </a:pPr>
            <a:endParaRPr lang="uk-UA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9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8" descr="http://ua.convdocs.org/pars_docs/refs/108/107933/107933_html_58867ad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78"/>
          <a:stretch>
            <a:fillRect/>
          </a:stretch>
        </p:blipFill>
        <p:spPr bwMode="auto">
          <a:xfrm>
            <a:off x="4695599" y="1230312"/>
            <a:ext cx="24892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662" y="3941876"/>
            <a:ext cx="4322762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1382486" y="1228725"/>
            <a:ext cx="1243013" cy="185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2" name="Прямоугольник 2"/>
          <p:cNvSpPr>
            <a:spLocks noChangeArrowheads="1"/>
          </p:cNvSpPr>
          <p:nvPr/>
        </p:nvSpPr>
        <p:spPr bwMode="auto">
          <a:xfrm>
            <a:off x="1480457" y="3087687"/>
            <a:ext cx="887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sz="1800" b="1" dirty="0"/>
              <a:t>мотив</a:t>
            </a:r>
            <a:endParaRPr lang="uk-UA" sz="1800" dirty="0"/>
          </a:p>
        </p:txBody>
      </p:sp>
      <p:sp>
        <p:nvSpPr>
          <p:cNvPr id="24583" name="Прямоугольник 4"/>
          <p:cNvSpPr>
            <a:spLocks noChangeArrowheads="1"/>
          </p:cNvSpPr>
          <p:nvPr/>
        </p:nvSpPr>
        <p:spPr bwMode="auto">
          <a:xfrm>
            <a:off x="5394325" y="3155837"/>
            <a:ext cx="985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sz="1800" b="1" dirty="0"/>
              <a:t>рапорт</a:t>
            </a:r>
          </a:p>
        </p:txBody>
      </p:sp>
      <p:sp>
        <p:nvSpPr>
          <p:cNvPr id="24584" name="Прямоугольник 5"/>
          <p:cNvSpPr>
            <a:spLocks noChangeArrowheads="1"/>
          </p:cNvSpPr>
          <p:nvPr/>
        </p:nvSpPr>
        <p:spPr bwMode="auto">
          <a:xfrm>
            <a:off x="4106863" y="5562600"/>
            <a:ext cx="1287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sz="1800" b="1"/>
              <a:t>орнамент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615" y="277699"/>
            <a:ext cx="5442857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7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694" y="1687285"/>
            <a:ext cx="3096701" cy="335620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2747" y="1248652"/>
            <a:ext cx="4572000" cy="423346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540385" algn="ctr">
              <a:lnSpc>
                <a:spcPct val="115000"/>
              </a:lnSpc>
              <a:spcAft>
                <a:spcPts val="0"/>
              </a:spcAft>
            </a:pP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Послідовність виконання орнаменту</a:t>
            </a:r>
            <a:r>
              <a:rPr lang="uk-UA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-762000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Розкресли смужку на рівні частини відповідно до розміру елементів орнаменту. Позначте на стрічці мотив та рапорт.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-762000" algn="l"/>
              </a:tabLst>
            </a:pP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Виріжте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загальну форму елементів орнаменту в кожній частині. Зверніть увагу, що всі елементи які чергуються, повинні бути однакові.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-762000" algn="l"/>
              </a:tabLst>
            </a:pP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Виріжте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наклейте деталі орнаменту – прикрасьте орнамент декором.</a:t>
            </a:r>
          </a:p>
          <a:p>
            <a:pPr indent="540385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uk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83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3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2" t="4604" r="10531" b="7374"/>
          <a:stretch/>
        </p:blipFill>
        <p:spPr bwMode="auto">
          <a:xfrm rot="16200000">
            <a:off x="5902524" y="3035985"/>
            <a:ext cx="1474602" cy="2252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37" descr="http://dubrk.karelia.ru/zakladka/doc/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8" t="64686" b="7517"/>
          <a:stretch/>
        </p:blipFill>
        <p:spPr bwMode="auto">
          <a:xfrm rot="16200000">
            <a:off x="-620203" y="2972447"/>
            <a:ext cx="3833164" cy="1110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0050" t="37954" b="34163"/>
          <a:stretch/>
        </p:blipFill>
        <p:spPr>
          <a:xfrm rot="16200000">
            <a:off x="1130796" y="2949547"/>
            <a:ext cx="3788533" cy="11116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9802" t="7489" r="-14121" b="61060"/>
          <a:stretch/>
        </p:blipFill>
        <p:spPr>
          <a:xfrm rot="16200000">
            <a:off x="2435475" y="2527289"/>
            <a:ext cx="4507156" cy="12375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14854">
            <a:off x="6180630" y="4821733"/>
            <a:ext cx="1732934" cy="143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6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 descr="http://kolobok-kolobok.ru/wp-content/uploads/2012/09/Zakladka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5" t="16233" r="-1149" b="50822"/>
          <a:stretch/>
        </p:blipFill>
        <p:spPr>
          <a:xfrm rot="16200000">
            <a:off x="5200439" y="1989311"/>
            <a:ext cx="4021858" cy="10917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48" y="426275"/>
            <a:ext cx="3668485" cy="33515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-456" t="1217" r="456" b="29483"/>
          <a:stretch/>
        </p:blipFill>
        <p:spPr>
          <a:xfrm>
            <a:off x="1772424" y="4123580"/>
            <a:ext cx="4021857" cy="209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92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400" b="1" dirty="0" smtClean="0">
                <a:solidFill>
                  <a:schemeClr val="tx2"/>
                </a:solidFill>
              </a:rPr>
              <a:t>Список </a:t>
            </a:r>
            <a:r>
              <a:rPr lang="uk-UA" sz="2400" b="1" dirty="0" err="1" smtClean="0">
                <a:solidFill>
                  <a:schemeClr val="tx2"/>
                </a:solidFill>
              </a:rPr>
              <a:t>використанних</a:t>
            </a:r>
            <a:r>
              <a:rPr lang="uk-UA" sz="2400" b="1" dirty="0" smtClean="0">
                <a:solidFill>
                  <a:schemeClr val="tx2"/>
                </a:solidFill>
              </a:rPr>
              <a:t> інтернет-джерел:</a:t>
            </a:r>
          </a:p>
          <a:p>
            <a:pPr marL="0" indent="0">
              <a:buNone/>
            </a:pPr>
            <a:endParaRPr lang="uk-UA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hlinkClick r:id="rId2"/>
              </a:rPr>
              <a:t>http://yandex.ua/images/search?text=</a:t>
            </a:r>
            <a:r>
              <a:rPr lang="uk-UA" sz="2400" dirty="0">
                <a:hlinkClick r:id="rId2"/>
              </a:rPr>
              <a:t>закладки%20для%20книг%20аппликация&amp;</a:t>
            </a:r>
            <a:r>
              <a:rPr lang="en-US" sz="2400" dirty="0">
                <a:hlinkClick r:id="rId2"/>
              </a:rPr>
              <a:t>pos=18&amp;uinfo=sw-1600-sh-900-ww-1583-wh-773-pd-1-wp-16x9_1600x900&amp;rpt=simage&amp;_=</a:t>
            </a:r>
            <a:r>
              <a:rPr lang="en-US" sz="2400" dirty="0" smtClean="0">
                <a:hlinkClick r:id="rId2"/>
              </a:rPr>
              <a:t>1402503530922&amp;img_url=http%3A%2F%2Fstranamasterov.ru%2Fimg4%2Fi2013%2F10%2F01%2Fdsc00055.jpg</a:t>
            </a:r>
            <a:endParaRPr lang="uk-UA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http://estetik-tryd.ru/?p=456</a:t>
            </a:r>
            <a:endParaRPr lang="uk-UA" sz="2400" dirty="0" smtClean="0"/>
          </a:p>
          <a:p>
            <a:pPr marL="0" indent="0">
              <a:buNone/>
            </a:pPr>
            <a:endParaRPr lang="uk-UA" sz="2400" dirty="0"/>
          </a:p>
          <a:p>
            <a:pPr marL="0" indent="0">
              <a:buNone/>
            </a:pP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61071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4404916" y="6249307"/>
            <a:ext cx="1676400" cy="468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uk-UA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Вишивка</a:t>
            </a:r>
            <a:r>
              <a:rPr lang="uk-UA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uk-UA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sz="42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125" name="Picture 6" descr="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56" y="1352550"/>
            <a:ext cx="2689762" cy="1942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8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307" y="1643459"/>
            <a:ext cx="2846387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3" name="Rectangle 9"/>
          <p:cNvSpPr>
            <a:spLocks noChangeArrowheads="1"/>
          </p:cNvSpPr>
          <p:nvPr/>
        </p:nvSpPr>
        <p:spPr bwMode="auto">
          <a:xfrm>
            <a:off x="2107237" y="3444081"/>
            <a:ext cx="9001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Розпис</a:t>
            </a:r>
            <a:br>
              <a:rPr lang="uk-UA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8075" name="Rectangle 11"/>
          <p:cNvSpPr>
            <a:spLocks noChangeArrowheads="1"/>
          </p:cNvSpPr>
          <p:nvPr/>
        </p:nvSpPr>
        <p:spPr bwMode="auto">
          <a:xfrm>
            <a:off x="7438231" y="5118894"/>
            <a:ext cx="10334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Ткацтво</a:t>
            </a:r>
            <a:br>
              <a:rPr lang="uk-UA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131" name="Picture 12" descr="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291" y="3795712"/>
            <a:ext cx="2079625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"/>
          <p:cNvSpPr>
            <a:spLocks noChangeArrowheads="1"/>
          </p:cNvSpPr>
          <p:nvPr/>
        </p:nvSpPr>
        <p:spPr bwMode="auto">
          <a:xfrm>
            <a:off x="381000" y="152400"/>
            <a:ext cx="8534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«Орнамент не містить жодної зайвої лінії, кожна рисочка має тут певне значення це складна мова, послідовна мелодія, що має свою основну причину і призначення не лише для очей, а й для розуму й почуттів».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 В. </a:t>
            </a:r>
            <a:r>
              <a:rPr lang="uk-UA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Стасов</a:t>
            </a:r>
            <a:r>
              <a:rPr lang="uk-UA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1600" i="1" dirty="0"/>
          </a:p>
        </p:txBody>
      </p:sp>
    </p:spTree>
    <p:extLst>
      <p:ext uri="{BB962C8B-B14F-4D97-AF65-F5344CB8AC3E}">
        <p14:creationId xmlns:p14="http://schemas.microsoft.com/office/powerpoint/2010/main" val="4258089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468313" y="0"/>
            <a:ext cx="822960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uk-UA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Schoolbook" panose="02040604050505020304" pitchFamily="18" charset="0"/>
              </a:rPr>
              <a:t>Види </a:t>
            </a:r>
            <a:r>
              <a:rPr lang="uk-UA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Schoolbook" panose="02040604050505020304" pitchFamily="18" charset="0"/>
              </a:rPr>
              <a:t>декоративно</a:t>
            </a:r>
            <a:r>
              <a:rPr lang="uk-UA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Schoolbook" panose="02040604050505020304" pitchFamily="18" charset="0"/>
              </a:rPr>
              <a:t>-ужиткового мистецтва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Schoolbook" panose="02040604050505020304" pitchFamily="18" charset="0"/>
              </a:rPr>
              <a:t> </a:t>
            </a:r>
          </a:p>
        </p:txBody>
      </p:sp>
      <p:pic>
        <p:nvPicPr>
          <p:cNvPr id="17411" name="Picture 17" descr="ПРИМАКИВАНИЕ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45" y="745332"/>
            <a:ext cx="288131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0" name="Rectangle 20"/>
          <p:cNvSpPr>
            <a:spLocks noChangeArrowheads="1"/>
          </p:cNvSpPr>
          <p:nvPr/>
        </p:nvSpPr>
        <p:spPr bwMode="auto">
          <a:xfrm>
            <a:off x="2055813" y="2937668"/>
            <a:ext cx="1123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r>
              <a:rPr lang="uk-UA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Кераміка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7415" name="Picture 23" descr="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2" y="986491"/>
            <a:ext cx="2573337" cy="1840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4" name="Rectangle 24"/>
          <p:cNvSpPr>
            <a:spLocks noChangeArrowheads="1"/>
          </p:cNvSpPr>
          <p:nvPr/>
        </p:nvSpPr>
        <p:spPr bwMode="auto">
          <a:xfrm>
            <a:off x="5285014" y="3121024"/>
            <a:ext cx="34128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uk-UA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Художня </a:t>
            </a:r>
            <a:r>
              <a:rPr lang="uk-UA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обробка метала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7418" name="Picture 27" descr="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45" y="3349110"/>
            <a:ext cx="2438400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8" name="Rectangle 28"/>
          <p:cNvSpPr>
            <a:spLocks noChangeArrowheads="1"/>
          </p:cNvSpPr>
          <p:nvPr/>
        </p:nvSpPr>
        <p:spPr bwMode="auto">
          <a:xfrm>
            <a:off x="250825" y="6165850"/>
            <a:ext cx="283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uk-UA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Художня обробка дерева</a:t>
            </a:r>
            <a:endParaRPr lang="ru-RU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6293195" y="5975699"/>
            <a:ext cx="13965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uk-UA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Витинанка</a:t>
            </a:r>
            <a:br>
              <a:rPr lang="uk-UA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7422" name="Picture 31" descr="СИЛУЭТ ВЫРЕЗА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722" y="3784835"/>
            <a:ext cx="2102077" cy="205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8575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ChangeArrowheads="1"/>
          </p:cNvSpPr>
          <p:nvPr/>
        </p:nvSpPr>
        <p:spPr bwMode="auto">
          <a:xfrm>
            <a:off x="381000" y="392091"/>
            <a:ext cx="845820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uk-UA" sz="2400" dirty="0">
                <a:solidFill>
                  <a:srgbClr val="0000FF"/>
                </a:solidFill>
              </a:rPr>
              <a:t>      </a:t>
            </a:r>
            <a:r>
              <a:rPr lang="uk-UA" sz="2000" dirty="0">
                <a:solidFill>
                  <a:srgbClr val="002060"/>
                </a:solidFill>
                <a:latin typeface="Century Schoolbook" panose="02040604050505020304" pitchFamily="18" charset="0"/>
              </a:rPr>
              <a:t>Прикрашати предмети побуту люди почали дуже давно. </a:t>
            </a:r>
            <a:r>
              <a:rPr lang="uk-UA" sz="2000" dirty="0" err="1">
                <a:solidFill>
                  <a:srgbClr val="002060"/>
                </a:solidFill>
                <a:latin typeface="Century Schoolbook" panose="02040604050505020304" pitchFamily="18" charset="0"/>
              </a:rPr>
              <a:t>Прагнучи</a:t>
            </a:r>
            <a:r>
              <a:rPr lang="uk-UA" sz="2000" dirty="0">
                <a:solidFill>
                  <a:srgbClr val="002060"/>
                </a:solidFill>
                <a:latin typeface="Century Schoolbook" panose="02040604050505020304" pitchFamily="18" charset="0"/>
              </a:rPr>
              <a:t> наповнити своє життя красою, вони оздоблювали декоративними елементами посуд, особисті речі, одяг, меблі. Це надавало речам гарного вигляду, підкреслювало особливість художнього смаку власника та свідчило про його майстерність. </a:t>
            </a:r>
            <a:endParaRPr lang="ru-RU" sz="2000" dirty="0">
              <a:solidFill>
                <a:srgbClr val="00206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8437" name="Picture 48" descr="скрин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9" t="2563" r="15384" b="15384"/>
          <a:stretch>
            <a:fillRect/>
          </a:stretch>
        </p:blipFill>
        <p:spPr bwMode="auto">
          <a:xfrm>
            <a:off x="3021239" y="2799969"/>
            <a:ext cx="2519589" cy="3101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820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885" y="1145176"/>
            <a:ext cx="5889172" cy="323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Rectangle 30"/>
          <p:cNvSpPr>
            <a:spLocks noChangeArrowheads="1"/>
          </p:cNvSpPr>
          <p:nvPr/>
        </p:nvSpPr>
        <p:spPr bwMode="auto">
          <a:xfrm>
            <a:off x="435428" y="5471048"/>
            <a:ext cx="85017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sz="2000" dirty="0">
                <a:solidFill>
                  <a:srgbClr val="002060"/>
                </a:solidFill>
                <a:latin typeface="Century Schoolbook" panose="02040604050505020304" pitchFamily="18" charset="0"/>
              </a:rPr>
              <a:t>Розгляньте  твори народних майстрів та зверніть увагу, як вони декоровані</a:t>
            </a:r>
            <a:r>
              <a:rPr lang="ru-RU" sz="2000" dirty="0">
                <a:solidFill>
                  <a:srgbClr val="002060"/>
                </a:solidFill>
                <a:latin typeface="Century Schoolbook" panose="02040604050505020304" pitchFamily="18" charset="0"/>
              </a:rPr>
              <a:t>.</a:t>
            </a:r>
            <a:endParaRPr lang="uk-UA" sz="2000" dirty="0">
              <a:solidFill>
                <a:srgbClr val="002060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620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2"/>
          <p:cNvSpPr>
            <a:spLocks noGrp="1" noChangeArrowheads="1"/>
          </p:cNvSpPr>
          <p:nvPr>
            <p:ph type="title"/>
          </p:nvPr>
        </p:nvSpPr>
        <p:spPr>
          <a:xfrm>
            <a:off x="348343" y="400050"/>
            <a:ext cx="8795657" cy="990600"/>
          </a:xfrm>
          <a:noFill/>
        </p:spPr>
        <p:txBody>
          <a:bodyPr>
            <a:normAutofit/>
          </a:bodyPr>
          <a:lstStyle/>
          <a:p>
            <a:pPr indent="271463" algn="just" eaLnBrk="1" hangingPunct="1"/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Роздивіться та порівняйте пари предметів. Що між ними спільного та чим вони відрізняються один від одного? Які з предметів вам подобаються більше? Чому?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20483" name="Picture 44" descr="31_0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6" t="7018" r="12340" b="12280"/>
          <a:stretch>
            <a:fillRect/>
          </a:stretch>
        </p:blipFill>
        <p:spPr bwMode="auto">
          <a:xfrm>
            <a:off x="1894114" y="2100941"/>
            <a:ext cx="1989594" cy="2805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5" descr="31_0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942" y="2100941"/>
            <a:ext cx="2198915" cy="293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56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38" y="1192667"/>
            <a:ext cx="15811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Рисунок 3"/>
          <p:cNvPicPr>
            <a:picLocks noChangeAspect="1" noChangeArrowheads="1"/>
          </p:cNvPicPr>
          <p:nvPr/>
        </p:nvPicPr>
        <p:blipFill>
          <a:blip r:embed="rId3" cstate="print">
            <a:lum bright="-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119" y="1505176"/>
            <a:ext cx="28956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Прямоугольник 4"/>
          <p:cNvSpPr>
            <a:spLocks noChangeArrowheads="1"/>
          </p:cNvSpPr>
          <p:nvPr/>
        </p:nvSpPr>
        <p:spPr bwMode="auto">
          <a:xfrm>
            <a:off x="1366838" y="347662"/>
            <a:ext cx="6477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sz="2400" b="1" dirty="0">
                <a:solidFill>
                  <a:srgbClr val="0000FF"/>
                </a:solidFill>
              </a:rPr>
              <a:t>Поплескаємо ритми орнаментів у долоні</a:t>
            </a:r>
          </a:p>
        </p:txBody>
      </p:sp>
      <p:pic>
        <p:nvPicPr>
          <p:cNvPr id="23558" name="Picture 2" descr="http://narodna-osvita.com.ua/uploads/myst-5-masol-ukr/myst-4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94" y="3979408"/>
            <a:ext cx="831532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28663" y="3086100"/>
            <a:ext cx="533400" cy="381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>
            <a:off x="1366838" y="3086100"/>
            <a:ext cx="533400" cy="381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9" name="Прямоугольник 8"/>
          <p:cNvSpPr/>
          <p:nvPr/>
        </p:nvSpPr>
        <p:spPr>
          <a:xfrm>
            <a:off x="1981200" y="3086100"/>
            <a:ext cx="533400" cy="381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2619375" y="3086100"/>
            <a:ext cx="533400" cy="381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pic>
        <p:nvPicPr>
          <p:cNvPr id="235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3105150"/>
            <a:ext cx="554038" cy="4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вал 6"/>
          <p:cNvSpPr/>
          <p:nvPr/>
        </p:nvSpPr>
        <p:spPr>
          <a:xfrm>
            <a:off x="7124700" y="3090863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pic>
        <p:nvPicPr>
          <p:cNvPr id="2356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013" y="3086100"/>
            <a:ext cx="407987" cy="4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105150"/>
            <a:ext cx="407988" cy="4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3071813"/>
            <a:ext cx="407987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Равнобедренный треугольник 10"/>
          <p:cNvSpPr/>
          <p:nvPr/>
        </p:nvSpPr>
        <p:spPr>
          <a:xfrm>
            <a:off x="4089400" y="3105150"/>
            <a:ext cx="385763" cy="407988"/>
          </a:xfrm>
          <a:prstGeom prst="triangl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20" name="Равнобедренный треугольник 19"/>
          <p:cNvSpPr/>
          <p:nvPr/>
        </p:nvSpPr>
        <p:spPr>
          <a:xfrm>
            <a:off x="4557713" y="3105150"/>
            <a:ext cx="385762" cy="407988"/>
          </a:xfrm>
          <a:prstGeom prst="triangl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pic>
        <p:nvPicPr>
          <p:cNvPr id="2357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9"/>
          <a:stretch>
            <a:fillRect/>
          </a:stretch>
        </p:blipFill>
        <p:spPr bwMode="auto">
          <a:xfrm>
            <a:off x="1262063" y="1293018"/>
            <a:ext cx="1230313" cy="132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71" name="Прямоугольник 11"/>
          <p:cNvSpPr>
            <a:spLocks noChangeArrowheads="1"/>
          </p:cNvSpPr>
          <p:nvPr/>
        </p:nvSpPr>
        <p:spPr bwMode="auto">
          <a:xfrm>
            <a:off x="546100" y="6127750"/>
            <a:ext cx="8410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sz="1800" b="1" dirty="0">
                <a:solidFill>
                  <a:srgbClr val="0000FF"/>
                </a:solidFill>
              </a:rPr>
              <a:t>Орнамент, як і мелодія, також будується за певними мотивами. </a:t>
            </a: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272622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8"/>
          <p:cNvSpPr>
            <a:spLocks noChangeArrowheads="1"/>
          </p:cNvSpPr>
          <p:nvPr/>
        </p:nvSpPr>
        <p:spPr bwMode="auto">
          <a:xfrm>
            <a:off x="-38100" y="228600"/>
            <a:ext cx="9220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indent="2714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000" b="1">
                <a:solidFill>
                  <a:srgbClr val="800080"/>
                </a:solidFill>
              </a:rPr>
              <a:t>Орнамент</a:t>
            </a:r>
            <a:r>
              <a:rPr lang="uk-UA" sz="2000" b="1">
                <a:solidFill>
                  <a:srgbClr val="0000FF"/>
                </a:solidFill>
              </a:rPr>
              <a:t> </a:t>
            </a:r>
            <a:r>
              <a:rPr lang="uk-UA" sz="2000">
                <a:solidFill>
                  <a:srgbClr val="0000FF"/>
                </a:solidFill>
              </a:rPr>
              <a:t>— це візерунок, заснований на чергуванні подібних елементів</a:t>
            </a:r>
          </a:p>
        </p:txBody>
      </p:sp>
      <p:sp>
        <p:nvSpPr>
          <p:cNvPr id="21507" name="Rectangle 9"/>
          <p:cNvSpPr>
            <a:spLocks noChangeArrowheads="1"/>
          </p:cNvSpPr>
          <p:nvPr/>
        </p:nvSpPr>
        <p:spPr bwMode="auto">
          <a:xfrm>
            <a:off x="685800" y="4953000"/>
            <a:ext cx="7848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indent="2714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sz="2000" b="1">
                <a:solidFill>
                  <a:srgbClr val="0000FF"/>
                </a:solidFill>
              </a:rPr>
              <a:t>Роздивіться орнаменти. Які з них створені на основі геометричних фігур, а які відображають природні форми? Чи є серед орнаментів такі, що поєднують обидві ознаки?</a:t>
            </a:r>
            <a:endParaRPr lang="ru-RU" sz="2000" b="1">
              <a:solidFill>
                <a:srgbClr val="0000FF"/>
              </a:solidFill>
            </a:endParaRPr>
          </a:p>
        </p:txBody>
      </p:sp>
      <p:pic>
        <p:nvPicPr>
          <p:cNvPr id="21508" name="Picture 15" descr="31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r="2347" b="18414"/>
          <a:stretch>
            <a:fillRect/>
          </a:stretch>
        </p:blipFill>
        <p:spPr bwMode="auto">
          <a:xfrm>
            <a:off x="381000" y="1458686"/>
            <a:ext cx="281940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6" descr="31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" b="4137"/>
          <a:stretch>
            <a:fillRect/>
          </a:stretch>
        </p:blipFill>
        <p:spPr bwMode="auto">
          <a:xfrm>
            <a:off x="5867400" y="1458686"/>
            <a:ext cx="2743200" cy="1371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21" descr="C237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2895600"/>
            <a:ext cx="1905000" cy="1890713"/>
          </a:xfrm>
          <a:prstGeom prst="rect">
            <a:avLst/>
          </a:prstGeom>
          <a:noFill/>
          <a:ln w="31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20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1"/>
          <p:cNvSpPr>
            <a:spLocks noChangeArrowheads="1"/>
          </p:cNvSpPr>
          <p:nvPr/>
        </p:nvSpPr>
        <p:spPr bwMode="auto">
          <a:xfrm>
            <a:off x="228600" y="382588"/>
            <a:ext cx="8543925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66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sz="1800" b="1" dirty="0">
                <a:solidFill>
                  <a:srgbClr val="0000FF"/>
                </a:solidFill>
              </a:rPr>
              <a:t>Саме мотивами і різняться орнаменти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uk-UA" sz="1800" b="1" dirty="0">
              <a:solidFill>
                <a:srgbClr val="0000FF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uk-UA" sz="1800" b="1" dirty="0">
              <a:solidFill>
                <a:srgbClr val="0000FF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sz="1800" b="1" dirty="0">
                <a:solidFill>
                  <a:srgbClr val="0000FF"/>
                </a:solidFill>
              </a:rPr>
              <a:t>Якщо для створення орнаменту використано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sz="1800" b="1" dirty="0">
                <a:solidFill>
                  <a:srgbClr val="0000FF"/>
                </a:solidFill>
              </a:rPr>
              <a:t> мотиви природи, його називають </a:t>
            </a:r>
            <a:r>
              <a:rPr lang="uk-UA" sz="1800" b="1" i="1" dirty="0">
                <a:solidFill>
                  <a:srgbClr val="800080"/>
                </a:solidFill>
              </a:rPr>
              <a:t>рослинним</a:t>
            </a:r>
            <a:r>
              <a:rPr lang="uk-UA" sz="1800" b="1" dirty="0">
                <a:solidFill>
                  <a:srgbClr val="0000FF"/>
                </a:solidFill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uk-UA" sz="1800" b="1" dirty="0">
              <a:solidFill>
                <a:srgbClr val="0000FF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uk-UA" sz="1800" b="1" dirty="0">
              <a:solidFill>
                <a:srgbClr val="0000FF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uk-UA" sz="1800" b="1" dirty="0">
              <a:solidFill>
                <a:srgbClr val="0000FF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uk-UA" sz="1800" b="1" dirty="0">
              <a:solidFill>
                <a:srgbClr val="0000FF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uk-UA" sz="1800" b="1" dirty="0">
                <a:solidFill>
                  <a:srgbClr val="0000FF"/>
                </a:solidFill>
              </a:rPr>
              <a:t>Якщо ж мотивом орнаменту обрано лінії та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uk-UA" sz="1800" b="1" dirty="0">
                <a:solidFill>
                  <a:srgbClr val="0000FF"/>
                </a:solidFill>
              </a:rPr>
              <a:t> геометричні фігури, він називається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uk-UA" sz="1800" b="1" i="1" dirty="0">
                <a:solidFill>
                  <a:srgbClr val="800080"/>
                </a:solidFill>
              </a:rPr>
              <a:t>геометричним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uk-UA" sz="1800" b="1" dirty="0">
              <a:solidFill>
                <a:srgbClr val="0000FF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uk-UA" sz="1800" b="1" dirty="0">
              <a:solidFill>
                <a:srgbClr val="0000FF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uk-UA" sz="1800" b="1" dirty="0">
              <a:solidFill>
                <a:srgbClr val="0000FF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uk-UA" sz="1800" b="1" dirty="0">
              <a:solidFill>
                <a:srgbClr val="0000FF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sz="1800" b="1" dirty="0">
                <a:solidFill>
                  <a:srgbClr val="0000FF"/>
                </a:solidFill>
              </a:rPr>
              <a:t>                                        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uk-UA" sz="1800" b="1" dirty="0">
              <a:solidFill>
                <a:srgbClr val="0000FF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uk-UA" sz="1800" b="1" dirty="0">
              <a:solidFill>
                <a:srgbClr val="0000FF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sz="1800" b="1" dirty="0">
                <a:solidFill>
                  <a:srgbClr val="0000FF"/>
                </a:solidFill>
              </a:rPr>
              <a:t>   Поєднання цих мотивів створює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sz="1800" b="1" i="1" dirty="0">
                <a:solidFill>
                  <a:srgbClr val="800080"/>
                </a:solidFill>
              </a:rPr>
              <a:t> змішаний орнамент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5" r="11131" b="-5113"/>
          <a:stretch>
            <a:fillRect/>
          </a:stretch>
        </p:blipFill>
        <p:spPr bwMode="auto">
          <a:xfrm>
            <a:off x="5660572" y="3712029"/>
            <a:ext cx="2946981" cy="96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" y="685800"/>
            <a:ext cx="2252662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7" descr="&amp;Ocy;&amp;rcy;&amp;ncy;&amp;acy;&amp;mcy;&amp;iecy;&amp;ncy;&amp;tcy;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78"/>
          <a:stretch>
            <a:fillRect/>
          </a:stretch>
        </p:blipFill>
        <p:spPr bwMode="auto">
          <a:xfrm>
            <a:off x="2080419" y="4196103"/>
            <a:ext cx="2739798" cy="194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974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TC103457510[[fn=Савон]]</Template>
  <TotalTime>297</TotalTime>
  <Words>251</Words>
  <Application>Microsoft Office PowerPoint</Application>
  <PresentationFormat>Экран (4:3)</PresentationFormat>
  <Paragraphs>54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Century Gothic</vt:lpstr>
      <vt:lpstr>Century Schoolbook</vt:lpstr>
      <vt:lpstr>Garamond</vt:lpstr>
      <vt:lpstr>Times New Roman</vt:lpstr>
      <vt:lpstr>Savon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Роздивіться та порівняйте пари предметів. Що між ними спільного та чим вони відрізняються один від одного? Які з предметів вам подобаються більше? Чому?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27</cp:revision>
  <dcterms:created xsi:type="dcterms:W3CDTF">2014-05-10T20:01:47Z</dcterms:created>
  <dcterms:modified xsi:type="dcterms:W3CDTF">2015-02-09T07:40:51Z</dcterms:modified>
</cp:coreProperties>
</file>