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6" r:id="rId1"/>
  </p:sldMasterIdLst>
  <p:notesMasterIdLst>
    <p:notesMasterId r:id="rId12"/>
  </p:notesMasterIdLst>
  <p:sldIdLst>
    <p:sldId id="262" r:id="rId2"/>
    <p:sldId id="260" r:id="rId3"/>
    <p:sldId id="265" r:id="rId4"/>
    <p:sldId id="263" r:id="rId5"/>
    <p:sldId id="271" r:id="rId6"/>
    <p:sldId id="270" r:id="rId7"/>
    <p:sldId id="266" r:id="rId8"/>
    <p:sldId id="269" r:id="rId9"/>
    <p:sldId id="272" r:id="rId10"/>
    <p:sldId id="267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30" autoAdjust="0"/>
  </p:normalViewPr>
  <p:slideViewPr>
    <p:cSldViewPr snapToGrid="0">
      <p:cViewPr varScale="1">
        <p:scale>
          <a:sx n="87" d="100"/>
          <a:sy n="87" d="100"/>
        </p:scale>
        <p:origin x="14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7DEEFB-D18A-4FEC-9329-831F8249C619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E66DE-421F-4737-91AC-764871B081C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8703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6564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754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373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832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58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806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6797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54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088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uk-UA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5290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63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FDD34A4-BF27-48FF-B17C-DECD6735AB36}" type="datetimeFigureOut">
              <a:rPr lang="uk-UA" smtClean="0"/>
              <a:t>09.02.2015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DF09719-CA66-4BC5-8CAF-BD24708D88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0872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about-ukraine.com/index.php?text=50" TargetMode="External"/><Relationship Id="rId3" Type="http://schemas.openxmlformats.org/officeDocument/2006/relationships/hyperlink" Target="http://ru.wikipedia.org/" TargetMode="External"/><Relationship Id="rId7" Type="http://schemas.openxmlformats.org/officeDocument/2006/relationships/hyperlink" Target="https://www.google.com.ua/search" TargetMode="External"/><Relationship Id="rId2" Type="http://schemas.openxmlformats.org/officeDocument/2006/relationships/hyperlink" Target="http://uk.wikipedia.org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torinka-m.kiev.ua/article.php?id=700" TargetMode="External"/><Relationship Id="rId5" Type="http://schemas.openxmlformats.org/officeDocument/2006/relationships/hyperlink" Target="http://happylife.lviv.ua/2012/01/gobeleny_bilasa/" TargetMode="External"/><Relationship Id="rId10" Type="http://schemas.openxmlformats.org/officeDocument/2006/relationships/hyperlink" Target="http://dok.znaimo.com.ua/docs/index-22129.html" TargetMode="External"/><Relationship Id="rId4" Type="http://schemas.openxmlformats.org/officeDocument/2006/relationships/hyperlink" Target="https://vk.com/wall-8623508?offset=620&amp;own=1" TargetMode="External"/><Relationship Id="rId9" Type="http://schemas.openxmlformats.org/officeDocument/2006/relationships/hyperlink" Target="http://solomchenko.com.ua/index.ph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455418"/>
            <a:ext cx="8856984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  <a:tabLst>
                <a:tab pos="3990975" algn="l"/>
              </a:tabLst>
            </a:pPr>
            <a:r>
              <a:rPr lang="uk-UA" sz="3200" b="1" dirty="0" err="1">
                <a:solidFill>
                  <a:srgbClr val="0070C0"/>
                </a:solidFill>
                <a:latin typeface="Century Schoolbook" panose="02040604050505020304" pitchFamily="18" charset="0"/>
              </a:rPr>
              <a:t>Уроки</a:t>
            </a:r>
            <a:r>
              <a:rPr lang="uk-UA" sz="32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 інтегрованого курсу «Мистецтво», 5 клас </a:t>
            </a:r>
            <a:r>
              <a:rPr lang="uk-UA" sz="3200" b="1" dirty="0" smtClean="0">
                <a:solidFill>
                  <a:srgbClr val="0070C0"/>
                </a:solidFill>
                <a:latin typeface="Century Schoolbook" panose="02040604050505020304" pitchFamily="18" charset="0"/>
              </a:rPr>
              <a:t>(</a:t>
            </a:r>
            <a:r>
              <a:rPr lang="uk-UA" sz="32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образотворче мистецтво)</a:t>
            </a:r>
            <a:endParaRPr lang="uk-UA" sz="3200" dirty="0">
              <a:solidFill>
                <a:srgbClr val="0070C0"/>
              </a:solidFill>
              <a:latin typeface="Century Schoolbook" panose="020406040505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990975" algn="l"/>
              </a:tabLst>
            </a:pPr>
            <a:r>
              <a:rPr lang="uk-UA" sz="3200" b="1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Урок № </a:t>
            </a:r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4. </a:t>
            </a:r>
            <a:r>
              <a:rPr lang="uk-UA" sz="32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Прикрашаємо побут. </a:t>
            </a:r>
            <a:r>
              <a:rPr lang="uk-UA" sz="3200" b="1" dirty="0" err="1">
                <a:solidFill>
                  <a:srgbClr val="C00000"/>
                </a:solidFill>
                <a:latin typeface="Century Schoolbook" panose="02040604050505020304" pitchFamily="18" charset="0"/>
              </a:rPr>
              <a:t>Декоративно</a:t>
            </a:r>
            <a:r>
              <a:rPr lang="uk-UA" sz="32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-ужиткове мистецтво. Секрети народних </a:t>
            </a:r>
            <a:r>
              <a:rPr lang="uk-UA" sz="3200" b="1" dirty="0" err="1">
                <a:solidFill>
                  <a:srgbClr val="C00000"/>
                </a:solidFill>
                <a:latin typeface="Century Schoolbook" panose="02040604050505020304" pitchFamily="18" charset="0"/>
              </a:rPr>
              <a:t>ремесел</a:t>
            </a:r>
            <a:endParaRPr lang="uk-UA" sz="3200" b="1" dirty="0">
              <a:solidFill>
                <a:srgbClr val="C00000"/>
              </a:solidFill>
              <a:latin typeface="Century Schoolbook" panose="020406040505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990975" algn="l"/>
              </a:tabLst>
            </a:pPr>
            <a:r>
              <a:rPr lang="uk-UA" sz="3200" b="1" dirty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Практичне </a:t>
            </a:r>
            <a:r>
              <a:rPr lang="uk-UA" sz="3200" b="1" dirty="0" smtClean="0">
                <a:solidFill>
                  <a:schemeClr val="accent5">
                    <a:lumMod val="75000"/>
                  </a:schemeClr>
                </a:solidFill>
                <a:latin typeface="Century Schoolbook" panose="02040604050505020304" pitchFamily="18" charset="0"/>
              </a:rPr>
              <a:t>завдання: </a:t>
            </a:r>
            <a:r>
              <a:rPr lang="uk-UA" sz="3200" b="1" dirty="0" smtClean="0">
                <a:solidFill>
                  <a:srgbClr val="C00000"/>
                </a:solidFill>
                <a:latin typeface="Century Schoolbook" panose="02040604050505020304" pitchFamily="18" charset="0"/>
              </a:rPr>
              <a:t>створення </a:t>
            </a:r>
            <a:r>
              <a:rPr lang="uk-UA" sz="32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ескізу подарунка до родинного свята «Хустинки», «Ковдри», «Килимка».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3990975" algn="l"/>
              </a:tabLst>
            </a:pPr>
            <a:endParaRPr lang="uk-UA" sz="3200" b="1" dirty="0">
              <a:solidFill>
                <a:srgbClr val="C00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14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1191317" y="2168415"/>
            <a:ext cx="6983854" cy="3000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http://uk.wikipedia.or</a:t>
            </a:r>
            <a:r>
              <a:rPr lang="uk-UA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g</a:t>
            </a:r>
            <a:r>
              <a:rPr lang="uk-UA" sz="20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uk-UA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wiki</a:t>
            </a:r>
            <a:endParaRPr lang="ru-RU" sz="2000" u="sng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http://ru.wikipedia.org</a:t>
            </a:r>
            <a:r>
              <a:rPr lang="uk-UA" sz="2000" b="1" u="sng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uk-UA" sz="20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wiki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https://vk.com/wall-8623508?offset=620&amp;own=1</a:t>
            </a:r>
            <a:endParaRPr lang="ru-RU" sz="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http://happylife.lviv.ua</a:t>
            </a:r>
            <a:endParaRPr lang="ru-RU" sz="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http://storinka-m.kiev.ua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https://www.google.com.ua/search</a:t>
            </a:r>
            <a:endParaRPr lang="ru-RU" sz="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http://about-ukraine.com/index.php?text=50</a:t>
            </a:r>
            <a:endParaRPr lang="ru-RU" sz="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9"/>
              </a:rPr>
              <a:t>http://solomchenko.com.ua/index.php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http://dok.znaimo.com.ua/docs/index-22129.html</a:t>
            </a:r>
            <a:endParaRPr lang="ru-RU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sz="20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9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кутник 4"/>
          <p:cNvSpPr>
            <a:spLocks noChangeArrowheads="1"/>
          </p:cNvSpPr>
          <p:nvPr/>
        </p:nvSpPr>
        <p:spPr bwMode="auto">
          <a:xfrm>
            <a:off x="1191317" y="1143000"/>
            <a:ext cx="63898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sz="2800" b="1" dirty="0">
                <a:solidFill>
                  <a:srgbClr val="002060"/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Використані інтернет - ресурси:</a:t>
            </a:r>
          </a:p>
        </p:txBody>
      </p:sp>
    </p:spTree>
    <p:extLst>
      <p:ext uri="{BB962C8B-B14F-4D97-AF65-F5344CB8AC3E}">
        <p14:creationId xmlns:p14="http://schemas.microsoft.com/office/powerpoint/2010/main" val="2740016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21787" y="1153886"/>
            <a:ext cx="567553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0170" indent="540385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</a:pPr>
            <a:r>
              <a:rPr lang="uk-UA" sz="1600" b="1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«Барви мистецтва»</a:t>
            </a:r>
            <a:endParaRPr lang="uk-UA" sz="1600" dirty="0"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marR="90170" indent="54038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А вічності дзвін знов лунав на світанку, </a:t>
            </a:r>
          </a:p>
          <a:p>
            <a:pPr marR="90170" indent="54038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Крізь тумани століть у квітучім серпанку, </a:t>
            </a:r>
          </a:p>
          <a:p>
            <a:pPr marR="90170" indent="54038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Що є на Вкраїні незмінне багатство — </a:t>
            </a:r>
          </a:p>
          <a:p>
            <a:pPr marR="90170" indent="54038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Це наше барвисте народне мистецтво.</a:t>
            </a:r>
          </a:p>
          <a:p>
            <a:pPr marR="90170" indent="54038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І казковим орнаментом квітне хрестик, низинка, </a:t>
            </a:r>
          </a:p>
          <a:p>
            <a:pPr marR="90170" indent="54038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Білосніжним мереживом, мов павутина. </a:t>
            </a:r>
          </a:p>
          <a:p>
            <a:pPr marR="90170" indent="54038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І барвінкове суцвіття </a:t>
            </a:r>
            <a:r>
              <a:rPr lang="uk-UA" sz="1600" dirty="0" err="1">
                <a:latin typeface="Century Schoolbook" panose="02040604050505020304" pitchFamily="18" charset="0"/>
                <a:ea typeface="Times New Roman" panose="02020603050405020304" pitchFamily="18" charset="0"/>
              </a:rPr>
              <a:t>пророста</a:t>
            </a:r>
            <a:r>
              <a:rPr lang="uk-UA" sz="1600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 в тім серпанку, </a:t>
            </a:r>
          </a:p>
          <a:p>
            <a:pPr marR="90170" indent="54038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В молодій чудовій святій вишиванці.</a:t>
            </a:r>
          </a:p>
          <a:p>
            <a:pPr marR="90170" indent="54038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А у розквіті барв з колоритом чудовим </a:t>
            </a:r>
          </a:p>
          <a:p>
            <a:pPr marR="90170" indent="54038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Народився яскравий килим народний.</a:t>
            </a:r>
          </a:p>
          <a:p>
            <a:pPr marR="90170" indent="54038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У прикрасах тонких відчувається дзвін, </a:t>
            </a:r>
          </a:p>
          <a:p>
            <a:pPr marR="90170" indent="54038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У прозорих струмках відбивається він.</a:t>
            </a:r>
          </a:p>
          <a:p>
            <a:pPr marR="90170" indent="54038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 І нема цій красі ні меж, а ні краю. </a:t>
            </a:r>
          </a:p>
          <a:p>
            <a:pPr marR="90170" indent="54038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В ній священна любов в </a:t>
            </a:r>
            <a:r>
              <a:rPr lang="uk-UA" sz="1600" dirty="0" err="1">
                <a:latin typeface="Century Schoolbook" panose="02040604050505020304" pitchFamily="18" charset="0"/>
                <a:ea typeface="Times New Roman" panose="02020603050405020304" pitchFamily="18" charset="0"/>
              </a:rPr>
              <a:t>низпосланні</a:t>
            </a:r>
            <a:r>
              <a:rPr lang="uk-UA" sz="1600" dirty="0">
                <a:latin typeface="Century Schoolbook" panose="02040604050505020304" pitchFamily="18" charset="0"/>
                <a:ea typeface="Times New Roman" panose="02020603050405020304" pitchFamily="18" charset="0"/>
              </a:rPr>
              <a:t> з раю.</a:t>
            </a:r>
            <a:endParaRPr lang="uk-UA" sz="1600" dirty="0">
              <a:effectLst/>
              <a:latin typeface="Century Schoolbook" panose="020406040505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943" y="1153886"/>
            <a:ext cx="3829773" cy="3834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260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654" y="3167743"/>
            <a:ext cx="2228850" cy="29841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27" y="570139"/>
            <a:ext cx="3117504" cy="230695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365" y="570139"/>
            <a:ext cx="361950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962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51901" y="442439"/>
            <a:ext cx="4509568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lnSpc>
                <a:spcPct val="115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Види </a:t>
            </a:r>
            <a:r>
              <a:rPr lang="uk-UA" sz="2400" b="1" dirty="0" smtClean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 </a:t>
            </a: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орнаментів</a:t>
            </a:r>
            <a:endParaRPr lang="uk-UA" sz="3200" b="1" dirty="0">
              <a:solidFill>
                <a:schemeClr val="accent1">
                  <a:lumMod val="75000"/>
                </a:schemeClr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429" t="48856" r="2428" b="3715"/>
          <a:stretch/>
        </p:blipFill>
        <p:spPr>
          <a:xfrm>
            <a:off x="957941" y="1235528"/>
            <a:ext cx="7097487" cy="27105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85" y="4438844"/>
            <a:ext cx="7620000" cy="122872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864296" y="5975676"/>
            <a:ext cx="1356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стрічковий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46274" y="3915459"/>
            <a:ext cx="1192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сітчастий</a:t>
            </a:r>
            <a:endParaRPr lang="uk-UA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83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84729" y="442439"/>
            <a:ext cx="7043916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lnSpc>
                <a:spcPct val="115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Орнамент в замкнутій формі</a:t>
            </a:r>
            <a:endParaRPr lang="uk-UA" sz="3200" b="1" dirty="0">
              <a:solidFill>
                <a:schemeClr val="accent1">
                  <a:lumMod val="75000"/>
                </a:schemeClr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7809" y="1268614"/>
            <a:ext cx="2559504" cy="25723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87" y="1237026"/>
            <a:ext cx="3228042" cy="26039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2642" y="4044925"/>
            <a:ext cx="2719387" cy="26260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t="4762" b="2619"/>
          <a:stretch/>
        </p:blipFill>
        <p:spPr>
          <a:xfrm>
            <a:off x="5769427" y="4195325"/>
            <a:ext cx="2677886" cy="232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935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47" y="3518640"/>
            <a:ext cx="3741624" cy="31046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869" y="178857"/>
            <a:ext cx="4212773" cy="32059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1471" y="141592"/>
            <a:ext cx="3243185" cy="324318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0937" y="3518640"/>
            <a:ext cx="3033976" cy="305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71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942" y="391891"/>
            <a:ext cx="6074229" cy="615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815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" y="1195634"/>
            <a:ext cx="4249781" cy="506321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5220" y="905366"/>
            <a:ext cx="4095751" cy="564375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81881" y="246724"/>
            <a:ext cx="7192995" cy="6586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lnSpc>
                <a:spcPct val="115000"/>
              </a:lnSpc>
              <a:spcAft>
                <a:spcPts val="0"/>
              </a:spcAft>
              <a:tabLst>
                <a:tab pos="90170" algn="l"/>
              </a:tabLst>
            </a:pPr>
            <a:r>
              <a:rPr lang="uk-UA" sz="3200" b="1" dirty="0" smtClean="0">
                <a:solidFill>
                  <a:schemeClr val="accent1">
                    <a:lumMod val="75000"/>
                  </a:schemeClr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Варіанти практичної  роботи </a:t>
            </a:r>
            <a:endParaRPr lang="uk-UA" sz="3200" b="1" dirty="0">
              <a:solidFill>
                <a:schemeClr val="accent1">
                  <a:lumMod val="75000"/>
                </a:schemeClr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007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7686" y="910263"/>
            <a:ext cx="7304314" cy="454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90170" indent="540385" algn="just">
              <a:lnSpc>
                <a:spcPct val="115000"/>
              </a:lnSpc>
              <a:spcAft>
                <a:spcPts val="0"/>
              </a:spcAft>
            </a:pPr>
            <a:r>
              <a:rPr lang="uk-UA" sz="3200" b="1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Підсумок </a:t>
            </a:r>
            <a:r>
              <a:rPr lang="uk-UA" sz="3200" b="1" dirty="0" smtClean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уроку:</a:t>
            </a:r>
          </a:p>
          <a:p>
            <a:pPr marR="90170" indent="540385" algn="just">
              <a:lnSpc>
                <a:spcPct val="115000"/>
              </a:lnSpc>
              <a:spcAft>
                <a:spcPts val="0"/>
              </a:spcAft>
            </a:pPr>
            <a:endParaRPr lang="uk-UA" sz="3200" dirty="0">
              <a:solidFill>
                <a:srgbClr val="002060"/>
              </a:solidFill>
              <a:latin typeface="Century Schoolbook" panose="020406040505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uk-UA" sz="2400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Назвіть найпоширеніші в українській народній творчості види </a:t>
            </a:r>
            <a:r>
              <a:rPr lang="uk-UA" sz="2400" dirty="0" err="1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декоративно</a:t>
            </a:r>
            <a:r>
              <a:rPr lang="uk-UA" sz="2400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-ужиткового мистецтва.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uk-UA" sz="2400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Які традиційні форми виготовляють </a:t>
            </a:r>
            <a:r>
              <a:rPr lang="uk-UA" sz="2400" dirty="0" err="1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опішнянські</a:t>
            </a:r>
            <a:r>
              <a:rPr lang="uk-UA" sz="2400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 майстри кераміки?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uk-UA" sz="2400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Визначте види орнаментів на зразках представлених у підручнику.</a:t>
            </a:r>
          </a:p>
          <a:p>
            <a:pPr marL="342900" lvl="0" indent="-342900" algn="just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uk-UA" sz="2400" dirty="0">
                <a:solidFill>
                  <a:srgbClr val="002060"/>
                </a:solidFill>
                <a:latin typeface="Century Schoolbook" panose="02040604050505020304" pitchFamily="18" charset="0"/>
                <a:ea typeface="Times New Roman" panose="02020603050405020304" pitchFamily="18" charset="0"/>
              </a:rPr>
              <a:t>Об’єднайте загальною назвою слова: вишивка, кераміка, литво.</a:t>
            </a:r>
            <a:endParaRPr lang="uk-UA" sz="2400" dirty="0">
              <a:solidFill>
                <a:srgbClr val="002060"/>
              </a:solidFill>
              <a:effectLst/>
              <a:latin typeface="Century Schoolbook" panose="020406040505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9090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TC103457510[[fn=Савон]]</Template>
  <TotalTime>288</TotalTime>
  <Words>232</Words>
  <Application>Microsoft Office PowerPoint</Application>
  <PresentationFormat>Экран (4:3)</PresentationFormat>
  <Paragraphs>37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Gothic</vt:lpstr>
      <vt:lpstr>Century Schoolbook</vt:lpstr>
      <vt:lpstr>Garamond</vt:lpstr>
      <vt:lpstr>Times New Roman</vt:lpstr>
      <vt:lpstr>Wingdings</vt:lpstr>
      <vt:lpstr>Savon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18</cp:revision>
  <dcterms:created xsi:type="dcterms:W3CDTF">2014-05-10T20:01:47Z</dcterms:created>
  <dcterms:modified xsi:type="dcterms:W3CDTF">2015-02-09T07:49:19Z</dcterms:modified>
</cp:coreProperties>
</file>