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6" r:id="rId1"/>
  </p:sldMasterIdLst>
  <p:notesMasterIdLst>
    <p:notesMasterId r:id="rId27"/>
  </p:notesMasterIdLst>
  <p:sldIdLst>
    <p:sldId id="262" r:id="rId2"/>
    <p:sldId id="268" r:id="rId3"/>
    <p:sldId id="269" r:id="rId4"/>
    <p:sldId id="270" r:id="rId5"/>
    <p:sldId id="272" r:id="rId6"/>
    <p:sldId id="286" r:id="rId7"/>
    <p:sldId id="276" r:id="rId8"/>
    <p:sldId id="287" r:id="rId9"/>
    <p:sldId id="288" r:id="rId10"/>
    <p:sldId id="289" r:id="rId11"/>
    <p:sldId id="290" r:id="rId12"/>
    <p:sldId id="291" r:id="rId13"/>
    <p:sldId id="292" r:id="rId14"/>
    <p:sldId id="278" r:id="rId15"/>
    <p:sldId id="295" r:id="rId16"/>
    <p:sldId id="280" r:id="rId17"/>
    <p:sldId id="281" r:id="rId18"/>
    <p:sldId id="296" r:id="rId19"/>
    <p:sldId id="293" r:id="rId20"/>
    <p:sldId id="294" r:id="rId21"/>
    <p:sldId id="282" r:id="rId22"/>
    <p:sldId id="283" r:id="rId23"/>
    <p:sldId id="284" r:id="rId24"/>
    <p:sldId id="264" r:id="rId25"/>
    <p:sldId id="298" r:id="rId26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56" autoAdjust="0"/>
    <p:restoredTop sz="94630" autoAdjust="0"/>
  </p:normalViewPr>
  <p:slideViewPr>
    <p:cSldViewPr snapToGrid="0">
      <p:cViewPr varScale="1">
        <p:scale>
          <a:sx n="87" d="100"/>
          <a:sy n="87" d="100"/>
        </p:scale>
        <p:origin x="149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7DEEFB-D18A-4FEC-9329-831F8249C619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9E66DE-421F-4737-91AC-764871B081C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687038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uk-UA" smtClean="0"/>
          </a:p>
        </p:txBody>
      </p:sp>
      <p:sp>
        <p:nvSpPr>
          <p:cNvPr id="2662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7C4860A-4300-4898-A2AD-317B5CB03C69}" type="slidenum">
              <a:rPr lang="ru-RU"/>
              <a:pPr>
                <a:spcBef>
                  <a:spcPct val="0"/>
                </a:spcBef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7307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1281" y="2091263"/>
            <a:ext cx="6801440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6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71575" y="4682062"/>
            <a:ext cx="6803136" cy="50292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4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400"/>
            </a:lvl2pPr>
            <a:lvl3pPr marL="914400" indent="0" algn="ctr">
              <a:buNone/>
              <a:defRPr sz="1400"/>
            </a:lvl3pPr>
            <a:lvl4pPr marL="1371600" indent="0" algn="ctr">
              <a:buNone/>
              <a:defRPr sz="1400"/>
            </a:lvl4pPr>
            <a:lvl5pPr marL="1828800" indent="0" algn="ctr">
              <a:buNone/>
              <a:defRPr sz="1400"/>
            </a:lvl5pPr>
            <a:lvl6pPr marL="2286000" indent="0" algn="ctr">
              <a:buNone/>
              <a:defRPr sz="1400"/>
            </a:lvl6pPr>
            <a:lvl7pPr marL="2743200" indent="0" algn="ctr">
              <a:buNone/>
              <a:defRPr sz="1400"/>
            </a:lvl7pPr>
            <a:lvl8pPr marL="3200400" indent="0" algn="ctr">
              <a:buNone/>
              <a:defRPr sz="1400"/>
            </a:lvl8pPr>
            <a:lvl9pPr marL="3657600" indent="0" algn="ctr">
              <a:buNone/>
              <a:defRPr sz="14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3931920" y="1327188"/>
            <a:ext cx="1280160" cy="457200"/>
          </a:xfrm>
        </p:spPr>
        <p:txBody>
          <a:bodyPr/>
          <a:lstStyle>
            <a:lvl1pPr algn="ctr">
              <a:defRPr sz="11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104936" y="5211060"/>
            <a:ext cx="4429125" cy="228600"/>
          </a:xfrm>
        </p:spPr>
        <p:txBody>
          <a:bodyPr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6455190" y="5212080"/>
            <a:ext cx="158391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56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875475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762000"/>
            <a:ext cx="1771650" cy="5257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762000"/>
            <a:ext cx="6057900" cy="5257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8373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832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980902" y="1275025"/>
            <a:ext cx="7182197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088136" y="1385316"/>
            <a:ext cx="6967728" cy="4087368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3794760" y="1267730"/>
            <a:ext cx="1554480" cy="64008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3886200" y="1267731"/>
            <a:ext cx="1371600" cy="548640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2717" y="2094309"/>
            <a:ext cx="6803136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6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2718" y="4682062"/>
            <a:ext cx="6803136" cy="50292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931920" y="1325880"/>
            <a:ext cx="1280160" cy="457200"/>
          </a:xfrm>
        </p:spPr>
        <p:txBody>
          <a:bodyPr/>
          <a:lstStyle>
            <a:lvl1pPr algn="ctr">
              <a:defRPr lang="en-US" sz="11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04679" y="5211060"/>
            <a:ext cx="4430268" cy="228600"/>
          </a:xfrm>
        </p:spPr>
        <p:txBody>
          <a:bodyPr/>
          <a:lstStyle>
            <a:lvl1pPr algn="l">
              <a:defRPr/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3378" y="5211060"/>
            <a:ext cx="1584198" cy="228600"/>
          </a:xfrm>
        </p:spPr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158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2103120"/>
            <a:ext cx="3657600" cy="393192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806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755898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2074334"/>
            <a:ext cx="365760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756581"/>
            <a:ext cx="365760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6797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546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08803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84147" y="173736"/>
            <a:ext cx="6398514" cy="651052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7392"/>
            <a:ext cx="1823085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4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976" y="907143"/>
            <a:ext cx="5428856" cy="5043714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3085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uk-UA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7795258" y="6310086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Rectangle 11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65290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6765290" y="173736"/>
            <a:ext cx="2194560" cy="651052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72300" y="603504"/>
            <a:ext cx="1824228" cy="1645920"/>
          </a:xfrm>
        </p:spPr>
        <p:txBody>
          <a:bodyPr anchor="b">
            <a:noAutofit/>
          </a:bodyPr>
          <a:lstStyle>
            <a:lvl1pPr algn="l">
              <a:defRPr sz="24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1449" y="173736"/>
            <a:ext cx="6398514" cy="6510528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72300" y="2286000"/>
            <a:ext cx="1824228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3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9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797546" y="6309360"/>
            <a:ext cx="109728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  <p:sp>
        <p:nvSpPr>
          <p:cNvPr id="11" name="Rectangle 10"/>
          <p:cNvSpPr/>
          <p:nvPr/>
        </p:nvSpPr>
        <p:spPr>
          <a:xfrm>
            <a:off x="6868160" y="274320"/>
            <a:ext cx="1988820" cy="6309360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563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6022" y="173736"/>
            <a:ext cx="8791956" cy="6510528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642594"/>
            <a:ext cx="76809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2103120"/>
            <a:ext cx="768096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34768" y="6309360"/>
            <a:ext cx="20574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FDD34A4-BF27-48FF-B17C-DECD6735AB36}" type="datetimeFigureOut">
              <a:rPr lang="uk-UA" smtClean="0"/>
              <a:t>08.02.2015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96896" y="6309360"/>
            <a:ext cx="3950208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23382" y="6309360"/>
            <a:ext cx="10972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5DF09719-CA66-4BC5-8CAF-BD24708D8879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0872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  <p:sldLayoutId id="2147483955" r:id="rId9"/>
    <p:sldLayoutId id="2147483956" r:id="rId10"/>
    <p:sldLayoutId id="214748395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proxy10.media.online.ua/uol/r2-eda26b518a/512ff7de6f4bf.jp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743" y="455418"/>
            <a:ext cx="8916753" cy="557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  <a:tabLst>
                <a:tab pos="3990975" algn="l"/>
              </a:tabLst>
            </a:pPr>
            <a:r>
              <a:rPr lang="uk-UA" sz="3200" b="1" dirty="0" err="1">
                <a:solidFill>
                  <a:srgbClr val="0070C0"/>
                </a:solidFill>
                <a:latin typeface="Century Schoolbook" panose="02040604050505020304" pitchFamily="18" charset="0"/>
              </a:rPr>
              <a:t>Уроки</a:t>
            </a:r>
            <a:r>
              <a:rPr lang="uk-UA" sz="32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 інтегрованого курсу «Мистецтво», 5 клас </a:t>
            </a:r>
            <a:r>
              <a:rPr lang="uk-UA" sz="3200" b="1" dirty="0" smtClean="0">
                <a:solidFill>
                  <a:srgbClr val="0070C0"/>
                </a:solidFill>
                <a:latin typeface="Century Schoolbook" panose="02040604050505020304" pitchFamily="18" charset="0"/>
              </a:rPr>
              <a:t>(</a:t>
            </a:r>
            <a:r>
              <a:rPr lang="uk-UA" sz="3200" b="1" dirty="0">
                <a:solidFill>
                  <a:srgbClr val="0070C0"/>
                </a:solidFill>
                <a:latin typeface="Century Schoolbook" panose="02040604050505020304" pitchFamily="18" charset="0"/>
              </a:rPr>
              <a:t>образотворче мистецтво)</a:t>
            </a:r>
            <a:endParaRPr lang="uk-UA" sz="3200" dirty="0">
              <a:solidFill>
                <a:srgbClr val="0070C0"/>
              </a:solidFill>
              <a:latin typeface="Century Schoolbook" panose="020406040505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990975" algn="l"/>
              </a:tabLst>
            </a:pPr>
            <a:r>
              <a:rPr lang="uk-UA" sz="3200" b="1" dirty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Урок № 6</a:t>
            </a:r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. </a:t>
            </a:r>
            <a:r>
              <a:rPr lang="uk-UA" sz="32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Золоті руки майстрів. Народна </a:t>
            </a:r>
            <a:r>
              <a:rPr lang="uk-UA" sz="3200" b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іграшка.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990975" algn="l"/>
              </a:tabLst>
            </a:pPr>
            <a:r>
              <a:rPr lang="uk-UA" sz="3200" b="1" dirty="0" smtClean="0">
                <a:solidFill>
                  <a:schemeClr val="accent5">
                    <a:lumMod val="75000"/>
                  </a:schemeClr>
                </a:solidFill>
                <a:latin typeface="Century Schoolbook" panose="02040604050505020304" pitchFamily="18" charset="0"/>
              </a:rPr>
              <a:t>Практичне завдання: </a:t>
            </a:r>
            <a:r>
              <a:rPr lang="uk-UA" sz="32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створення колективної </a:t>
            </a:r>
            <a:r>
              <a:rPr lang="uk-UA" sz="3200" b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композиції «Сорочинський </a:t>
            </a:r>
            <a:r>
              <a:rPr lang="uk-UA" sz="3200" b="1" dirty="0">
                <a:solidFill>
                  <a:srgbClr val="C00000"/>
                </a:solidFill>
                <a:latin typeface="Century Schoolbook" panose="02040604050505020304" pitchFamily="18" charset="0"/>
              </a:rPr>
              <a:t>ярмарок</a:t>
            </a:r>
            <a:r>
              <a:rPr lang="uk-UA" sz="3200" b="1" dirty="0" smtClean="0">
                <a:solidFill>
                  <a:srgbClr val="C00000"/>
                </a:solidFill>
                <a:latin typeface="Century Schoolbook" panose="02040604050505020304" pitchFamily="18" charset="0"/>
              </a:rPr>
              <a:t>».</a:t>
            </a:r>
            <a:endParaRPr lang="uk-UA" sz="32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  <a:tabLst>
                <a:tab pos="3990975" algn="l"/>
              </a:tabLst>
            </a:pPr>
            <a:endParaRPr lang="uk-UA" sz="3200" b="1" dirty="0">
              <a:solidFill>
                <a:srgbClr val="C0000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14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0" name="Picture 7" descr="13189454299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016" y="3031785"/>
            <a:ext cx="2928937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2" descr="131894523486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435" y="2864984"/>
            <a:ext cx="3048000" cy="374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7"/>
          <p:cNvSpPr txBox="1">
            <a:spLocks noChangeArrowheads="1"/>
          </p:cNvSpPr>
          <p:nvPr/>
        </p:nvSpPr>
        <p:spPr bwMode="auto">
          <a:xfrm>
            <a:off x="2513722" y="3235098"/>
            <a:ext cx="3803650" cy="4619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uk-UA" sz="2400" b="1" dirty="0" smtClean="0">
                <a:latin typeface="Calibri" pitchFamily="34" charset="0"/>
              </a:rPr>
              <a:t>МОТАНКИ З НИТОК, ТРАВИ</a:t>
            </a:r>
            <a:endParaRPr lang="ru-RU" sz="2400" b="1" dirty="0" smtClean="0">
              <a:latin typeface="Calibri" pitchFamily="34" charset="0"/>
            </a:endParaRPr>
          </a:p>
        </p:txBody>
      </p:sp>
      <p:pic>
        <p:nvPicPr>
          <p:cNvPr id="24579" name="Picture 6" descr="1318945433528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6183" y="163285"/>
            <a:ext cx="47625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436320"/>
      </p:ext>
    </p:extLst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1318945249998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9" y="375063"/>
            <a:ext cx="3516312" cy="293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3" descr="1318945254643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333" y="375063"/>
            <a:ext cx="2313129" cy="331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4" descr="131894525923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205" y="3890963"/>
            <a:ext cx="3397250" cy="292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6" descr="1318945311198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1455" y="3890963"/>
            <a:ext cx="2571750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7" name="TextBox 8"/>
          <p:cNvSpPr txBox="1">
            <a:spLocks noChangeArrowheads="1"/>
          </p:cNvSpPr>
          <p:nvPr/>
        </p:nvSpPr>
        <p:spPr bwMode="auto">
          <a:xfrm>
            <a:off x="-42863" y="3519488"/>
            <a:ext cx="2928938" cy="4619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uk-UA" sz="2400" b="1" dirty="0" smtClean="0">
                <a:latin typeface="Calibri" pitchFamily="34" charset="0"/>
              </a:rPr>
              <a:t>ІГРАШКИ З СОЛОМИ</a:t>
            </a:r>
            <a:endParaRPr lang="ru-RU" sz="2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0369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2" descr="131894519538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606" y="723220"/>
            <a:ext cx="457200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5" descr="1318945215577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28" y="2541360"/>
            <a:ext cx="2286000" cy="394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6" descr="1318945210149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777" y="2558823"/>
            <a:ext cx="2286000" cy="392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511526" y="152399"/>
            <a:ext cx="5487988" cy="461963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sz="2400" b="1" dirty="0" smtClean="0">
                <a:latin typeface="Calibri" pitchFamily="34" charset="0"/>
              </a:rPr>
              <a:t>ІГРАШКИ З КУКУРУДЗЯНИХ ЛИСОЧКІВ</a:t>
            </a:r>
            <a:endParaRPr lang="ru-RU" sz="2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09793"/>
      </p:ext>
    </p:extLst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Заголовок 1"/>
          <p:cNvSpPr>
            <a:spLocks noGrp="1"/>
          </p:cNvSpPr>
          <p:nvPr>
            <p:ph type="title"/>
          </p:nvPr>
        </p:nvSpPr>
        <p:spPr>
          <a:xfrm>
            <a:off x="214312" y="1500188"/>
            <a:ext cx="2786063" cy="1143000"/>
          </a:xfrm>
        </p:spPr>
        <p:txBody>
          <a:bodyPr/>
          <a:lstStyle/>
          <a:p>
            <a:pPr eaLnBrk="1" hangingPunct="1"/>
            <a:r>
              <a:rPr lang="uk-UA" sz="2800" b="1" dirty="0" smtClean="0"/>
              <a:t>Глиняні іграшки</a:t>
            </a:r>
            <a:endParaRPr lang="ru-RU" sz="2800" b="1" dirty="0" smtClean="0"/>
          </a:p>
        </p:txBody>
      </p:sp>
      <p:pic>
        <p:nvPicPr>
          <p:cNvPr id="28676" name="Picture 2" descr="131894516712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5115" y="1013732"/>
            <a:ext cx="585787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538672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99864"/>
            <a:ext cx="4920141" cy="369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2"/>
          <a:stretch/>
        </p:blipFill>
        <p:spPr bwMode="auto">
          <a:xfrm>
            <a:off x="3851920" y="2492896"/>
            <a:ext cx="5040560" cy="420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752475" y="4199845"/>
            <a:ext cx="2786063" cy="1143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uk-UA" sz="2800" b="1" dirty="0" err="1" smtClean="0"/>
              <a:t>Дерев’янні</a:t>
            </a:r>
            <a:r>
              <a:rPr lang="uk-UA" sz="2800" b="1" dirty="0" smtClean="0"/>
              <a:t> іграшки</a:t>
            </a:r>
            <a:endParaRPr lang="ru-RU" sz="2800" b="1" dirty="0" smtClean="0"/>
          </a:p>
        </p:txBody>
      </p:sp>
    </p:spTree>
    <p:extLst>
      <p:ext uri="{BB962C8B-B14F-4D97-AF65-F5344CB8AC3E}">
        <p14:creationId xmlns:p14="http://schemas.microsoft.com/office/powerpoint/2010/main" val="136765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381000"/>
            <a:ext cx="3937635" cy="29718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109" y="3627663"/>
            <a:ext cx="4000500" cy="2667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18571" t="9978" r="10762"/>
          <a:stretch/>
        </p:blipFill>
        <p:spPr>
          <a:xfrm>
            <a:off x="4996543" y="3254828"/>
            <a:ext cx="4038600" cy="341267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29843" y="1353235"/>
            <a:ext cx="43053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В Україні найпоширенішою серед музичних іграшок є </a:t>
            </a:r>
            <a:r>
              <a:rPr lang="uk-UA" sz="2000" b="1" dirty="0" smtClean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свистунець</a:t>
            </a:r>
            <a:r>
              <a:rPr lang="uk-UA" sz="2000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. </a:t>
            </a:r>
            <a:endParaRPr lang="uk-UA" sz="2000" b="1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63237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5999"/>
            <a:ext cx="8591672" cy="5727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103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фото\робота фото\київ 2013\IMG_5957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1" t="11281" r="552" b="34463"/>
          <a:stretch/>
        </p:blipFill>
        <p:spPr bwMode="auto">
          <a:xfrm>
            <a:off x="1506567" y="620688"/>
            <a:ext cx="5760641" cy="555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050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13657" y="1001741"/>
            <a:ext cx="8610599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Учні класу об’єднуються в групи.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Планування в групі сюжетної композиції.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Кожна група учнів визначає ліплення персонажів ярмарку.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Всі персонажі повинні бути підпорядковані між собою за розмірами.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Зверніть увагу на те, що глиняні іграшки пластичні, без гострих країв, мають здебільшого прості, узагальнені форми і передають лише основні, найтиповіші риси тварин, персонажів.</a:t>
            </a:r>
            <a:endParaRPr lang="uk-UA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Загальна вимога до іграшки — узгодженість усіх її елементів, відповідність декору й форми. Зовнішнє оформлення має відповідати формі, підкреслювати її.</a:t>
            </a:r>
            <a:endParaRPr lang="uk-UA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094038" y="355239"/>
            <a:ext cx="4232249" cy="606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b="1" dirty="0">
                <a:solidFill>
                  <a:srgbClr val="0070C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Практична робота</a:t>
            </a:r>
            <a:endParaRPr lang="uk-UA" sz="3200" dirty="0">
              <a:solidFill>
                <a:srgbClr val="0070C0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75" y="4000939"/>
            <a:ext cx="3292125" cy="2469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4423" y="3952974"/>
            <a:ext cx="3073405" cy="251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43525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5" name="Picture 10"/>
          <p:cNvPicPr>
            <a:picLocks noChangeAspect="1" noChangeArrowheads="1"/>
          </p:cNvPicPr>
          <p:nvPr/>
        </p:nvPicPr>
        <p:blipFill>
          <a:blip r:embed="rId2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6419" y="1001760"/>
            <a:ext cx="2182708" cy="1447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6" name="Picture 11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28" y="1001760"/>
            <a:ext cx="2296759" cy="1613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12"/>
          <p:cNvPicPr>
            <a:picLocks noChangeAspect="1" noChangeArrowheads="1"/>
          </p:cNvPicPr>
          <p:nvPr/>
        </p:nvPicPr>
        <p:blipFill>
          <a:blip r:embed="rId4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81" y="1029565"/>
            <a:ext cx="2200616" cy="16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8" name="Picture 13"/>
          <p:cNvPicPr>
            <a:picLocks noChangeAspect="1" noChangeArrowheads="1"/>
          </p:cNvPicPr>
          <p:nvPr/>
        </p:nvPicPr>
        <p:blipFill>
          <a:blip r:embed="rId5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17" y="2681912"/>
            <a:ext cx="2519589" cy="1856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9" name="Picture 14"/>
          <p:cNvPicPr>
            <a:picLocks noChangeAspect="1" noChangeArrowheads="1"/>
          </p:cNvPicPr>
          <p:nvPr/>
        </p:nvPicPr>
        <p:blipFill>
          <a:blip r:embed="rId6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928" y="2681912"/>
            <a:ext cx="242887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10" name="TextBox 26"/>
          <p:cNvSpPr txBox="1">
            <a:spLocks noChangeArrowheads="1"/>
          </p:cNvSpPr>
          <p:nvPr/>
        </p:nvSpPr>
        <p:spPr bwMode="auto">
          <a:xfrm>
            <a:off x="5441625" y="3032397"/>
            <a:ext cx="35052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1800" dirty="0" smtClean="0">
                <a:solidFill>
                  <a:srgbClr val="0070C0"/>
                </a:solidFill>
                <a:latin typeface="Century Schoolbook" panose="02040604050505020304" pitchFamily="18" charset="0"/>
              </a:rPr>
              <a:t>Вироби декоруйте хвильками, крапочками, завитками.</a:t>
            </a:r>
            <a:endParaRPr lang="ru-RU" sz="1800" dirty="0">
              <a:solidFill>
                <a:srgbClr val="0070C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9711" name="Picture 2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1" y="4685451"/>
            <a:ext cx="6305550" cy="1895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565" y="355239"/>
            <a:ext cx="8371202" cy="6065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0070C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Послідовність виготовлення іграшки</a:t>
            </a:r>
            <a:endParaRPr lang="uk-UA" sz="3200" dirty="0">
              <a:solidFill>
                <a:srgbClr val="0070C0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44041"/>
      </p:ext>
    </p:extLst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83529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З </a:t>
            </a:r>
            <a:r>
              <a:rPr lang="uk-UA" dirty="0"/>
              <a:t>давніх-давен на нашій землі збиралися ці великі торги – ярмарки. Гончарі й ложкарі, ткалі й вишивальниці, бондарі й столярі, </a:t>
            </a:r>
            <a:r>
              <a:rPr lang="uk-UA" dirty="0" err="1"/>
              <a:t>стельмахи</a:t>
            </a:r>
            <a:r>
              <a:rPr lang="uk-UA" dirty="0"/>
              <a:t> й кошикарі, кушніри й лимарі, </a:t>
            </a:r>
            <a:r>
              <a:rPr lang="uk-UA" dirty="0" err="1"/>
              <a:t>соленики</a:t>
            </a:r>
            <a:r>
              <a:rPr lang="uk-UA" dirty="0"/>
              <a:t> й дьогтярі, бублейниці й кравці продавали на ярмарках свої вироби. Валками стояли на торжищах чумацькі мажі з сіллю та рибою. Кожний купував те, що не міг зробити сам.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6697" y="501317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Павло </a:t>
            </a:r>
            <a:r>
              <a:rPr lang="uk-UA" dirty="0" err="1" smtClean="0"/>
              <a:t>Алепський</a:t>
            </a:r>
            <a:r>
              <a:rPr lang="uk-UA" dirty="0"/>
              <a:t> </a:t>
            </a:r>
            <a:r>
              <a:rPr lang="uk-UA" dirty="0" smtClean="0"/>
              <a:t>згадує </a:t>
            </a:r>
            <a:r>
              <a:rPr lang="uk-UA" dirty="0"/>
              <a:t>базари в </a:t>
            </a:r>
            <a:r>
              <a:rPr lang="uk-UA" dirty="0" err="1"/>
              <a:t>Золотонош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uk-UA" dirty="0"/>
              <a:t>Черкасах, Прилуках писав: "У країні козаків ярмарки бувають безперервно з початку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uk-UA" dirty="0"/>
              <a:t>до кінця року. В кожне свято відбувається ярмарок в тому чи іншому м</a:t>
            </a:r>
            <a:r>
              <a:rPr lang="en-US" dirty="0" err="1"/>
              <a:t>i</a:t>
            </a:r>
            <a:r>
              <a:rPr lang="uk-UA" dirty="0" err="1"/>
              <a:t>ст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uk-UA" dirty="0"/>
              <a:t>як це було запроваджено за часів панування лях</a:t>
            </a:r>
            <a:r>
              <a:rPr lang="en-US" dirty="0" err="1"/>
              <a:t>i</a:t>
            </a:r>
            <a:r>
              <a:rPr lang="uk-UA" dirty="0"/>
              <a:t>в </a:t>
            </a:r>
            <a:r>
              <a:rPr lang="uk-UA" dirty="0" smtClean="0"/>
              <a:t>."</a:t>
            </a:r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6282" y="2317306"/>
            <a:ext cx="4388061" cy="233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8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57" y="772886"/>
            <a:ext cx="8013916" cy="5321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705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школа\образотворче мистецтво\курс мистецтво\5 кл\народна іграшка\PA09035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7" t="26569" r="2979" b="21325"/>
          <a:stretch/>
        </p:blipFill>
        <p:spPr bwMode="auto">
          <a:xfrm>
            <a:off x="546246" y="1667272"/>
            <a:ext cx="8024440" cy="364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17203" y="431439"/>
            <a:ext cx="494237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b="1" dirty="0" smtClean="0">
                <a:solidFill>
                  <a:srgbClr val="0070C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Зразки дитячих робіт</a:t>
            </a:r>
            <a:endParaRPr lang="uk-UA" sz="3200" dirty="0">
              <a:solidFill>
                <a:srgbClr val="0070C0"/>
              </a:solidFill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4943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школа\образотворче мистецтво\курс мистецтво\5 кл\народна іграшка\PA09033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7" t="3992" r="20811" b="13423"/>
          <a:stretch/>
        </p:blipFill>
        <p:spPr bwMode="auto">
          <a:xfrm>
            <a:off x="4629741" y="1614467"/>
            <a:ext cx="3744416" cy="325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школа\образотворче мистецтво\курс мистецтво\5 кл\народна іграшка\PA09034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50" t="3489" r="2225" b="18646"/>
          <a:stretch/>
        </p:blipFill>
        <p:spPr bwMode="auto">
          <a:xfrm>
            <a:off x="128771" y="1614467"/>
            <a:ext cx="4500970" cy="3343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3414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школа\образотворче мистецтво\курс мистецтво\5 кл\народна іграшка\PA09034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42" t="7305" r="1334" b="40280"/>
          <a:stretch/>
        </p:blipFill>
        <p:spPr bwMode="auto">
          <a:xfrm>
            <a:off x="5013075" y="3407843"/>
            <a:ext cx="3277457" cy="3195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r="51376" b="23657"/>
          <a:stretch/>
        </p:blipFill>
        <p:spPr bwMode="auto">
          <a:xfrm>
            <a:off x="601485" y="3407843"/>
            <a:ext cx="4074132" cy="3109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8" descr="E:\школа\образотворче мистецтво\курс мистецтво\5 кл\народна іграшка\PA09035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47" t="13767" r="31540" b="29604"/>
          <a:stretch/>
        </p:blipFill>
        <p:spPr bwMode="auto">
          <a:xfrm>
            <a:off x="1863825" y="247666"/>
            <a:ext cx="1769533" cy="2900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школа\образотворче мистецтво\курс мистецтво\5 кл\народна іграшка\PA09035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41" t="10388" r="15361" b="23038"/>
          <a:stretch/>
        </p:blipFill>
        <p:spPr bwMode="auto">
          <a:xfrm>
            <a:off x="5139897" y="355080"/>
            <a:ext cx="3329188" cy="268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25525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2" y="832147"/>
            <a:ext cx="8044542" cy="405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3200" b="1" dirty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Підсумок </a:t>
            </a:r>
            <a:r>
              <a:rPr lang="uk-UA" sz="3200" b="1" dirty="0" smtClean="0">
                <a:solidFill>
                  <a:srgbClr val="002060"/>
                </a:solidFill>
                <a:latin typeface="Century Schoolbook" panose="02040604050505020304" pitchFamily="18" charset="0"/>
                <a:ea typeface="Times New Roman" panose="02020603050405020304" pitchFamily="18" charset="0"/>
              </a:rPr>
              <a:t>уроку:</a:t>
            </a:r>
            <a:endParaRPr lang="uk-UA" sz="3200" dirty="0">
              <a:solidFill>
                <a:srgbClr val="002060"/>
              </a:solidFill>
              <a:latin typeface="Century Schoolbook" panose="02040604050505020304" pitchFamily="18" charset="0"/>
              <a:ea typeface="Times New Roman" panose="02020603050405020304" pitchFamily="18" charset="0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Отже, можемо зробити висновок: сучасне декоративно-прикладне (</a:t>
            </a:r>
            <a:r>
              <a:rPr lang="uk-UA" sz="2400" dirty="0" err="1">
                <a:latin typeface="Century Schoolbook" panose="02040604050505020304" pitchFamily="18" charset="0"/>
                <a:ea typeface="Times New Roman" panose="02020603050405020304" pitchFamily="18" charset="0"/>
              </a:rPr>
              <a:t>декоративно</a:t>
            </a:r>
            <a:r>
              <a:rPr lang="uk-UA" sz="240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-ужиткове) мистецтво України — яскравий приклад взаємозв’язку народного та професійного мистецтва.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І. Створення з групових робіт великої колективної роботи.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2. Відмічення досягнень і недоліків.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2400" dirty="0">
                <a:latin typeface="Century Schoolbook" panose="02040604050505020304" pitchFamily="18" charset="0"/>
                <a:ea typeface="Times New Roman" panose="02020603050405020304" pitchFamily="18" charset="0"/>
              </a:rPr>
              <a:t>3. Прибирання робочого місця.</a:t>
            </a:r>
            <a:endParaRPr lang="uk-UA" sz="2400" dirty="0">
              <a:effectLst/>
              <a:latin typeface="Century Schoolbook" panose="020406040505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2552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4"/>
          <p:cNvSpPr>
            <a:spLocks noChangeArrowheads="1"/>
          </p:cNvSpPr>
          <p:nvPr/>
        </p:nvSpPr>
        <p:spPr bwMode="auto">
          <a:xfrm>
            <a:off x="1234860" y="359228"/>
            <a:ext cx="63898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uk-UA" sz="2800" b="1" dirty="0">
                <a:solidFill>
                  <a:srgbClr val="002060"/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Використані інтернет - ресурси: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13620" y="1059321"/>
            <a:ext cx="863237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uk-UA" dirty="0">
                <a:hlinkClick r:id="rId2"/>
              </a:rPr>
              <a:t>http://</a:t>
            </a:r>
            <a:r>
              <a:rPr lang="uk-UA" dirty="0" smtClean="0">
                <a:hlinkClick r:id="rId2"/>
              </a:rPr>
              <a:t>proxy10.media.online.ua/uol/r2-eda26b518a/512ff7de6f4bf.jpg</a:t>
            </a:r>
            <a:endParaRPr lang="uk-UA" dirty="0" smtClean="0"/>
          </a:p>
          <a:p>
            <a:pPr marL="342900" indent="-342900" algn="just">
              <a:buFont typeface="+mj-lt"/>
              <a:buAutoNum type="arabicPeriod"/>
            </a:pPr>
            <a:r>
              <a:rPr lang="en-US" dirty="0"/>
              <a:t>http://souveniriver.spravka.ua/photo/77226.html</a:t>
            </a:r>
            <a:endParaRPr lang="uk-UA" dirty="0" smtClean="0"/>
          </a:p>
          <a:p>
            <a:pPr marL="342900" indent="-342900" algn="just">
              <a:buFont typeface="+mj-lt"/>
              <a:buAutoNum type="arabicPeriod"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1669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787086"/>
            <a:ext cx="799288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Ось </a:t>
            </a:r>
            <a:r>
              <a:rPr lang="uk-UA" dirty="0"/>
              <a:t>М.В. Гоголь описує, як люди з усіх кінців їдуть на ярмарок десь на початку </a:t>
            </a:r>
            <a:r>
              <a:rPr lang="en-US" dirty="0"/>
              <a:t>XIX </a:t>
            </a:r>
            <a:r>
              <a:rPr lang="uk-UA" dirty="0"/>
              <a:t>ст</a:t>
            </a:r>
            <a:r>
              <a:rPr lang="uk-UA" dirty="0" smtClean="0"/>
              <a:t>.: «Такою </a:t>
            </a:r>
            <a:r>
              <a:rPr lang="uk-UA" dirty="0"/>
              <a:t>розкішшю блищав один із днів спекотного серпня тисяча вісімсот. Так, літ тридцять буде назад тому, коли дорога, верст за десять до містечка Сорочинців кипіла народом, який поспішав з усіх навколишніх і далеких хуторів на ярмарок. З ранку ще тягнулися незмінною низкою чумаки з сіллю і рибою. Гори горщиків, закутаних у сіно, повільно рухалися, здається, нудьгуючи своїм ув'язненням і темрявою, місцями тільки якась розписана яскраво миска або макітра хвалькувато висловлювалася із високо накопиченого на возі тину і привертала розчулені погляди поклонників розкоші. Багато перехожих поглядали із заздрістю на </a:t>
            </a:r>
            <a:r>
              <a:rPr lang="uk-UA" dirty="0" err="1"/>
              <a:t>гончара</a:t>
            </a:r>
            <a:r>
              <a:rPr lang="uk-UA" dirty="0"/>
              <a:t>, який повільними кроками йшов за своїм товаром, турботливо обкутуючи глиняних своїх франтів і кокеток ненависним для них сіном.</a:t>
            </a:r>
          </a:p>
          <a:p>
            <a:pPr algn="just"/>
            <a:r>
              <a:rPr lang="uk-UA" dirty="0"/>
              <a:t>Одиноко в стороні тягнувся на стомлених волах віз, навалений мішками, прядивом, полотном і різною домашньою поклажею,за яким брів, у чистій полотняній сорочці і забруднених полотняних шароварах, його господар...».</a:t>
            </a:r>
          </a:p>
        </p:txBody>
      </p:sp>
    </p:spTree>
    <p:extLst>
      <p:ext uri="{BB962C8B-B14F-4D97-AF65-F5344CB8AC3E}">
        <p14:creationId xmlns:p14="http://schemas.microsoft.com/office/powerpoint/2010/main" val="3017645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sumno.org.ua/media/images/galleries/2010/08/23/sorochynskyj-yarmarok-2010/thumbs/1_jpg_450x600_q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96752"/>
            <a:ext cx="3340931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5218683" cy="5114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260648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	З </a:t>
            </a:r>
            <a:r>
              <a:rPr lang="ru-RU" dirty="0"/>
              <a:t>1966 року ярмарки </a:t>
            </a:r>
            <a:r>
              <a:rPr lang="ru-RU" dirty="0" err="1"/>
              <a:t>починають</a:t>
            </a:r>
            <a:r>
              <a:rPr lang="ru-RU" dirty="0"/>
              <a:t> </a:t>
            </a:r>
            <a:r>
              <a:rPr lang="ru-RU" dirty="0" err="1"/>
              <a:t>відроджуватись</a:t>
            </a:r>
            <a:r>
              <a:rPr lang="ru-RU" dirty="0"/>
              <a:t>, і </a:t>
            </a:r>
            <a:r>
              <a:rPr lang="ru-RU" dirty="0" err="1"/>
              <a:t>започатковує</a:t>
            </a:r>
            <a:r>
              <a:rPr lang="ru-RU" dirty="0"/>
              <a:t>, </a:t>
            </a:r>
            <a:r>
              <a:rPr lang="ru-RU" dirty="0" err="1"/>
              <a:t>відроджує</a:t>
            </a:r>
            <a:r>
              <a:rPr lang="ru-RU" dirty="0"/>
              <a:t> ту </a:t>
            </a:r>
            <a:r>
              <a:rPr lang="ru-RU" dirty="0" err="1"/>
              <a:t>давню</a:t>
            </a:r>
            <a:r>
              <a:rPr lang="ru-RU" dirty="0"/>
              <a:t> </a:t>
            </a:r>
            <a:r>
              <a:rPr lang="ru-RU" dirty="0" err="1"/>
              <a:t>традицію</a:t>
            </a:r>
            <a:r>
              <a:rPr lang="ru-RU" dirty="0"/>
              <a:t> </a:t>
            </a:r>
            <a:r>
              <a:rPr lang="ru-RU" dirty="0" err="1"/>
              <a:t>Сорочинський</a:t>
            </a:r>
            <a:r>
              <a:rPr lang="ru-RU" dirty="0"/>
              <a:t> ярмарок.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101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8041944" cy="5331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044" y="87337"/>
            <a:ext cx="87849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dirty="0" smtClean="0"/>
              <a:t>	Хто </a:t>
            </a:r>
            <a:r>
              <a:rPr lang="uk-UA" dirty="0"/>
              <a:t>з українців жодного разу не чув слова "ярмарок"? Невже є такі? Свято праці і спілкування, продажу товарів і придбання гарного настрою, розпродажу одягу і щастя, де діяли постійні знижки цін на продукцію і посмішки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7569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/>
          <p:cNvSpPr>
            <a:spLocks noChangeArrowheads="1"/>
          </p:cNvSpPr>
          <p:nvPr/>
        </p:nvSpPr>
        <p:spPr bwMode="auto">
          <a:xfrm>
            <a:off x="125413" y="428297"/>
            <a:ext cx="8458200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61950" algn="l"/>
              </a:tabLst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61950" algn="l"/>
              </a:tabLst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61950" algn="l"/>
              </a:tabLst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6195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6195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6195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6195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6195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tabLst>
                <a:tab pos="361950" algn="l"/>
              </a:tabLst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just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uk-UA" sz="2400" b="1" dirty="0">
                <a:solidFill>
                  <a:srgbClr val="002060"/>
                </a:solidFill>
                <a:latin typeface="Century Schoolbook" panose="02040604050505020304" pitchFamily="18" charset="0"/>
              </a:rPr>
              <a:t>      </a:t>
            </a:r>
            <a:r>
              <a:rPr lang="uk-UA" sz="2000" dirty="0">
                <a:solidFill>
                  <a:srgbClr val="002060"/>
                </a:solidFill>
                <a:latin typeface="Century Schoolbook" panose="02040604050505020304" pitchFamily="18" charset="0"/>
              </a:rPr>
              <a:t>Народна іграшка — це галузь декоративно-прикладного мистецтва, твори якої виготовлені народними майстрами з підручних матеріалів для  задоволення потреб дітей в іграх. </a:t>
            </a:r>
            <a:r>
              <a:rPr lang="uk-UA" sz="2000" dirty="0" smtClean="0">
                <a:solidFill>
                  <a:srgbClr val="002060"/>
                </a:solidFill>
                <a:latin typeface="Century Schoolbook" panose="02040604050505020304" pitchFamily="18" charset="0"/>
              </a:rPr>
              <a:t>Це </a:t>
            </a:r>
            <a:r>
              <a:rPr lang="uk-UA" sz="2000" dirty="0">
                <a:solidFill>
                  <a:srgbClr val="002060"/>
                </a:solidFill>
                <a:latin typeface="Century Schoolbook" panose="02040604050505020304" pitchFamily="18" charset="0"/>
              </a:rPr>
              <a:t>були «коники», «вершники», «ковалі», «півники», «баранці», «птахи», ляльки-</a:t>
            </a:r>
            <a:r>
              <a:rPr lang="uk-UA" sz="2000" dirty="0" err="1">
                <a:solidFill>
                  <a:srgbClr val="002060"/>
                </a:solidFill>
                <a:latin typeface="Century Schoolbook" panose="02040604050505020304" pitchFamily="18" charset="0"/>
              </a:rPr>
              <a:t>мотанки</a:t>
            </a:r>
            <a:r>
              <a:rPr lang="uk-UA" sz="2000" dirty="0">
                <a:solidFill>
                  <a:srgbClr val="002060"/>
                </a:solidFill>
                <a:latin typeface="Century Schoolbook" panose="02040604050505020304" pitchFamily="18" charset="0"/>
              </a:rPr>
              <a:t>, свистунці тощо.</a:t>
            </a:r>
            <a:endParaRPr lang="ru-RU" sz="2000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21507" name="Rectangle 30"/>
          <p:cNvSpPr>
            <a:spLocks noChangeArrowheads="1"/>
          </p:cNvSpPr>
          <p:nvPr/>
        </p:nvSpPr>
        <p:spPr bwMode="auto">
          <a:xfrm>
            <a:off x="762000" y="5318989"/>
            <a:ext cx="815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uk-UA" sz="2000" dirty="0">
                <a:solidFill>
                  <a:srgbClr val="002060"/>
                </a:solidFill>
                <a:latin typeface="Century Schoolbook" panose="02040604050505020304" pitchFamily="18" charset="0"/>
              </a:rPr>
              <a:t>Розгляньте, як стилізовано зображення тварин, людини, птаха, та скажіть, із яких матеріалів вони зроблені</a:t>
            </a:r>
            <a:r>
              <a:rPr lang="uk-UA" dirty="0">
                <a:solidFill>
                  <a:srgbClr val="002060"/>
                </a:solidFill>
                <a:latin typeface="Century Schoolbook" panose="02040604050505020304" pitchFamily="18" charset="0"/>
              </a:rPr>
              <a:t>.</a:t>
            </a:r>
            <a:r>
              <a:rPr lang="ru-RU" dirty="0">
                <a:solidFill>
                  <a:srgbClr val="002060"/>
                </a:solidFill>
                <a:latin typeface="Century Schoolbook" panose="02040604050505020304" pitchFamily="18" charset="0"/>
              </a:rPr>
              <a:t> </a:t>
            </a:r>
            <a:endParaRPr lang="uk-UA" dirty="0">
              <a:solidFill>
                <a:srgbClr val="00206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21508" name="Picture 35" descr="IMG_0609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63" y="2421042"/>
            <a:ext cx="1804306" cy="236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39" descr="IMG_06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336" y="2421042"/>
            <a:ext cx="1689100" cy="241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1" descr="7980429_bb4a42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36" y="2258021"/>
            <a:ext cx="1472292" cy="2523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42" descr="свищик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66" t="6261" r="15520" b="9084"/>
          <a:stretch>
            <a:fillRect/>
          </a:stretch>
        </p:blipFill>
        <p:spPr bwMode="auto">
          <a:xfrm>
            <a:off x="4723495" y="2611306"/>
            <a:ext cx="161230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463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8418359" cy="5616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90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131894543789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602" y="1658485"/>
            <a:ext cx="5143500" cy="428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Box 5"/>
          <p:cNvSpPr txBox="1">
            <a:spLocks noChangeArrowheads="1"/>
          </p:cNvSpPr>
          <p:nvPr/>
        </p:nvSpPr>
        <p:spPr bwMode="auto">
          <a:xfrm>
            <a:off x="2183946" y="828788"/>
            <a:ext cx="4214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uk-UA" sz="2400" b="1" dirty="0"/>
              <a:t>УКРАЇНСЬКА ІГРАШКА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609775613"/>
      </p:ext>
    </p:extLst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131894519110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150" y="131763"/>
            <a:ext cx="47625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4" descr="131894532616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872" y="3327401"/>
            <a:ext cx="2627313" cy="355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2" descr="Украинская народная игрушка – явление уникальное. ФОТ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"/>
            <a:ext cx="3486150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3" descr="1318945276108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7644" y="3306763"/>
            <a:ext cx="2417763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8" name="TextBox 7"/>
          <p:cNvSpPr txBox="1">
            <a:spLocks noChangeArrowheads="1"/>
          </p:cNvSpPr>
          <p:nvPr/>
        </p:nvSpPr>
        <p:spPr bwMode="auto">
          <a:xfrm>
            <a:off x="568524" y="4502151"/>
            <a:ext cx="1893888" cy="46196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uk-UA" sz="2400" b="1" dirty="0" smtClean="0">
                <a:latin typeface="Calibri" pitchFamily="34" charset="0"/>
              </a:rPr>
              <a:t> МОТАНКИ</a:t>
            </a:r>
            <a:endParaRPr lang="ru-RU" sz="2400" b="1" dirty="0" smtClean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69554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TC103457510[[fn=Савон]]</Template>
  <TotalTime>73</TotalTime>
  <Words>292</Words>
  <Application>Microsoft Office PowerPoint</Application>
  <PresentationFormat>Экран (4:3)</PresentationFormat>
  <Paragraphs>38</Paragraphs>
  <Slides>25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1" baseType="lpstr">
      <vt:lpstr>Calibri</vt:lpstr>
      <vt:lpstr>Century Gothic</vt:lpstr>
      <vt:lpstr>Century Schoolbook</vt:lpstr>
      <vt:lpstr>Garamond</vt:lpstr>
      <vt:lpstr>Times New Roman</vt:lpstr>
      <vt:lpstr>Savon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Глиняні іграшки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11</cp:revision>
  <dcterms:created xsi:type="dcterms:W3CDTF">2014-05-10T20:01:47Z</dcterms:created>
  <dcterms:modified xsi:type="dcterms:W3CDTF">2015-02-08T19:40:59Z</dcterms:modified>
</cp:coreProperties>
</file>