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6"/>
  </p:notesMasterIdLst>
  <p:sldIdLst>
    <p:sldId id="262" r:id="rId2"/>
    <p:sldId id="279" r:id="rId3"/>
    <p:sldId id="271" r:id="rId4"/>
    <p:sldId id="280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75" r:id="rId13"/>
    <p:sldId id="277" r:id="rId14"/>
    <p:sldId id="27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stso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55418"/>
            <a:ext cx="8856984" cy="6834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Уроки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інтегрованого курсу «Мистецтво», 5 клас </a:t>
            </a:r>
            <a:r>
              <a:rPr lang="uk-UA" sz="3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образотворче мистецтво)</a:t>
            </a:r>
            <a:endParaRPr lang="uk-UA" sz="3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Урок №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10. </a:t>
            </a:r>
            <a:r>
              <a:rPr lang="uk-UA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Високе мистецтво духовності. Виразність </a:t>
            </a:r>
            <a:r>
              <a:rPr lang="uk-UA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силуету.</a:t>
            </a:r>
            <a:endParaRPr lang="uk-UA" sz="32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endParaRPr lang="uk-UA" sz="3200" b="1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Практичне завдання:</a:t>
            </a:r>
            <a:r>
              <a:rPr lang="uk-UA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виконання </a:t>
            </a:r>
            <a:r>
              <a:rPr lang="uk-UA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плакату, присвяченого охороні пам’яток духовної культури «Храми рідного краю»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endParaRPr lang="uk-U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543" y="728451"/>
            <a:ext cx="7336971" cy="473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Технологічна послідовність зображення храму така:</a:t>
            </a:r>
            <a:endParaRPr lang="uk-UA" sz="3200" b="1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7495" algn="l"/>
                <a:tab pos="997585" algn="l"/>
              </a:tabLs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Поділяємо лінію основи на три, приблизне рівні, частини й піднімаємо вертикалі.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7495" algn="l"/>
                <a:tab pos="997585" algn="l"/>
              </a:tabLs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Визначаємося з висотою основного об'єму й формою склепіння.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7495" algn="l"/>
                <a:tab pos="997585" algn="l"/>
              </a:tabLs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Головну баню на барабані розміщуємо по центральний </a:t>
            </a:r>
            <a:r>
              <a:rPr lang="uk-UA" sz="2000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вісі</a:t>
            </a: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будівлі.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7495" algn="l"/>
                <a:tab pos="997585" algn="l"/>
              </a:tabLs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Наповнюємо зображення деталями.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277495" algn="l"/>
                <a:tab pos="997585" algn="l"/>
              </a:tabLs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Зафарбовуємо силует.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997585" algn="l"/>
              </a:tabLst>
            </a:pPr>
            <a:r>
              <a:rPr lang="uk-UA" sz="20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Фасади можна розвивати як уздовж горизонталі, так й уздовж вертикалі, додаючи нефи, абсиди, бані.</a:t>
            </a:r>
            <a:endParaRPr lang="uk-UA" sz="20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0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27" y="272965"/>
            <a:ext cx="8969830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Послідовність виконання плакату</a:t>
            </a: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1.	Виконання начерку загальної композиції. 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2.	Знайти співвідношення малюнка і тексту.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3.	Опрацювання деталей композиції плакату.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4.	Виконання плаката в кольорі, враховуючи символіку кольорів.</a:t>
            </a:r>
            <a:endParaRPr lang="uk-UA" sz="24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4031"/>
          <a:stretch/>
        </p:blipFill>
        <p:spPr>
          <a:xfrm>
            <a:off x="2846783" y="3055265"/>
            <a:ext cx="3842318" cy="29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0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Image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r="48956" b="1257"/>
          <a:stretch>
            <a:fillRect/>
          </a:stretch>
        </p:blipFill>
        <p:spPr bwMode="auto">
          <a:xfrm>
            <a:off x="4615544" y="938492"/>
            <a:ext cx="4234541" cy="402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95" y="1181687"/>
            <a:ext cx="3971635" cy="35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187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840377" y="-173834"/>
            <a:ext cx="7680960" cy="1371600"/>
          </a:xfrm>
        </p:spPr>
        <p:txBody>
          <a:bodyPr/>
          <a:lstStyle/>
          <a:p>
            <a:r>
              <a:rPr lang="uk-UA" smtClean="0"/>
              <a:t>  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677" y="272480"/>
            <a:ext cx="7680960" cy="3931920"/>
          </a:xfrm>
        </p:spPr>
        <p:txBody>
          <a:bodyPr rtlCol="0"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3500" dirty="0" smtClean="0">
                <a:solidFill>
                  <a:srgbClr val="FFFF00"/>
                </a:solidFill>
              </a:rPr>
              <a:t>  </a:t>
            </a:r>
            <a:r>
              <a:rPr lang="ru-RU" sz="35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Метод «</a:t>
            </a:r>
            <a:r>
              <a:rPr lang="ru-RU" sz="35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Мікрофон</a:t>
            </a:r>
            <a:r>
              <a:rPr lang="ru-RU" sz="35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1.    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таке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архітектура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?</a:t>
            </a:r>
          </a:p>
          <a:p>
            <a:pPr marL="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2.    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Назвіть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відомі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вам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приклади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архітектурних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споруд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</a:t>
            </a:r>
          </a:p>
          <a:p>
            <a:pPr marL="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3.    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Чи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сподобався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урок ?</a:t>
            </a:r>
          </a:p>
          <a:p>
            <a:pPr marL="0" indent="-4114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4.    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запам'яталося</a:t>
            </a:r>
            <a:r>
              <a:rPr lang="ru-RU" sz="28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22" y="3725259"/>
            <a:ext cx="736715" cy="18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662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Список використаних джерел:</a:t>
            </a:r>
            <a:b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endParaRPr lang="ru-RU" sz="3200" b="1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С. К. Трач Образотворче мистецтво 2 </a:t>
            </a:r>
            <a:r>
              <a:rPr lang="uk-UA" dirty="0" smtClean="0"/>
              <a:t>клас</a:t>
            </a:r>
          </a:p>
          <a:p>
            <a:pPr marL="342900" indent="-342900">
              <a:buFont typeface="+mj-lt"/>
              <a:buAutoNum type="arabicPeriod"/>
            </a:pPr>
            <a:endParaRPr lang="uk-UA" dirty="0"/>
          </a:p>
          <a:p>
            <a:pPr marL="0" indent="0">
              <a:buNone/>
            </a:pPr>
            <a:r>
              <a:rPr lang="uk-UA" b="1" dirty="0" smtClean="0"/>
              <a:t>Інтернет-ресурси</a:t>
            </a:r>
            <a:endParaRPr lang="uk-UA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www.testsoch.com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"/>
              </a:rPr>
              <a:t>www.</a:t>
            </a:r>
            <a:r>
              <a:rPr lang="en-US" dirty="0" smtClean="0"/>
              <a:t>Inga1992.blox.ua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www.</a:t>
            </a:r>
            <a:r>
              <a:rPr lang="en-US" dirty="0" smtClean="0"/>
              <a:t>Lvivedu.com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"/>
              </a:rPr>
              <a:t>www.</a:t>
            </a:r>
            <a:r>
              <a:rPr lang="en-US" dirty="0" smtClean="0"/>
              <a:t>Pro-status.com.ua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467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157" y="3496158"/>
            <a:ext cx="761999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Century Schoolbook" panose="02040604050505020304" pitchFamily="18" charset="0"/>
                <a:ea typeface="Times New Roman" panose="02020603050405020304" pitchFamily="18" charset="0"/>
              </a:rPr>
              <a:t>- Який </a:t>
            </a:r>
            <a:r>
              <a:rPr lang="uk-UA" sz="20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вид мистецтва називається «архітектурою»? (Архітектуру </a:t>
            </a:r>
            <a:r>
              <a:rPr lang="uk-UA" sz="2000" spc="2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називають також кам'яним літописом, або музикою, яка застигла в </a:t>
            </a:r>
            <a:r>
              <a:rPr lang="uk-UA" sz="2000" spc="-5" dirty="0" err="1">
                <a:latin typeface="Century Schoolbook" panose="02040604050505020304" pitchFamily="18" charset="0"/>
                <a:ea typeface="Times New Roman" panose="02020603050405020304" pitchFamily="18" charset="0"/>
              </a:rPr>
              <a:t>камені</a:t>
            </a:r>
            <a:r>
              <a:rPr lang="uk-UA" sz="2000" spc="-5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. Поміркуємо, чому?).</a:t>
            </a:r>
            <a:endParaRPr lang="uk-UA" sz="2000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000" spc="5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– Назвіть виражальні засоби графіки.</a:t>
            </a:r>
            <a:endParaRPr lang="uk-UA" sz="2000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000" spc="5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– Що ви знаєте про плакат?</a:t>
            </a:r>
            <a:endParaRPr lang="uk-UA" sz="2000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uk-UA" sz="20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– А що ви чекаєте від нашої екскурсії?</a:t>
            </a:r>
          </a:p>
          <a:p>
            <a:pPr>
              <a:spcAft>
                <a:spcPts val="0"/>
              </a:spcAft>
              <a:tabLst>
                <a:tab pos="228600" algn="l"/>
              </a:tabLst>
            </a:pPr>
            <a:r>
              <a:rPr lang="uk-UA" sz="2000" dirty="0">
                <a:latin typeface="Century Schoolbook" panose="02040604050505020304" pitchFamily="18" charset="0"/>
              </a:rPr>
              <a:t>– Якою вона має бути, на ваш погляд? (Варто записати запропоновані варіанти).</a:t>
            </a:r>
            <a:endParaRPr lang="uk-UA" sz="2000" dirty="0">
              <a:effectLst/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6943" y="96864"/>
            <a:ext cx="808808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spc="-1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Аби здобути право на мандрівку, необхідно дати відповідь на наступні запитання:</a:t>
            </a:r>
            <a:endParaRPr lang="uk-UA" sz="2400" b="1" dirty="0">
              <a:solidFill>
                <a:schemeClr val="accent5">
                  <a:lumMod val="75000"/>
                </a:schemeClr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06" y="1102977"/>
            <a:ext cx="3105150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2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hMixaylovskiy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5" b="9766"/>
          <a:stretch>
            <a:fillRect/>
          </a:stretch>
        </p:blipFill>
        <p:spPr bwMode="auto">
          <a:xfrm>
            <a:off x="2950028" y="3420835"/>
            <a:ext cx="3537858" cy="265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971" y="359227"/>
            <a:ext cx="8229600" cy="3668487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uk-UA" sz="22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	</a:t>
            </a:r>
            <a:r>
              <a:rPr lang="uk-UA" sz="2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Архітектура</a:t>
            </a:r>
            <a:r>
              <a:rPr lang="uk-UA" sz="22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(або зодчество) – це система будівель і споруд, які формують просторове середовище для життя і діяльності людей. Кожна будівля має своє конкретне призначення для життя, праці, відпочинку, навчання, тощо. Житлові будинки, господарські, промислові, громадські, меморіальні споруди, виконані за законами краси, називають архітектурою, а людей, які їх створюють, – архітекторами. У перекладі з грецької „архітектор” – від  „</a:t>
            </a:r>
            <a:r>
              <a:rPr lang="uk-UA" sz="2200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архі</a:t>
            </a:r>
            <a:r>
              <a:rPr lang="uk-UA" sz="22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” – головний і „тектор” – будівничий,  означає „головний будівничий”.</a:t>
            </a:r>
            <a:br>
              <a:rPr lang="uk-UA" sz="22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7418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73" y="0"/>
            <a:ext cx="8665027" cy="11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spc="-5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Віртуальна екскурсія до </a:t>
            </a:r>
            <a:endParaRPr lang="uk-UA" sz="3200" b="1" spc="-5" dirty="0" smtClean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indent="571500" algn="ctr">
              <a:lnSpc>
                <a:spcPct val="115000"/>
              </a:lnSpc>
              <a:spcAft>
                <a:spcPts val="0"/>
              </a:spcAft>
            </a:pPr>
            <a:r>
              <a:rPr lang="uk-UA" sz="3200" b="1" spc="-5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храмів </a:t>
            </a:r>
            <a:r>
              <a:rPr lang="uk-UA" sz="3200" b="1" spc="-5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Черкаського краю</a:t>
            </a:r>
            <a:endParaRPr lang="uk-UA" sz="3200" dirty="0">
              <a:solidFill>
                <a:schemeClr val="accent5">
                  <a:lumMod val="75000"/>
                </a:schemeClr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06" y="2079171"/>
            <a:ext cx="3092559" cy="400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6037"/>
          <a:stretch/>
        </p:blipFill>
        <p:spPr>
          <a:xfrm>
            <a:off x="5002628" y="222662"/>
            <a:ext cx="3945104" cy="3369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6" y="3156857"/>
            <a:ext cx="4824812" cy="32258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5172" y="2101616"/>
            <a:ext cx="3690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центрі села </a:t>
            </a:r>
            <a:r>
              <a:rPr lang="uk-UA" sz="1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Мошни</a:t>
            </a:r>
            <a:r>
              <a:rPr lang="uk-UA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стоїть Преображенська церква – чудова пам'ятка архітектури XVIII століття</a:t>
            </a:r>
            <a:endParaRPr lang="uk-UA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4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14" y="195617"/>
            <a:ext cx="88391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 роки народно-визвольної боротьби великого значення набув Чигирин, що був резиденцією гетьмана Б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. Хмельницького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. За кілька кілометрів від міста у селі </a:t>
            </a:r>
            <a:r>
              <a:rPr lang="uk-UA" sz="2000" b="1" dirty="0" err="1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Суботові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, було побудовано палац і церкву, яка стала усипальницею Б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. Хмельницького</a:t>
            </a: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.</a:t>
            </a:r>
            <a:endParaRPr lang="uk-UA" sz="2000" b="1" dirty="0">
              <a:solidFill>
                <a:schemeClr val="accent5">
                  <a:lumMod val="75000"/>
                </a:schemeClr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42" y="2778844"/>
            <a:ext cx="4250872" cy="31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9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2" y="1142869"/>
            <a:ext cx="3548084" cy="28962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8362" y="338845"/>
            <a:ext cx="6397905" cy="606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71500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spc="-1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«</a:t>
            </a:r>
            <a:r>
              <a:rPr lang="uk-UA" sz="3200" b="1" spc="-10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Храм -  </a:t>
            </a:r>
            <a:r>
              <a:rPr lang="uk-UA" sz="3200" b="1" spc="-1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синтез мистецтв»</a:t>
            </a:r>
            <a:endParaRPr lang="uk-UA" sz="32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452257" y="4860471"/>
            <a:ext cx="410391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b="1" dirty="0" smtClean="0"/>
              <a:t> </a:t>
            </a:r>
            <a:r>
              <a:rPr lang="uk-UA" sz="1600" b="1" i="0" dirty="0">
                <a:solidFill>
                  <a:srgbClr val="002060"/>
                </a:solidFill>
                <a:latin typeface="Century Schoolbook" panose="02040604050505020304" pitchFamily="18" charset="0"/>
              </a:rPr>
              <a:t>Словничок</a:t>
            </a:r>
            <a:endParaRPr lang="ru-RU" sz="1600" b="1" i="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just" eaLnBrk="1" hangingPunct="1"/>
            <a:r>
              <a:rPr lang="uk-UA" sz="1600" b="1" i="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Силует-особливий вид графічної </a:t>
            </a:r>
            <a:r>
              <a:rPr lang="uk-UA" sz="1600" b="1" i="0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техніки, що </a:t>
            </a:r>
            <a:r>
              <a:rPr lang="uk-UA" sz="1600" b="1" i="0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дає контурне зображення фігур і предметів без деталей у </a:t>
            </a:r>
            <a:r>
              <a:rPr lang="uk-UA" sz="1600" b="1" i="0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середині.</a:t>
            </a:r>
            <a:endParaRPr lang="ru-RU" sz="1600" b="1" i="0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uk-UA" dirty="0"/>
              <a:t>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19" y="1982480"/>
            <a:ext cx="3585239" cy="26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78" y="3361493"/>
            <a:ext cx="2178060" cy="3309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95" y="197131"/>
            <a:ext cx="2134477" cy="3164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549" y="3433700"/>
            <a:ext cx="1851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Нарбут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художник-графік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72" y="3433700"/>
            <a:ext cx="4539343" cy="2785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761" y="1779312"/>
            <a:ext cx="6364239" cy="14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8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721" y="2239102"/>
            <a:ext cx="2577193" cy="3623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743" y="2129602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Плакат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(нім.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Plakat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від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placard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оголошення, афіша, від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plaquer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наліпити, приклеювати) - помітне, як правило, великоформатне, зображення, із  коротким текстом, зроблене з метою  агітації, реклами,  інформувати чи навчати. (В іншому значенні - різновид графіки). 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85" y="146691"/>
            <a:ext cx="699881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7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89</TotalTime>
  <Words>383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Century Schoolbook</vt:lpstr>
      <vt:lpstr>Garamond</vt:lpstr>
      <vt:lpstr>Times New Roman</vt:lpstr>
      <vt:lpstr>Wingdings 2</vt:lpstr>
      <vt:lpstr>Savon</vt:lpstr>
      <vt:lpstr>Презентация PowerPoint</vt:lpstr>
      <vt:lpstr>Презентация PowerPoint</vt:lpstr>
      <vt:lpstr> Архітектура (або зодчество) – це система будівель і споруд, які формують просторове середовище для життя і діяльності людей. Кожна будівля має своє конкретне призначення для життя, праці, відпочинку, навчання, тощо. Житлові будинки, господарські, промислові, громадські, меморіальні споруди, виконані за законами краси, називають архітектурою, а людей, які їх створюють, – архітекторами. У перекладі з грецької „архітектор” – від  „архі” – головний і „тектор” – будівничий,  означає „головний будівничий”.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Список використаних джерел: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2014-05-10T20:01:47Z</dcterms:created>
  <dcterms:modified xsi:type="dcterms:W3CDTF">2015-02-09T08:34:02Z</dcterms:modified>
</cp:coreProperties>
</file>