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9"/>
  </p:notesMasterIdLst>
  <p:sldIdLst>
    <p:sldId id="262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9" r:id="rId11"/>
    <p:sldId id="280" r:id="rId12"/>
    <p:sldId id="263" r:id="rId13"/>
    <p:sldId id="274" r:id="rId14"/>
    <p:sldId id="275" r:id="rId15"/>
    <p:sldId id="278" r:id="rId16"/>
    <p:sldId id="276" r:id="rId17"/>
    <p:sldId id="277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EEFB-D18A-4FEC-9329-831F8249C61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66DE-421F-4737-91AC-764871B08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70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5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7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5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79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2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8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rod.dp.ua/image2.php?art_id=1&amp;event_id2=21497&amp;fotogal=1&amp;n=1" TargetMode="External"/><Relationship Id="rId2" Type="http://schemas.openxmlformats.org/officeDocument/2006/relationships/hyperlink" Target="http://zireael777.com/datyi-i-sobyitiya/4-mart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55418"/>
            <a:ext cx="8856984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Уроки</a:t>
            </a:r>
            <a:r>
              <a:rPr lang="uk-UA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інтегрованого курсу «Мистецтво», 5 клас </a:t>
            </a:r>
            <a:r>
              <a:rPr lang="uk-UA" sz="32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образотворче мистецтво)</a:t>
            </a:r>
            <a:endParaRPr lang="uk-UA" sz="32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Урок №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22.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Бари хореографії та сценографії. Магія кольору і </a:t>
            </a:r>
            <a:r>
              <a:rPr lang="uk-UA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світла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Практичне завдання: 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створення ескізу художнього оформлення балету </a:t>
            </a:r>
            <a:r>
              <a:rPr lang="uk-UA" sz="2800" b="1" dirty="0" err="1">
                <a:solidFill>
                  <a:srgbClr val="C00000"/>
                </a:solidFill>
                <a:latin typeface="Century Schoolbook" panose="02040604050505020304" pitchFamily="18" charset="0"/>
              </a:rPr>
              <a:t>П.І.Чайковського</a:t>
            </a:r>
            <a:r>
              <a:rPr lang="uk-UA" sz="28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 «Лебедине озеро» (ескізи декорацій, костюмів).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endParaRPr lang="uk-U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nepr.com/uploads/posts/2011-05/1305020834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3" y="183555"/>
            <a:ext cx="2686050" cy="352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03" y="3789816"/>
            <a:ext cx="7979229" cy="2825977"/>
          </a:xfrm>
          <a:prstGeom prst="rect">
            <a:avLst/>
          </a:prstGeom>
        </p:spPr>
      </p:pic>
      <p:pic>
        <p:nvPicPr>
          <p:cNvPr id="1028" name="Picture 4" descr="http://kazan-opera.ru/upload/iblock/da5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96049"/>
            <a:ext cx="4504744" cy="30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4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317" t="9170" r="7080" b="16038"/>
          <a:stretch/>
        </p:blipFill>
        <p:spPr>
          <a:xfrm>
            <a:off x="210230" y="325719"/>
            <a:ext cx="3842657" cy="2709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656" y="3637739"/>
            <a:ext cx="4731884" cy="28059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8" y="3757885"/>
            <a:ext cx="3026229" cy="2685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4244" r="4429" b="9612"/>
          <a:stretch/>
        </p:blipFill>
        <p:spPr>
          <a:xfrm>
            <a:off x="4341698" y="332929"/>
            <a:ext cx="4495800" cy="26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3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744" y="468085"/>
            <a:ext cx="834934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Практична діяльність учнів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завдання може проводитись у вигляді роботи в групах.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Використайте на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домашні заготівки, виконані в техніці монотипії.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Намалюйте контурний рисунок майбутньої композиції, передайте її плановість.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Покрийте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клеєм ПВА контури окремих елементів рисунка (хмари, сонце скелі, хвилі), щоб надати зображенню об’ємності.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Поки висихає клей, із заготівок з монотипією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виріжте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силуети веж старовинного замку. Наклейте зображення на темний картон.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Після висихання клею розфарбуйте ескіз декорації. Надайте пейзажу загадковості, таємничості.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Поки зображення висихає,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виготовте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дерева. Для імітації їх крони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зімніть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зелений папір, потім трохи розгладьте його та приклейте до картонної основи.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Стовбури дерев виконайте з паперової кольорової серветки, згорнутої джгутиком.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Ураховуючи можливість розміщення декорацій на першому і дальньому планах, наклейте на основу всі виготовлені елементи композиції: вежі замку, стовбури та крони дерев виконання роботи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69269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k-UA" dirty="0"/>
              <a:t>Насамперед подумай, вибери, який спектакль ти малюватимеш і </a:t>
            </a:r>
            <a:r>
              <a:rPr lang="uk-UA" dirty="0" smtClean="0"/>
              <a:t>гратимеш (обери літературний твір).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 smtClean="0"/>
              <a:t>Підготуйся </a:t>
            </a:r>
            <a:r>
              <a:rPr lang="uk-UA" dirty="0"/>
              <a:t>до роботи. </a:t>
            </a:r>
            <a:endParaRPr lang="uk-UA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uk-UA" dirty="0" smtClean="0"/>
              <a:t>Знайди </a:t>
            </a:r>
            <a:r>
              <a:rPr lang="uk-UA" dirty="0"/>
              <a:t>для макету коробку. Відріж її стінку так, щоб можна було все бачити спереду і зверху.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81"/>
          <a:stretch/>
        </p:blipFill>
        <p:spPr bwMode="auto">
          <a:xfrm>
            <a:off x="2483768" y="2260974"/>
            <a:ext cx="4248472" cy="369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053" y="106310"/>
            <a:ext cx="837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Послідовність  виконання макету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сцени до дитячої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вистави: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6156" y="2636912"/>
            <a:ext cx="1512168" cy="2387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Це буде сцена.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3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20688"/>
            <a:ext cx="6196405" cy="17281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 smtClean="0"/>
              <a:t>4. Спочатку </a:t>
            </a:r>
            <a:r>
              <a:rPr lang="uk-UA" sz="1800" dirty="0"/>
              <a:t>намалюй місце дії своєї казки</a:t>
            </a:r>
            <a:r>
              <a:rPr lang="ru-RU" sz="1800" dirty="0"/>
              <a:t>. </a:t>
            </a:r>
            <a:r>
              <a:rPr lang="uk-UA" sz="1800" dirty="0"/>
              <a:t>Цей малюнок служитиме фоном-декорацією. </a:t>
            </a: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5. Розташуй </a:t>
            </a:r>
            <a:r>
              <a:rPr lang="uk-UA" sz="1800" dirty="0"/>
              <a:t>його в самій глибині </a:t>
            </a:r>
            <a:r>
              <a:rPr lang="uk-UA" sz="1800" dirty="0" smtClean="0"/>
              <a:t>коробки. Таких    </a:t>
            </a:r>
            <a:r>
              <a:rPr lang="uk-UA" sz="1800" dirty="0"/>
              <a:t>декорацій-фонів     може    бути    </a:t>
            </a:r>
            <a:r>
              <a:rPr lang="uk-UA" sz="1800" dirty="0" smtClean="0"/>
              <a:t>декілька, </a:t>
            </a:r>
            <a:r>
              <a:rPr lang="uk-UA" sz="1800" dirty="0"/>
              <a:t>і їх можна міняти по ходу </a:t>
            </a:r>
            <a:r>
              <a:rPr lang="uk-UA" sz="1800" dirty="0" smtClean="0"/>
              <a:t>спектаклю.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/>
          <a:stretch/>
        </p:blipFill>
        <p:spPr bwMode="auto">
          <a:xfrm>
            <a:off x="1115616" y="2204864"/>
            <a:ext cx="7128792" cy="393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8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1617"/>
          <a:stretch/>
        </p:blipFill>
        <p:spPr>
          <a:xfrm>
            <a:off x="381001" y="194581"/>
            <a:ext cx="5019675" cy="3276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7" t="50653" r="-217" b="-482"/>
          <a:stretch/>
        </p:blipFill>
        <p:spPr>
          <a:xfrm>
            <a:off x="3967161" y="3471181"/>
            <a:ext cx="5019675" cy="3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6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фото зразкова студія\P225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395298"/>
            <a:ext cx="8077200" cy="605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397" y="2356520"/>
            <a:ext cx="734481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Список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літератури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1. </a:t>
            </a:r>
            <a:r>
              <a:rPr lang="ru-RU" sz="2000" dirty="0" err="1"/>
              <a:t>Акімов</a:t>
            </a:r>
            <a:r>
              <a:rPr lang="ru-RU" sz="2000" dirty="0"/>
              <a:t> Н.П. </a:t>
            </a:r>
            <a:r>
              <a:rPr lang="ru-RU" sz="2000" dirty="0" err="1"/>
              <a:t>Театральне</a:t>
            </a:r>
            <a:r>
              <a:rPr lang="ru-RU" sz="2000" dirty="0"/>
              <a:t> </a:t>
            </a:r>
            <a:r>
              <a:rPr lang="ru-RU" sz="2000" dirty="0" err="1"/>
              <a:t>спадщина</a:t>
            </a:r>
            <a:r>
              <a:rPr lang="ru-RU" sz="2000" dirty="0"/>
              <a:t> (У </a:t>
            </a:r>
            <a:r>
              <a:rPr lang="ru-RU" sz="2000" dirty="0" err="1"/>
              <a:t>двох</a:t>
            </a:r>
            <a:r>
              <a:rPr lang="ru-RU" sz="2000" dirty="0"/>
              <a:t> книгах). - Л., 1978. </a:t>
            </a:r>
            <a:br>
              <a:rPr lang="ru-RU" sz="2000" dirty="0"/>
            </a:br>
            <a:r>
              <a:rPr lang="ru-RU" sz="2000" dirty="0"/>
              <a:t>2. </a:t>
            </a:r>
            <a:r>
              <a:rPr lang="ru-RU" sz="2000" dirty="0" err="1"/>
              <a:t>Базанов</a:t>
            </a:r>
            <a:r>
              <a:rPr lang="ru-RU" sz="2000" dirty="0"/>
              <a:t> В.В. </a:t>
            </a:r>
            <a:r>
              <a:rPr lang="ru-RU" sz="2000" dirty="0" err="1"/>
              <a:t>Техніка</a:t>
            </a:r>
            <a:r>
              <a:rPr lang="ru-RU" sz="2000" dirty="0"/>
              <a:t> та </a:t>
            </a:r>
            <a:r>
              <a:rPr lang="ru-RU" sz="2000" dirty="0" err="1"/>
              <a:t>технологія</a:t>
            </a:r>
            <a:r>
              <a:rPr lang="ru-RU" sz="2000" dirty="0"/>
              <a:t> </a:t>
            </a:r>
            <a:r>
              <a:rPr lang="ru-RU" sz="2000" dirty="0" err="1"/>
              <a:t>сцени</a:t>
            </a:r>
            <a:r>
              <a:rPr lang="ru-RU" sz="2000" dirty="0"/>
              <a:t>. - Л.: </a:t>
            </a:r>
            <a:r>
              <a:rPr lang="ru-RU" sz="2000" dirty="0" err="1"/>
              <a:t>Мистецтво</a:t>
            </a:r>
            <a:r>
              <a:rPr lang="ru-RU" sz="2000" dirty="0"/>
              <a:t>, 1976, с. 183-234. </a:t>
            </a:r>
            <a:br>
              <a:rPr lang="ru-RU" sz="2000" dirty="0"/>
            </a:br>
            <a:r>
              <a:rPr lang="ru-RU" sz="2000" dirty="0"/>
              <a:t>3. Михайлова А.А. </a:t>
            </a:r>
            <a:r>
              <a:rPr lang="ru-RU" sz="2000" dirty="0" err="1"/>
              <a:t>Сценографія</a:t>
            </a:r>
            <a:r>
              <a:rPr lang="ru-RU" sz="2000" dirty="0"/>
              <a:t>: </a:t>
            </a:r>
            <a:r>
              <a:rPr lang="ru-RU" sz="2000" dirty="0" err="1"/>
              <a:t>теорія</a:t>
            </a:r>
            <a:r>
              <a:rPr lang="ru-RU" sz="2000" dirty="0"/>
              <a:t> та </a:t>
            </a:r>
            <a:r>
              <a:rPr lang="ru-RU" sz="2000" dirty="0" err="1"/>
              <a:t>досвід</a:t>
            </a:r>
            <a:r>
              <a:rPr lang="ru-RU" sz="2000" dirty="0"/>
              <a:t>. - М., 1990. </a:t>
            </a:r>
            <a:br>
              <a:rPr lang="ru-RU" sz="2000" dirty="0"/>
            </a:br>
            <a:r>
              <a:rPr lang="ru-RU" sz="2000" dirty="0"/>
              <a:t>4. Михайлова А.А. Образ </a:t>
            </a:r>
            <a:r>
              <a:rPr lang="ru-RU" sz="2000" dirty="0" err="1"/>
              <a:t>вистави</a:t>
            </a:r>
            <a:r>
              <a:rPr lang="ru-RU" sz="2000" dirty="0"/>
              <a:t>. - М., 1978. </a:t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err="1"/>
              <a:t>Риндін</a:t>
            </a:r>
            <a:r>
              <a:rPr lang="ru-RU" sz="2000" dirty="0"/>
              <a:t> В.Ф. Як </a:t>
            </a:r>
            <a:r>
              <a:rPr lang="ru-RU" sz="2000" dirty="0" err="1"/>
              <a:t>створюється</a:t>
            </a:r>
            <a:r>
              <a:rPr lang="ru-RU" sz="2000" dirty="0"/>
              <a:t> </a:t>
            </a:r>
            <a:r>
              <a:rPr lang="ru-RU" sz="2000" dirty="0" err="1"/>
              <a:t>художнє</a:t>
            </a:r>
            <a:r>
              <a:rPr lang="ru-RU" sz="2000" dirty="0"/>
              <a:t> </a:t>
            </a:r>
            <a:r>
              <a:rPr lang="ru-RU" sz="2000" dirty="0" err="1"/>
              <a:t>оформлення</a:t>
            </a:r>
            <a:r>
              <a:rPr lang="ru-RU" sz="2000" dirty="0"/>
              <a:t> </a:t>
            </a:r>
            <a:r>
              <a:rPr lang="ru-RU" sz="2000" dirty="0" err="1"/>
              <a:t>вистави</a:t>
            </a:r>
            <a:r>
              <a:rPr lang="ru-RU" sz="2000" dirty="0"/>
              <a:t>. - М., 1962. </a:t>
            </a:r>
            <a:br>
              <a:rPr lang="ru-RU" sz="2000" dirty="0"/>
            </a:br>
            <a:r>
              <a:rPr lang="ru-RU" sz="2000" dirty="0"/>
              <a:t>6. </a:t>
            </a:r>
            <a:r>
              <a:rPr lang="ru-RU" sz="2000" dirty="0" err="1"/>
              <a:t>Станіславський</a:t>
            </a:r>
            <a:r>
              <a:rPr lang="ru-RU" sz="2000" dirty="0"/>
              <a:t> К.С. </a:t>
            </a:r>
            <a:r>
              <a:rPr lang="ru-RU" sz="2000" dirty="0" err="1"/>
              <a:t>Моє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в </a:t>
            </a:r>
            <a:r>
              <a:rPr lang="ru-RU" sz="2000" dirty="0" err="1"/>
              <a:t>мистецтві</a:t>
            </a:r>
            <a:r>
              <a:rPr lang="ru-RU" sz="2000" dirty="0"/>
              <a:t>. - М., 1983.</a:t>
            </a:r>
          </a:p>
          <a:p>
            <a:pPr algn="just"/>
            <a:endParaRPr lang="ru-RU" dirty="0"/>
          </a:p>
        </p:txBody>
      </p:sp>
      <p:sp>
        <p:nvSpPr>
          <p:cNvPr id="4" name="Прямокутник 4"/>
          <p:cNvSpPr>
            <a:spLocks noChangeArrowheads="1"/>
          </p:cNvSpPr>
          <p:nvPr/>
        </p:nvSpPr>
        <p:spPr bwMode="auto">
          <a:xfrm>
            <a:off x="1234860" y="359228"/>
            <a:ext cx="6389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Використані інтернет - ресурси</a:t>
            </a:r>
            <a:r>
              <a:rPr lang="uk-UA" sz="2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084" y="973152"/>
            <a:ext cx="731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>
                <a:hlinkClick r:id="rId2"/>
              </a:rPr>
              <a:t>http://</a:t>
            </a:r>
            <a:r>
              <a:rPr lang="uk-UA" dirty="0" smtClean="0">
                <a:hlinkClick r:id="rId2"/>
              </a:rPr>
              <a:t>zireael777.com/datyi-i-sobyitiya/4-marta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gorod.dp.ua/image2.php?art_id=1&amp;event_id2=21497&amp;fotogal=1&amp;n=1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http://www.afisha.ru/performance/65124/review/315881/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62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еатр\02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1" y="747480"/>
            <a:ext cx="3634349" cy="24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театр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82" y="758730"/>
            <a:ext cx="3435023" cy="24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театр\Новая папка\IMGA0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1" y="3577873"/>
            <a:ext cx="3354448" cy="251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театр\11_gall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30" y="3577873"/>
            <a:ext cx="3674329" cy="252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191" y="0"/>
            <a:ext cx="8669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Які види театрального мистецтва представлені на світлинах: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театр\fotobalet_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3" y="2105202"/>
            <a:ext cx="3492386" cy="23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театр\568651_w640_h640_559575581245363296beligh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48" y="2033194"/>
            <a:ext cx="36004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7" y="764704"/>
            <a:ext cx="7315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Чи всі види театрального мистецтва вам були представлені? </a:t>
            </a:r>
          </a:p>
          <a:p>
            <a:pPr algn="ctr"/>
            <a:endParaRPr lang="uk-UA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Назвіть решту.</a:t>
            </a:r>
          </a:p>
        </p:txBody>
      </p:sp>
    </p:spTree>
    <p:extLst>
      <p:ext uri="{BB962C8B-B14F-4D97-AF65-F5344CB8AC3E}">
        <p14:creationId xmlns:p14="http://schemas.microsoft.com/office/powerpoint/2010/main" val="37605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855"/>
            <a:ext cx="5465310" cy="576063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Сценічний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простір…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театр\1bcc55a98bdf16b6293bb1af9e59fb3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7094"/>
            <a:ext cx="3528392" cy="26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театр\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36" y="1787094"/>
            <a:ext cx="3512316" cy="26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77723"/>
            <a:ext cx="337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Спробуймо дати визначення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30968" y="4470681"/>
            <a:ext cx="7223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Яка роль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художнього оформлення вистави </a:t>
            </a:r>
          </a:p>
          <a:p>
            <a:pPr algn="ctr"/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у виявленні образів героїв? </a:t>
            </a:r>
            <a:endParaRPr lang="uk-UA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837836"/>
            <a:ext cx="6905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Сценічний простір –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dirty="0"/>
              <a:t>це система оформлення спектаклів — перспективна побудова сценічної </a:t>
            </a:r>
            <a:r>
              <a:rPr lang="uk-UA" sz="2000" dirty="0" smtClean="0"/>
              <a:t>картини.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43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996194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	Образ вистави </a:t>
            </a:r>
            <a:r>
              <a:rPr lang="uk-UA" dirty="0" smtClean="0"/>
              <a:t>має володіти могутньою силою емоційного впливу, виховувати в людях високі моральні і естетичні уявлення. </a:t>
            </a:r>
            <a:br>
              <a:rPr lang="uk-UA" dirty="0" smtClean="0"/>
            </a:br>
            <a:r>
              <a:rPr lang="uk-UA" dirty="0" smtClean="0"/>
              <a:t>	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Оформлення вистави </a:t>
            </a:r>
            <a:r>
              <a:rPr lang="uk-UA" dirty="0" smtClean="0"/>
              <a:t>- організація всіх зовнішніх засобів сценічної виразності: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Надають спектаклю певну форму;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Сприяють розкриттю ідейного змісту вистави; </a:t>
            </a:r>
            <a:endParaRPr lang="uk-UA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Підсилюють вплив вистави на глядача; </a:t>
            </a:r>
            <a:endParaRPr lang="uk-UA" dirty="0"/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/>
              <a:t>Визначають стиль постановки. 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	Декорації, бутафорія, меблі, костюми, грим і освітлення складають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художнє оформлення вистави. </a:t>
            </a:r>
          </a:p>
          <a:p>
            <a:endParaRPr lang="uk-UA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/>
              <a:t>	</a:t>
            </a:r>
            <a:r>
              <a:rPr lang="uk-UA" dirty="0" smtClean="0"/>
              <a:t>У художнього оформлення вистави є завдання: </a:t>
            </a:r>
          </a:p>
          <a:p>
            <a:pPr algn="just"/>
            <a:r>
              <a:rPr lang="uk-UA" dirty="0" smtClean="0"/>
              <a:t>створення певного зорового, соціального, історичного, побутового та психологічного середовища спектаклю для виявлення образів героїв та організація сценічного простору. </a:t>
            </a:r>
            <a:endParaRPr lang="uk-UA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59632" y="435255"/>
            <a:ext cx="6624736" cy="571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err="1" smtClean="0">
                <a:solidFill>
                  <a:srgbClr val="002060"/>
                </a:solidFill>
              </a:rPr>
              <a:t>Основні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елементи</a:t>
            </a:r>
            <a:r>
              <a:rPr lang="ru-RU" sz="2400" b="1" dirty="0" smtClean="0">
                <a:solidFill>
                  <a:srgbClr val="002060"/>
                </a:solidFill>
              </a:rPr>
              <a:t> театрального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мистецтва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290611"/>
            <a:ext cx="7056784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dirty="0" smtClean="0">
                <a:solidFill>
                  <a:srgbClr val="FF33CC"/>
                </a:solidFill>
              </a:rPr>
              <a:t>Сцена</a:t>
            </a:r>
            <a:r>
              <a:rPr lang="ru-RU" dirty="0" smtClean="0"/>
              <a:t> (</a:t>
            </a:r>
            <a:r>
              <a:rPr lang="uk-UA" dirty="0" smtClean="0"/>
              <a:t>від </a:t>
            </a:r>
            <a:r>
              <a:rPr lang="ru-RU" dirty="0" smtClean="0"/>
              <a:t>лат. </a:t>
            </a:r>
            <a:r>
              <a:rPr lang="ru-RU" dirty="0" err="1" smtClean="0"/>
              <a:t>scaena</a:t>
            </a:r>
            <a:r>
              <a:rPr lang="uk-UA" dirty="0" smtClean="0"/>
              <a:t>)—</a:t>
            </a:r>
            <a:r>
              <a:rPr lang="ru-RU" dirty="0" err="1" smtClean="0"/>
              <a:t>місце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демон</a:t>
            </a:r>
            <a:r>
              <a:rPr lang="uk-UA" dirty="0" smtClean="0"/>
              <a:t>с</a:t>
            </a:r>
            <a:r>
              <a:rPr lang="ru-RU" dirty="0" err="1" smtClean="0"/>
              <a:t>труються</a:t>
            </a:r>
            <a:r>
              <a:rPr lang="ru-RU" dirty="0" smtClean="0"/>
              <a:t> постановки, </a:t>
            </a:r>
            <a:r>
              <a:rPr lang="ru-RU" dirty="0" err="1" smtClean="0"/>
              <a:t>п’єси</a:t>
            </a:r>
            <a:r>
              <a:rPr lang="ru-RU" dirty="0" smtClean="0"/>
              <a:t>, </a:t>
            </a:r>
            <a:r>
              <a:rPr lang="ru-RU" dirty="0" err="1" smtClean="0"/>
              <a:t>театральні</a:t>
            </a:r>
            <a:r>
              <a:rPr lang="ru-RU" dirty="0" smtClean="0"/>
              <a:t> </a:t>
            </a:r>
            <a:r>
              <a:rPr lang="ru-RU" dirty="0" err="1" smtClean="0"/>
              <a:t>спектаклі</a:t>
            </a:r>
            <a:r>
              <a:rPr lang="uk-UA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ru-RU" dirty="0" err="1" smtClean="0">
                <a:solidFill>
                  <a:srgbClr val="FF33CC"/>
                </a:solidFill>
              </a:rPr>
              <a:t>Куліси</a:t>
            </a:r>
            <a:r>
              <a:rPr lang="ru-RU" dirty="0" smtClean="0"/>
              <a:t> (</a:t>
            </a:r>
            <a:r>
              <a:rPr lang="ru-RU" dirty="0" err="1" smtClean="0"/>
              <a:t>театральні</a:t>
            </a:r>
            <a:r>
              <a:rPr lang="ru-RU" dirty="0" smtClean="0"/>
              <a:t>) —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декорації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(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висять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натягнуті</a:t>
            </a:r>
            <a:r>
              <a:rPr lang="ru-RU" dirty="0" smtClean="0"/>
              <a:t> на рами), </a:t>
            </a:r>
            <a:r>
              <a:rPr lang="ru-RU" dirty="0" err="1" smtClean="0"/>
              <a:t>розташовані</a:t>
            </a:r>
            <a:r>
              <a:rPr lang="ru-RU" dirty="0" smtClean="0"/>
              <a:t> з бок</a:t>
            </a:r>
            <a:r>
              <a:rPr lang="uk-UA" dirty="0" err="1" smtClean="0"/>
              <a:t>ів</a:t>
            </a:r>
            <a:r>
              <a:rPr lang="uk-UA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. Разом </a:t>
            </a:r>
            <a:r>
              <a:rPr lang="ru-RU" dirty="0" err="1" smtClean="0"/>
              <a:t>із</a:t>
            </a:r>
            <a:r>
              <a:rPr lang="ru-RU" dirty="0" smtClean="0"/>
              <a:t> падугами с</a:t>
            </a:r>
            <a:r>
              <a:rPr lang="uk-UA" dirty="0" err="1" smtClean="0"/>
              <a:t>тановлять</a:t>
            </a:r>
            <a:r>
              <a:rPr lang="ru-RU" dirty="0" smtClean="0"/>
              <a:t> </a:t>
            </a:r>
            <a:r>
              <a:rPr lang="uk-UA" dirty="0" smtClean="0"/>
              <a:t>«</a:t>
            </a:r>
            <a:r>
              <a:rPr lang="ru-RU" dirty="0" smtClean="0"/>
              <a:t>од</a:t>
            </a:r>
            <a:r>
              <a:rPr lang="uk-UA" dirty="0" smtClean="0"/>
              <a:t>яг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».</a:t>
            </a:r>
          </a:p>
          <a:p>
            <a:pPr algn="just">
              <a:lnSpc>
                <a:spcPct val="90000"/>
              </a:lnSpc>
            </a:pPr>
            <a:r>
              <a:rPr lang="uk-UA" dirty="0" smtClean="0">
                <a:solidFill>
                  <a:srgbClr val="FF33CC"/>
                </a:solidFill>
              </a:rPr>
              <a:t>Д</a:t>
            </a:r>
            <a:r>
              <a:rPr lang="ru-RU" dirty="0" err="1">
                <a:solidFill>
                  <a:srgbClr val="FF33CC"/>
                </a:solidFill>
              </a:rPr>
              <a:t>екорації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піз</a:t>
            </a:r>
            <a:r>
              <a:rPr lang="uk-UA" dirty="0"/>
              <a:t>н</a:t>
            </a:r>
            <a:r>
              <a:rPr lang="ru-RU" dirty="0"/>
              <a:t>. лат. </a:t>
            </a:r>
            <a:r>
              <a:rPr lang="ru-RU" dirty="0" err="1"/>
              <a:t>decoratio</a:t>
            </a:r>
            <a:r>
              <a:rPr lang="ru-RU" dirty="0"/>
              <a:t> — прикраса)</a:t>
            </a:r>
            <a:r>
              <a:rPr lang="uk-UA" dirty="0"/>
              <a:t> —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, павильону, з</a:t>
            </a:r>
            <a:r>
              <a:rPr lang="uk-UA" dirty="0" err="1"/>
              <a:t>німального</a:t>
            </a:r>
            <a:r>
              <a:rPr lang="uk-UA" dirty="0"/>
              <a:t> майданчика</a:t>
            </a:r>
            <a:r>
              <a:rPr lang="ru-RU" dirty="0"/>
              <a:t>, </a:t>
            </a:r>
            <a:r>
              <a:rPr lang="uk-UA" dirty="0"/>
              <a:t>що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зоровий</a:t>
            </a:r>
            <a:r>
              <a:rPr lang="ru-RU" dirty="0"/>
              <a:t> образ спектаклю</a:t>
            </a:r>
            <a:r>
              <a:rPr lang="uk-UA" dirty="0"/>
              <a:t> (</a:t>
            </a:r>
            <a:r>
              <a:rPr lang="ru-RU" dirty="0" err="1"/>
              <a:t>фільму</a:t>
            </a:r>
            <a:r>
              <a:rPr lang="uk-UA" dirty="0" smtClean="0"/>
              <a:t>).</a:t>
            </a:r>
          </a:p>
          <a:p>
            <a:pPr algn="just">
              <a:lnSpc>
                <a:spcPct val="90000"/>
              </a:lnSpc>
            </a:pPr>
            <a:r>
              <a:rPr lang="uk-UA" dirty="0" smtClean="0">
                <a:solidFill>
                  <a:srgbClr val="FF3399"/>
                </a:solidFill>
              </a:rPr>
              <a:t>Р</a:t>
            </a:r>
            <a:r>
              <a:rPr lang="ru-RU" dirty="0" err="1">
                <a:solidFill>
                  <a:srgbClr val="FF3399"/>
                </a:solidFill>
              </a:rPr>
              <a:t>еквізити</a:t>
            </a:r>
            <a:r>
              <a:rPr lang="ru-RU" dirty="0">
                <a:solidFill>
                  <a:srgbClr val="FF3399"/>
                </a:solidFill>
              </a:rPr>
              <a:t> </a:t>
            </a:r>
            <a:r>
              <a:rPr lang="uk-UA" dirty="0"/>
              <a:t>(від лат. </a:t>
            </a:r>
            <a:r>
              <a:rPr lang="ru-RU" dirty="0" err="1"/>
              <a:t>requisitum</a:t>
            </a:r>
            <a:r>
              <a:rPr lang="ru-RU" dirty="0"/>
              <a:t> </a:t>
            </a:r>
            <a:r>
              <a:rPr lang="uk-UA" dirty="0"/>
              <a:t>— потрібне) —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, </a:t>
            </a:r>
            <a:r>
              <a:rPr lang="uk-UA" dirty="0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розкрити</a:t>
            </a:r>
            <a:r>
              <a:rPr lang="ru-RU" dirty="0"/>
              <a:t> сюжет </a:t>
            </a:r>
            <a:r>
              <a:rPr lang="ru-RU" dirty="0" err="1"/>
              <a:t>твору</a:t>
            </a:r>
            <a:r>
              <a:rPr lang="uk-UA" dirty="0"/>
              <a:t>; це с</a:t>
            </a:r>
            <a:r>
              <a:rPr lang="ru-RU" dirty="0" err="1"/>
              <a:t>укупність</a:t>
            </a:r>
            <a:r>
              <a:rPr lang="ru-RU" dirty="0"/>
              <a:t> </a:t>
            </a:r>
            <a:r>
              <a:rPr lang="ru-RU" dirty="0" err="1"/>
              <a:t>справжніх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бутафорських</a:t>
            </a:r>
            <a:r>
              <a:rPr lang="ru-RU" dirty="0"/>
              <a:t> </a:t>
            </a:r>
            <a:r>
              <a:rPr lang="uk-UA" dirty="0"/>
              <a:t>предметів,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вистави</a:t>
            </a:r>
            <a:endParaRPr lang="uk-UA" dirty="0"/>
          </a:p>
          <a:p>
            <a:pPr algn="just">
              <a:lnSpc>
                <a:spcPct val="90000"/>
              </a:lnSpc>
            </a:pPr>
            <a:endParaRPr lang="uk-UA" dirty="0"/>
          </a:p>
          <a:p>
            <a:pPr algn="just">
              <a:lnSpc>
                <a:spcPct val="90000"/>
              </a:lnSpc>
            </a:pP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2989"/>
            <a:ext cx="3969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Словникова робота: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4" descr="Рисунок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989"/>
            <a:ext cx="1089239" cy="9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158" y="205851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 Сценічний простір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US" dirty="0" smtClean="0"/>
              <a:t>	</a:t>
            </a:r>
            <a:r>
              <a:rPr lang="uk-UA" sz="2000" dirty="0" smtClean="0"/>
              <a:t>Значну </a:t>
            </a:r>
            <a:r>
              <a:rPr lang="uk-UA" sz="2000" dirty="0"/>
              <a:t>роль у розвитку художнього оформлення теат­ральних декорацій відіграли такі видатні художники, як Леонардо </a:t>
            </a:r>
            <a:r>
              <a:rPr lang="uk-UA" sz="2000" dirty="0" err="1"/>
              <a:t>да</a:t>
            </a:r>
            <a:r>
              <a:rPr lang="uk-UA" sz="2000" dirty="0"/>
              <a:t> Вінчі, </a:t>
            </a:r>
            <a:r>
              <a:rPr lang="uk-UA" sz="2000" dirty="0" smtClean="0"/>
              <a:t>Рафаель. </a:t>
            </a:r>
          </a:p>
          <a:p>
            <a:pPr algn="just"/>
            <a:r>
              <a:rPr lang="uk-UA" sz="2000" dirty="0"/>
              <a:t>	</a:t>
            </a:r>
            <a:r>
              <a:rPr lang="uk-UA" sz="2000" dirty="0" smtClean="0"/>
              <a:t>Завдяки </a:t>
            </a:r>
            <a:r>
              <a:rPr lang="uk-UA" sz="2000" dirty="0"/>
              <a:t>їм італійський театр на межі </a:t>
            </a:r>
            <a:r>
              <a:rPr lang="uk-UA" sz="2000" dirty="0" smtClean="0"/>
              <a:t>Х</a:t>
            </a:r>
            <a:r>
              <a:rPr lang="en-US" sz="2000" dirty="0" smtClean="0"/>
              <a:t>V</a:t>
            </a:r>
            <a:r>
              <a:rPr lang="uk-UA" sz="2000" dirty="0" smtClean="0"/>
              <a:t>-Х</a:t>
            </a:r>
            <a:r>
              <a:rPr lang="en-US" sz="2000" dirty="0" smtClean="0"/>
              <a:t>V</a:t>
            </a:r>
            <a:r>
              <a:rPr lang="uk-UA" sz="2000" dirty="0" smtClean="0"/>
              <a:t>І </a:t>
            </a:r>
            <a:r>
              <a:rPr lang="uk-UA" sz="2000" dirty="0"/>
              <a:t>ст. отримав нову систему оформлення спектаклів — перспективну побудову сценічної картини.</a:t>
            </a:r>
            <a:endParaRPr lang="ru-RU" sz="2000" dirty="0"/>
          </a:p>
          <a:p>
            <a:pPr algn="just"/>
            <a:r>
              <a:rPr lang="uk-UA" sz="2000" dirty="0" smtClean="0"/>
              <a:t>	Вона охоплює </a:t>
            </a:r>
            <a:r>
              <a:rPr lang="uk-UA" sz="2000" dirty="0"/>
              <a:t>лінійну, рельєфну, а в деяких випадках і плафонну </a:t>
            </a:r>
            <a:r>
              <a:rPr lang="uk-UA" sz="2000" dirty="0" smtClean="0"/>
              <a:t>пер­спективи</a:t>
            </a:r>
            <a:r>
              <a:rPr lang="en-US" sz="2000" dirty="0"/>
              <a:t>.</a:t>
            </a:r>
            <a:r>
              <a:rPr lang="uk-UA" sz="2000" dirty="0" smtClean="0"/>
              <a:t>	</a:t>
            </a:r>
            <a:endParaRPr lang="en-US" sz="2000" dirty="0" smtClean="0"/>
          </a:p>
          <a:p>
            <a:pPr algn="just"/>
            <a:r>
              <a:rPr lang="uk-UA" sz="2000" dirty="0" smtClean="0"/>
              <a:t>	Оформлюють </a:t>
            </a:r>
            <a:r>
              <a:rPr lang="uk-UA" sz="2000" dirty="0"/>
              <a:t>перспективну театральну декорацію так, щоб на обмеже­ному просторі сцени створити у глядача ілюзію більшої глибини просто­ру, реальності сценічного пейзажу, об'ємності архітектурних споруд, що зображено на декорації. </a:t>
            </a:r>
            <a:r>
              <a:rPr lang="uk-UA" sz="2000" dirty="0" smtClean="0"/>
              <a:t>	</a:t>
            </a:r>
          </a:p>
          <a:p>
            <a:pPr algn="just"/>
            <a:r>
              <a:rPr lang="uk-UA" sz="2000" dirty="0"/>
              <a:t>	</a:t>
            </a:r>
            <a:r>
              <a:rPr lang="uk-UA" sz="2000" dirty="0" smtClean="0"/>
              <a:t>Важливим для побудови простору на сцені є освітлення. Здебільшого використовують сильне рівномірне ос­вітлення, під час якого на всіх предметах відсутні тіні. Завдяки цьому немає суттєвої різниці між намальованими декораціями і об'ємними.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796"/>
            <a:ext cx="2330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Довідкове бюро.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:\театр\13fe9d84310e77f13a6d184dbf1232f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3147707" cy="23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театр\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36" y="1188473"/>
            <a:ext cx="2966723" cy="22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:\театр\77ce09a512e41cfd6be3a18c73a28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32" y="3573016"/>
            <a:ext cx="3495390" cy="26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7617" y="244205"/>
            <a:ext cx="7832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Якій, на вашу думку, виставі відповідає запропонований «Сценічний образ»? Підберіть  літературний твір до вистави.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:\театр\69-W96a6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56" y="764704"/>
            <a:ext cx="3451113" cy="25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E:\театр\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E:\театр\178402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95936"/>
            <a:ext cx="5579609" cy="25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98</TotalTime>
  <Words>505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Brush Script MT</vt:lpstr>
      <vt:lpstr>Calibri</vt:lpstr>
      <vt:lpstr>Century Gothic</vt:lpstr>
      <vt:lpstr>Century Schoolbook</vt:lpstr>
      <vt:lpstr>Garamond</vt:lpstr>
      <vt:lpstr>Times New Roman</vt:lpstr>
      <vt:lpstr>Wingdings</vt:lpstr>
      <vt:lpstr>Savon</vt:lpstr>
      <vt:lpstr>Презентация PowerPoint</vt:lpstr>
      <vt:lpstr>Презентация PowerPoint</vt:lpstr>
      <vt:lpstr>Презентация PowerPoint</vt:lpstr>
      <vt:lpstr>Сценічний простір…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2014-05-10T20:01:47Z</dcterms:created>
  <dcterms:modified xsi:type="dcterms:W3CDTF">2015-02-08T22:35:53Z</dcterms:modified>
</cp:coreProperties>
</file>