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4"/>
  </p:notesMasterIdLst>
  <p:sldIdLst>
    <p:sldId id="262" r:id="rId2"/>
    <p:sldId id="304" r:id="rId3"/>
    <p:sldId id="283" r:id="rId4"/>
    <p:sldId id="287" r:id="rId5"/>
    <p:sldId id="289" r:id="rId6"/>
    <p:sldId id="285" r:id="rId7"/>
    <p:sldId id="291" r:id="rId8"/>
    <p:sldId id="266" r:id="rId9"/>
    <p:sldId id="267" r:id="rId10"/>
    <p:sldId id="268" r:id="rId11"/>
    <p:sldId id="269" r:id="rId12"/>
    <p:sldId id="273" r:id="rId13"/>
    <p:sldId id="277" r:id="rId14"/>
    <p:sldId id="275" r:id="rId15"/>
    <p:sldId id="272" r:id="rId16"/>
    <p:sldId id="305" r:id="rId17"/>
    <p:sldId id="306" r:id="rId18"/>
    <p:sldId id="300" r:id="rId19"/>
    <p:sldId id="301" r:id="rId20"/>
    <p:sldId id="263" r:id="rId21"/>
    <p:sldId id="282" r:id="rId22"/>
    <p:sldId id="30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ranimation.blogspot.com/2011/11/blog-post_2920.html" TargetMode="External"/><Relationship Id="rId2" Type="http://schemas.openxmlformats.org/officeDocument/2006/relationships/hyperlink" Target="http://ukranimation.blogspot.com/2011/11/blog-post_84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ukranimation.blogspot.com/2011/11/blog-post_5624.html" TargetMode="External"/><Relationship Id="rId4" Type="http://schemas.openxmlformats.org/officeDocument/2006/relationships/hyperlink" Target="http://ukranimation.blogspot.com/2011/11/blog-post_7890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tor.ru/db/?p=show_person&amp;pid=1398" TargetMode="External"/><Relationship Id="rId3" Type="http://schemas.openxmlformats.org/officeDocument/2006/relationships/hyperlink" Target="http://animator.ru/db/?p=show_person&amp;pid=1438" TargetMode="External"/><Relationship Id="rId7" Type="http://schemas.openxmlformats.org/officeDocument/2006/relationships/hyperlink" Target="http://ukranimation.blogspot.com/2011/01/blog-post_9964.html" TargetMode="External"/><Relationship Id="rId2" Type="http://schemas.openxmlformats.org/officeDocument/2006/relationships/hyperlink" Target="http://ukranimation.blogspot.com/p/9-12-etc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ranimation.blogspot.com/2011/01/blog-post.html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://ukranimation.blogspot.com/2011/11/blog-post_7119.html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ukranimation.blogspot.com/2011/01/1960.html" TargetMode="External"/><Relationship Id="rId9" Type="http://schemas.openxmlformats.org/officeDocument/2006/relationships/hyperlink" Target="http://ukranimation.blogspot.com/2011/01/blog-post_67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ranimation.blogspot.com/p/9-12-etc.html#C2" TargetMode="External"/><Relationship Id="rId2" Type="http://schemas.openxmlformats.org/officeDocument/2006/relationships/hyperlink" Target="http://animator.ru/db/?p=show_person&amp;pid=1336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hyperlink" Target="http://ukranimation.blogspot.com/2011/01/blog-post_220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oloka.hurtom.com/photos/1001071720283090_f0_0.jpg" TargetMode="External"/><Relationship Id="rId2" Type="http://schemas.openxmlformats.org/officeDocument/2006/relationships/hyperlink" Target="http://i27.fastpic.ru/big/2011/0908/43/d0ae4fe2cc8a998cafd3b4d7fcdd664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godnya.ua/img/gallery/4246/23/448937_main.jpg" TargetMode="External"/><Relationship Id="rId5" Type="http://schemas.openxmlformats.org/officeDocument/2006/relationships/hyperlink" Target="http://www.pravda.lutsk.ua/abton/spaw2/uploads/images/news/53831_1.jpg" TargetMode="External"/><Relationship Id="rId4" Type="http://schemas.openxmlformats.org/officeDocument/2006/relationships/hyperlink" Target="http://s55.radikal.ru/i148/1202/4e/3e5b8dfe0dc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ranimation.blogspot.com/2011/11/blog-post_9006.html" TargetMode="External"/><Relationship Id="rId2" Type="http://schemas.openxmlformats.org/officeDocument/2006/relationships/hyperlink" Target="http://ukranimation.blogspot.com/2011/11/blog-post_2015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hyperlink" Target="http://uk.wikipedia.org/wiki/%D0%A4%D0%B0%D0%B9%D0%BB:Solomyany_bycho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283" y="172389"/>
            <a:ext cx="8856984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2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24.</a:t>
            </a:r>
            <a:r>
              <a:rPr lang="uk-UA" sz="2800" b="1" dirty="0" smtClean="0"/>
              <a:t>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Наймолодша муза. Художник у кіно. Як створюється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мультик.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завдання: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створення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сценарію та малювання «розкадровки» про шкільне життя.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endParaRPr lang="uk-U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7" y="3810779"/>
            <a:ext cx="2513240" cy="2487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81" y="4002928"/>
            <a:ext cx="2012987" cy="2295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1" t="27172" b="50578"/>
          <a:stretch/>
        </p:blipFill>
        <p:spPr>
          <a:xfrm>
            <a:off x="6275024" y="3810779"/>
            <a:ext cx="2144487" cy="19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8233" y="228600"/>
            <a:ext cx="8456023" cy="1371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uk-UA" sz="32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Становлення української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анімації</a:t>
            </a:r>
            <a:r>
              <a:rPr lang="uk-UA" sz="32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br>
              <a:rPr lang="uk-UA" sz="32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 </a:t>
            </a:r>
            <a:r>
              <a:rPr lang="uk-UA" sz="32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30-х роках ХХ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ст.</a:t>
            </a:r>
            <a:endParaRPr lang="ru-RU" sz="3200" b="1" cap="none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47314" cy="4873625"/>
          </a:xfrm>
        </p:spPr>
        <p:txBody>
          <a:bodyPr>
            <a:normAutofit/>
          </a:bodyPr>
          <a:lstStyle/>
          <a:p>
            <a:pPr marL="0"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900" b="1" dirty="0" smtClean="0"/>
              <a:t>    	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 30-х роках в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анімації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плідно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працюють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С.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Гуєцький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Є. Горбач, І. Лазарчук. </a:t>
            </a:r>
          </a:p>
          <a:p>
            <a:pPr marL="0"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До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творчих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надбань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цього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періоду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належать: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мальований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звуковий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фільм</a:t>
            </a:r>
            <a:r>
              <a:rPr lang="ru-RU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Мурзилка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Африці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; </a:t>
            </a:r>
          </a:p>
          <a:p>
            <a:pPr marL="0"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20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трічка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«Тук-Тук та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товариш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 Жук»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; </a:t>
            </a:r>
          </a:p>
          <a:p>
            <a:pPr marL="0"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кольорова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картина 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4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4"/>
              </a:rPr>
              <a:t>Лісова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4"/>
              </a:rPr>
              <a:t> угода»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;</a:t>
            </a:r>
          </a:p>
          <a:p>
            <a:pPr marL="0"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картина в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епічному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жанрі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5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5"/>
              </a:rPr>
              <a:t>Чарівний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5"/>
              </a:rPr>
              <a:t> перстень»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Останній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фільм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знятий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за мотивами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українських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народних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казок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з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яскраво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вираженим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національним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колоритом. </a:t>
            </a:r>
          </a:p>
          <a:p>
            <a:pPr eaLnBrk="1" hangingPunct="1">
              <a:lnSpc>
                <a:spcPct val="90000"/>
              </a:lnSpc>
            </a:pPr>
            <a:endParaRPr lang="ru-RU" sz="19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1900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0246" name="Picture 6" descr="62821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7885" y="4386942"/>
            <a:ext cx="1795009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29468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uk-UA" sz="28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Відродження анімаційного кіно в </a:t>
            </a:r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У</a:t>
            </a:r>
            <a:r>
              <a:rPr lang="uk-UA" sz="28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країні</a:t>
            </a:r>
            <a:endParaRPr lang="ru-RU" sz="2800" b="1" cap="none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0825" y="3933825"/>
            <a:ext cx="4033838" cy="244792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Відродження української анімації відбулося майже через чверть століття.  У  1959 році  на студії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«</a:t>
            </a:r>
            <a:r>
              <a:rPr lang="uk-UA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Київнаукфільм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»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заснували </a:t>
            </a:r>
            <a:r>
              <a:rPr lang="uk-UA" u="sng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Творче об’єднання художньої мультиплікації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під керівництвом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І. Лазарчука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де 1961р. було створено фільм на актуальну екологічну тему </a:t>
            </a: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4"/>
              </a:rPr>
              <a:t>«Пригоди перця»</a:t>
            </a:r>
            <a:endParaRPr lang="ru-RU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268" name="Содержимое 6"/>
          <p:cNvSpPr>
            <a:spLocks noGrp="1"/>
          </p:cNvSpPr>
          <p:nvPr>
            <p:ph sz="quarter" idx="4"/>
          </p:nvPr>
        </p:nvSpPr>
        <p:spPr>
          <a:xfrm>
            <a:off x="4502378" y="3806371"/>
            <a:ext cx="4105275" cy="275771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За два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десятиліття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сформувалася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школа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анімації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характеризується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розмаїттям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тематично-жанрових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напрямів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творчих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манер і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стилів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Роботи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5"/>
              </a:rPr>
              <a:t>«Золоте 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5"/>
              </a:rPr>
              <a:t>яєчко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5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І. Лазарчука,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6"/>
              </a:rPr>
              <a:t>«Веснянка»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і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7"/>
              </a:rPr>
              <a:t>«Веселий художник»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8"/>
              </a:rPr>
              <a:t>Н. Василенко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9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9"/>
              </a:rPr>
              <a:t>Лелеченя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9"/>
              </a:rPr>
              <a:t>»</a:t>
            </a:r>
            <a:endParaRPr lang="ru-RU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272" name="Рисунок 2" descr="анимац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1163411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Файл:Prygody Pertsy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81125"/>
            <a:ext cx="3503612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619250" y="0"/>
            <a:ext cx="562768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5400" cap="none" smtClean="0"/>
              <a:t>“ Як козаки …”</a:t>
            </a:r>
            <a:endParaRPr lang="ru-RU" sz="5400" cap="none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052513"/>
            <a:ext cx="2962275" cy="5438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1600" smtClean="0"/>
              <a:t>     </a:t>
            </a:r>
            <a:r>
              <a:rPr lang="ru-RU" sz="1900" smtClean="0">
                <a:latin typeface="Times New Roman" panose="02020603050405020304" pitchFamily="18" charset="0"/>
              </a:rPr>
              <a:t>Величезну популярність здобула в Україні та за її межами серія </a:t>
            </a:r>
            <a:r>
              <a:rPr lang="ru-RU" sz="1900" smtClean="0">
                <a:latin typeface="Times New Roman" panose="02020603050405020304" pitchFamily="18" charset="0"/>
                <a:hlinkClick r:id="rId2"/>
              </a:rPr>
              <a:t>В. Дахна</a:t>
            </a:r>
            <a:r>
              <a:rPr lang="ru-RU" sz="1900" smtClean="0">
                <a:latin typeface="Times New Roman" panose="02020603050405020304" pitchFamily="18" charset="0"/>
              </a:rPr>
              <a:t> </a:t>
            </a:r>
            <a:r>
              <a:rPr lang="ru-RU" sz="1900" smtClean="0">
                <a:latin typeface="Times New Roman" panose="02020603050405020304" pitchFamily="18" charset="0"/>
                <a:hlinkClick r:id="rId3"/>
              </a:rPr>
              <a:t>про пригоди козаків</a:t>
            </a:r>
            <a:r>
              <a:rPr lang="ru-RU" sz="1900" smtClean="0">
                <a:latin typeface="Times New Roman" panose="02020603050405020304" pitchFamily="18" charset="0"/>
              </a:rPr>
              <a:t>. Успіх серії визначили сюжетна винахідливість, розмаїтість дотепних трюків, глибина авторської думки. Фільм </a:t>
            </a:r>
            <a:r>
              <a:rPr lang="ru-RU" sz="1900" smtClean="0">
                <a:latin typeface="Times New Roman" panose="02020603050405020304" pitchFamily="18" charset="0"/>
                <a:hlinkClick r:id="rId4"/>
              </a:rPr>
              <a:t>«Як козаки наречених визволяли»</a:t>
            </a:r>
            <a:r>
              <a:rPr lang="ru-RU" sz="1900" smtClean="0">
                <a:latin typeface="Times New Roman" panose="02020603050405020304" pitchFamily="18" charset="0"/>
              </a:rPr>
              <a:t> отримав приз «Срібний сестерцій» на 6-му МКФ документальних і короткометражних фільмів у Ньйоні (Швейцарія, 1973). </a:t>
            </a:r>
          </a:p>
        </p:txBody>
      </p:sp>
      <p:pic>
        <p:nvPicPr>
          <p:cNvPr id="15368" name="Picture 8" descr="f_4eb82cd92ec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5545137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E:\НОЧКА\ХУДОЖНЯ КУЛЬТУРА\Районний семынар\Мультики  картинки\айболит 4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/>
          <a:stretch>
            <a:fillRect/>
          </a:stretch>
        </p:blipFill>
        <p:spPr>
          <a:xfrm>
            <a:off x="611188" y="188913"/>
            <a:ext cx="1819275" cy="2290762"/>
          </a:xfrm>
          <a:noFill/>
        </p:spPr>
      </p:pic>
      <p:pic>
        <p:nvPicPr>
          <p:cNvPr id="20485" name="Picture 3" descr="E:\НОЧКА\ХУДОЖНЯ КУЛЬТУРА\Районний семынар\Мультики  картинки\врунгель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78" y="270102"/>
            <a:ext cx="1733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ANd9GcTTnlVnOMg2m-db_idx-Gz3HgUT-vCm6B2U0KR_CRh1VLxD0j_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61" y="938666"/>
            <a:ext cx="29686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786743" y="5407479"/>
            <a:ext cx="584562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dirty="0"/>
              <a:t>“ </a:t>
            </a:r>
            <a:r>
              <a:rPr lang="uk-UA" sz="1400" b="1" dirty="0"/>
              <a:t>Жив був пес” мультфільм </a:t>
            </a:r>
            <a:r>
              <a:rPr lang="uk-UA" sz="1400" b="1" dirty="0" err="1"/>
              <a:t>роійського</a:t>
            </a:r>
            <a:r>
              <a:rPr lang="uk-UA" sz="1400" b="1" dirty="0"/>
              <a:t> режисера</a:t>
            </a:r>
          </a:p>
          <a:p>
            <a:pPr algn="just"/>
            <a:r>
              <a:rPr lang="uk-UA" sz="1400" b="1" dirty="0"/>
              <a:t> Едуарда Назарова, знятий за мотивами </a:t>
            </a:r>
          </a:p>
          <a:p>
            <a:pPr algn="just"/>
            <a:r>
              <a:rPr lang="uk-UA" sz="1400" b="1" dirty="0"/>
              <a:t>української казки “ Сірко”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592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96175" cy="654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b="1" cap="none" smtClean="0"/>
              <a:t>Кадри з мультфільму про козаків</a:t>
            </a:r>
            <a:endParaRPr lang="ru-RU" b="1" cap="none" smtClean="0"/>
          </a:p>
        </p:txBody>
      </p:sp>
      <p:pic>
        <p:nvPicPr>
          <p:cNvPr id="17412" name="Picture 3" descr="E:\НОЧКА\ХУДОЖНЯ КУЛЬТУРА\Районний семынар\Мультики  картинки\козаки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4721">
            <a:off x="494846" y="1270872"/>
            <a:ext cx="27432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E:\НОЧКА\ХУДОЖНЯ КУЛЬТУРА\Районний семынар\Мультики  картинки\козаки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8169">
            <a:off x="1368011" y="4195669"/>
            <a:ext cx="2609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E:\НОЧКА\ХУДОЖНЯ КУЛЬТУРА\Районний семынар\Мультики  картинки\козаки 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775">
            <a:off x="5105766" y="4068763"/>
            <a:ext cx="2714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E:\НОЧКА\ХУДОЖНЯ КУЛЬТУРА\Районний семынар\Мультики  картинки\козаки 1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050">
            <a:off x="5801860" y="1200305"/>
            <a:ext cx="24669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21" y="142875"/>
            <a:ext cx="8695880" cy="1274763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Надзвичайною популярністю користуються мультфільми за  мотивами  народних казок</a:t>
            </a:r>
            <a:endParaRPr lang="ru-RU" sz="2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339" name="Picture 2" descr="E:\НОЧКА\ХУДОЖНЯ КУЛЬТУРА\Районний семынар\Мультики  картинки\качечка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59" y="1564592"/>
            <a:ext cx="2390775" cy="1914525"/>
          </a:xfrm>
        </p:spPr>
      </p:pic>
      <p:pic>
        <p:nvPicPr>
          <p:cNvPr id="14341" name="Picture 4" descr="E:\НОЧКА\ХУДОЖНЯ КУЛЬТУРА\Районний семынар\Мультики  картинки\котик і півн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88" y="1621742"/>
            <a:ext cx="2781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E:\НОЧКА\ХУДОЖНЯ КУЛЬТУРА\Районний семынар\Мультики  картинки\котигор. 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07" y="3991995"/>
            <a:ext cx="2772454" cy="20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90" y="3991995"/>
            <a:ext cx="2413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79" y="286712"/>
            <a:ext cx="9038349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гра  </a:t>
            </a:r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Відгадай» до якої казки мультфільм</a:t>
            </a:r>
            <a:endParaRPr lang="uk-UA" sz="28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65" y="1074635"/>
            <a:ext cx="3301577" cy="2551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286" t="27808" r="19714"/>
          <a:stretch/>
        </p:blipFill>
        <p:spPr>
          <a:xfrm>
            <a:off x="5288039" y="1074635"/>
            <a:ext cx="2993572" cy="2473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64" y="3964528"/>
            <a:ext cx="3301577" cy="2397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157" y="4077040"/>
            <a:ext cx="3217337" cy="22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0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742" y="286434"/>
            <a:ext cx="8708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Виконання практичного завдання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зображуємо </a:t>
            </a:r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кадри з мультфільму </a:t>
            </a:r>
            <a:r>
              <a:rPr lang="uk-UA" b="1" i="1" dirty="0">
                <a:solidFill>
                  <a:srgbClr val="C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«Зірка школи» </a:t>
            </a:r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або </a:t>
            </a:r>
            <a:r>
              <a:rPr lang="uk-UA" b="1" i="1" dirty="0">
                <a:solidFill>
                  <a:srgbClr val="C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endParaRPr lang="uk-UA" b="1" i="1" dirty="0" smtClean="0">
              <a:solidFill>
                <a:srgbClr val="C0000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</a:t>
            </a:r>
            <a:r>
              <a:rPr lang="uk-UA" b="1" i="1" dirty="0">
                <a:solidFill>
                  <a:srgbClr val="C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Шукаємо таланти</a:t>
            </a:r>
            <a:r>
              <a:rPr lang="uk-UA" b="1" i="1" dirty="0" smtClean="0">
                <a:solidFill>
                  <a:srgbClr val="C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»</a:t>
            </a:r>
            <a:endParaRPr lang="uk-UA" b="1" i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14" y="1363652"/>
            <a:ext cx="892628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Учні об’єднуються в групи по 6 осіб, розподіляють ролі в групі (художники-мультиплікатори, художник-постановник драматург, режисер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),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кожна група складає план до мультфільму,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зображує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сюжет в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малюнках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та презентує його.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Обдумування задуму (сюжету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)</a:t>
            </a:r>
            <a:endParaRPr lang="uk-UA" sz="2000" b="1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997585" indent="-99758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AF1111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Створення ескізу кадру </a:t>
            </a:r>
            <a:endParaRPr lang="uk-UA" sz="2000" b="1" i="1" dirty="0" smtClean="0">
              <a:solidFill>
                <a:srgbClr val="AF1111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997585" indent="-997585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Визначення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головних і другорядних елементів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композиції.</a:t>
            </a:r>
          </a:p>
          <a:p>
            <a:pPr marL="997585" indent="-997585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Легка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розмітка - компоновка малюнка у вибраному форматі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кадру.</a:t>
            </a:r>
          </a:p>
          <a:p>
            <a:pPr marL="997585" indent="-997585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Робота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 кольорі.</a:t>
            </a:r>
            <a:endParaRPr lang="uk-UA" sz="2000" b="1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5257800"/>
            <a:ext cx="8259226" cy="7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413657"/>
            <a:ext cx="8609013" cy="593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264" y="1071853"/>
            <a:ext cx="4548251" cy="42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333046"/>
            <a:ext cx="860742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76" y="1498429"/>
            <a:ext cx="27654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03" y="1492079"/>
            <a:ext cx="20939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/>
          <a:stretch>
            <a:fillRect/>
          </a:stretch>
        </p:blipFill>
        <p:spPr bwMode="auto">
          <a:xfrm>
            <a:off x="3531619" y="3869871"/>
            <a:ext cx="24431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3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173" y="583490"/>
            <a:ext cx="7728857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Гра «Хто більше» 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Перед учнями зображення відомих світових </a:t>
            </a:r>
            <a:r>
              <a:rPr lang="uk-UA" sz="2000" dirty="0" err="1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мультперсонажів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, необхідно відібрати і назвати героїв українських мультфільмів.</a:t>
            </a:r>
            <a:endParaRPr lang="uk-UA" sz="20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55" y="4453072"/>
            <a:ext cx="1645921" cy="2057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7" y="2383969"/>
            <a:ext cx="2002968" cy="2503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38" y="3849036"/>
            <a:ext cx="2990292" cy="2481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26" y="2128565"/>
            <a:ext cx="3278071" cy="19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90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3" y="657697"/>
            <a:ext cx="83602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Підбиття підсумків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уроку: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uk-UA" sz="2800" b="1" dirty="0" smtClean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і оцінка результатів художньо-творчої </a:t>
            </a: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діяльності.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Експрес-перегляд </a:t>
            </a: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презентацій розкадровки мультфільму </a:t>
            </a:r>
            <a:endParaRPr lang="uk-UA" sz="24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7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7317" y="207510"/>
            <a:ext cx="8607198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Все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змінюється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все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йде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вперед, але головне в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анімації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-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це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творчість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художника. </a:t>
            </a:r>
            <a:b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Вона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завжди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залишається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</a:t>
            </a:r>
            <a:b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Якими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б не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були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комп'ютери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і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програми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персонажа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потрібно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b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вигадати</a:t>
            </a:r>
            <a:r>
              <a:rPr lang="ru-RU" sz="24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."</a:t>
            </a:r>
            <a:r>
              <a:rPr lang="ru-RU" sz="2400" b="1" i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/>
            </a:r>
            <a:br>
              <a:rPr lang="ru-RU" sz="2400" b="1" i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sz="2400" b="1" i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/>
            </a:r>
            <a:br>
              <a:rPr lang="ru-RU" sz="2400" b="1" i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sz="2000" b="1" i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Олексій</a:t>
            </a:r>
            <a:r>
              <a:rPr lang="ru-RU" sz="2000" b="1" i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000" b="1" i="1" cap="none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Пружанський</a:t>
            </a:r>
            <a:endParaRPr lang="ru-RU" sz="2000" b="1" i="1" cap="none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95" y="2656115"/>
            <a:ext cx="3901848" cy="39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4"/>
          <p:cNvSpPr>
            <a:spLocks noChangeArrowheads="1"/>
          </p:cNvSpPr>
          <p:nvPr/>
        </p:nvSpPr>
        <p:spPr bwMode="auto">
          <a:xfrm>
            <a:off x="1234860" y="359228"/>
            <a:ext cx="638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Використані інтернет - ресурси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027" y="1116764"/>
            <a:ext cx="8044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i27.fastpic.ru/big/2011/0908/43/d0ae4fe2cc8a998cafd3b4d7fcdd6643.jpg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toloka.hurtom.com/photos/1001071720283090_f0_0.jpg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s55.radikal.ru/i148/1202/4e/3e5b8dfe0dca.jpg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www.pravda.lutsk.ua/abton/spaw2/uploads/images/news/53831_1.jpg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www.segodnya.ua/img/gallery/4246/23/448937_main.jpg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http://images.unian.net/photos/2013_08/1376474065.jpg</a:t>
            </a:r>
            <a:endParaRPr lang="uk-UA" dirty="0"/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317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8" y="1000541"/>
            <a:ext cx="19224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331334" y="4393520"/>
            <a:ext cx="30464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b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	</a:t>
            </a:r>
            <a:r>
              <a:rPr lang="uk-UA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Давньогрецькі </a:t>
            </a:r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майстри ніби кадр за кадром зображали своїх спортсменів на вазах, відтворюючи моменти Олімпійських </a:t>
            </a:r>
            <a:r>
              <a:rPr lang="uk-UA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змагань.</a:t>
            </a:r>
            <a:endParaRPr lang="uk-UA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39" y="1298631"/>
            <a:ext cx="1847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584" y="763152"/>
            <a:ext cx="2115224" cy="3184306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210504" y="3947458"/>
            <a:ext cx="457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Легенди </a:t>
            </a:r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розповідають про те, що єгипетські художники малювали на стінах храму ряд зображень бога, розділених колонами храму. Коли правитель швидко їхав у своїй колісниці повз храм, він бачив швидку зміну послідовних зображень і йому здавалося, що бог ожив і вітає його помахом руки.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2192" y="178377"/>
            <a:ext cx="832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Історія розвитку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мультиплікації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6530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37" y="178252"/>
            <a:ext cx="3677749" cy="2412093"/>
          </a:xfrm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257175" y="2590345"/>
            <a:ext cx="36718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Вчені доводять, в первісні часи люди оживляли настінні печерні малюнки за допомогою мерехтіння вогнища в темній печері, тому і малювали тварин з багатьма кінцівками </a:t>
            </a:r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―</a:t>
            </a:r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це допомагало «оживити» зображення</a:t>
            </a:r>
          </a:p>
        </p:txBody>
      </p:sp>
      <p:pic>
        <p:nvPicPr>
          <p:cNvPr id="4" name="Picture 2" descr="C:\Users\Администратор\Desktop\історія мультиплікації\Новая папка\laternamag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4" y="175533"/>
            <a:ext cx="3831544" cy="27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4227931" y="3212647"/>
            <a:ext cx="476367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У </a:t>
            </a:r>
            <a:r>
              <a:rPr lang="uk-UA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середині XIX століття з'явився стробоскоп ‒ іграшка, яка забавляла малих і дорослих ‒ паперовий барабан, що обертався з прорізаними віконцями. Навпроти кожного віконця є зображення, одне із ряду послідовних. Коли барабан обертається, зображення швидко змінювалося, і малюнок ніби </a:t>
            </a:r>
            <a:r>
              <a:rPr lang="uk-UA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оживав.</a:t>
            </a:r>
            <a:endParaRPr lang="uk-UA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96" y="1301039"/>
            <a:ext cx="1916881" cy="215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0" y="4087899"/>
            <a:ext cx="3613094" cy="156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39" y="1363444"/>
            <a:ext cx="1914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314324" y="778669"/>
            <a:ext cx="206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dirty="0" err="1"/>
              <a:t>фенакістископ</a:t>
            </a:r>
            <a:endParaRPr lang="ru-RU" sz="2400" dirty="0"/>
          </a:p>
        </p:txBody>
      </p:sp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425790" y="3460804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dirty="0" err="1"/>
              <a:t>зоотроп</a:t>
            </a:r>
            <a:endParaRPr lang="ru-RU" sz="2400" dirty="0"/>
          </a:p>
        </p:txBody>
      </p:sp>
      <p:sp>
        <p:nvSpPr>
          <p:cNvPr id="8200" name="Прямоугольник 3"/>
          <p:cNvSpPr>
            <a:spLocks noChangeArrowheads="1"/>
          </p:cNvSpPr>
          <p:nvPr/>
        </p:nvSpPr>
        <p:spPr bwMode="auto">
          <a:xfrm>
            <a:off x="6943725" y="908134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dirty="0" err="1"/>
              <a:t>мутоскоп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5825" y="227285"/>
            <a:ext cx="796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Машини «оживлення</a:t>
            </a: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» зображення </a:t>
            </a:r>
            <a:endParaRPr lang="uk-UA" sz="3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26" y="4087899"/>
            <a:ext cx="3007413" cy="18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21" y="749298"/>
            <a:ext cx="5908622" cy="234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6770" y="3494310"/>
            <a:ext cx="85693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«Мультиплікація» </a:t>
            </a:r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походить від латинського </a:t>
            </a:r>
            <a:r>
              <a:rPr lang="uk-UA" sz="28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multiplikatio</a:t>
            </a:r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‒ множення, це особливий вид кінознімання, який використовує велику кількість малюнків (послідовних зображень), фотографій скульптурних зображень (ляльок)</a:t>
            </a:r>
          </a:p>
        </p:txBody>
      </p:sp>
    </p:spTree>
    <p:extLst>
      <p:ext uri="{BB962C8B-B14F-4D97-AF65-F5344CB8AC3E}">
        <p14:creationId xmlns:p14="http://schemas.microsoft.com/office/powerpoint/2010/main" val="21487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822700"/>
            <a:ext cx="29829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441700" y="1727200"/>
            <a:ext cx="23637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2800" b="1">
                <a:solidFill>
                  <a:srgbClr val="7030A0"/>
                </a:solidFill>
              </a:rPr>
              <a:t>мальовані,</a:t>
            </a:r>
          </a:p>
          <a:p>
            <a:pPr algn="ctr"/>
            <a:endParaRPr lang="uk-UA" sz="2800" b="1">
              <a:solidFill>
                <a:srgbClr val="7030A0"/>
              </a:solidFill>
            </a:endParaRPr>
          </a:p>
          <a:p>
            <a:pPr algn="ctr"/>
            <a:r>
              <a:rPr lang="uk-UA" sz="2800" b="1">
                <a:solidFill>
                  <a:srgbClr val="7030A0"/>
                </a:solidFill>
              </a:rPr>
              <a:t> об'ємні </a:t>
            </a:r>
          </a:p>
          <a:p>
            <a:pPr algn="ctr"/>
            <a:r>
              <a:rPr lang="uk-UA" sz="2800" b="1">
                <a:solidFill>
                  <a:srgbClr val="7030A0"/>
                </a:solidFill>
              </a:rPr>
              <a:t>(матеріальні),</a:t>
            </a:r>
          </a:p>
          <a:p>
            <a:pPr algn="ctr"/>
            <a:endParaRPr lang="uk-UA" sz="2800" b="1">
              <a:solidFill>
                <a:srgbClr val="7030A0"/>
              </a:solidFill>
            </a:endParaRPr>
          </a:p>
          <a:p>
            <a:pPr algn="ctr"/>
            <a:r>
              <a:rPr lang="uk-UA" sz="2800" b="1">
                <a:solidFill>
                  <a:srgbClr val="7030A0"/>
                </a:solidFill>
              </a:rPr>
              <a:t> пластилінові,</a:t>
            </a:r>
          </a:p>
          <a:p>
            <a:pPr algn="ctr"/>
            <a:r>
              <a:rPr lang="uk-UA" sz="2800" b="1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sz="2800" b="1">
                <a:solidFill>
                  <a:srgbClr val="7030A0"/>
                </a:solidFill>
              </a:rPr>
              <a:t>комп’ютерні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03650"/>
            <a:ext cx="27955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00188"/>
            <a:ext cx="2981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74788"/>
            <a:ext cx="28019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1"/>
          <p:cNvSpPr>
            <a:spLocks noChangeArrowheads="1"/>
          </p:cNvSpPr>
          <p:nvPr/>
        </p:nvSpPr>
        <p:spPr bwMode="auto">
          <a:xfrm>
            <a:off x="2932113" y="950913"/>
            <a:ext cx="338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2800" b="1">
                <a:solidFill>
                  <a:srgbClr val="C00000"/>
                </a:solidFill>
              </a:rPr>
              <a:t>Види мультфільмів: </a:t>
            </a: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38443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09713" y="428625"/>
            <a:ext cx="6643687" cy="17859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Історія розвитку української мультиплікації</a:t>
            </a:r>
            <a:endParaRPr lang="ru-RU" sz="3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200" name="Picture 8" descr="ta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19" y="2582155"/>
            <a:ext cx="3850156" cy="28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556" y="19336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</a:t>
            </a:r>
            <a:r>
              <a:rPr lang="uk-UA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«</a:t>
            </a:r>
            <a:r>
              <a:rPr lang="uk-UA" sz="20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Що ми знаєм назубок навіть </a:t>
            </a:r>
            <a:r>
              <a:rPr lang="uk-UA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краще</a:t>
            </a:r>
            <a:r>
              <a:rPr lang="uk-UA" sz="20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, ніж урок? — </a:t>
            </a:r>
            <a:r>
              <a:rPr lang="uk-UA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Мультики</a:t>
            </a:r>
            <a:r>
              <a:rPr lang="uk-UA" sz="20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!».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 Справді, дітям будь-якого віку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дуже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подобається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дивитися мультфільми.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Але і дорослим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також. </a:t>
            </a:r>
            <a:endParaRPr lang="uk-UA" sz="20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Чому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? Тому що під час їх перегляду всі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отримують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задоволення,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піднімається настрій. Прекрасні мультфільми для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дітей створюють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українські аніматори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. Тож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ознайомимося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з їхньою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творчістю, яка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приносить багато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радості 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</a:rPr>
              <a:t>юним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глядачам.</a:t>
            </a:r>
            <a:endParaRPr lang="uk-UA" sz="20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4" y="274638"/>
            <a:ext cx="8218487" cy="73773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2700" b="1" cap="none" dirty="0" smtClean="0"/>
              <a:t/>
            </a:r>
            <a:br>
              <a:rPr lang="uk-UA" sz="2700" b="1" cap="none" dirty="0" smtClean="0"/>
            </a:br>
            <a:r>
              <a:rPr lang="uk-UA" sz="2700" b="1" cap="none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ЗАРОДЖЕННЯ УКРАЇНСЬКОГО МУЛЬТИПЛІКАЦІЙНОГО МИСТЕЦТВА </a:t>
            </a:r>
            <a:r>
              <a:rPr lang="ru-RU" sz="2700" cap="none" dirty="0" smtClean="0">
                <a:solidFill>
                  <a:schemeClr val="hlink"/>
                </a:solidFill>
              </a:rPr>
              <a:t/>
            </a:r>
            <a:br>
              <a:rPr lang="ru-RU" sz="2700" cap="none" dirty="0" smtClean="0">
                <a:solidFill>
                  <a:schemeClr val="hlink"/>
                </a:solidFill>
              </a:rPr>
            </a:br>
            <a:endParaRPr lang="ru-RU" sz="2700" cap="none" dirty="0" smtClean="0">
              <a:solidFill>
                <a:schemeClr val="hlink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851275" y="2781300"/>
            <a:ext cx="4243388" cy="38862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Україні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вперше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майстерню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мультиплікаційних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фільмів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(Одеса, 1926) створив В.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Левандовський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Його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фільми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«Казка про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солом’яного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бичка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2"/>
              </a:rPr>
              <a:t>»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(1927) і 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«Казка про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Білку-господарочку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 та Мишу-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лиходієчку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  <a:hlinkClick r:id="rId3"/>
              </a:rPr>
              <a:t>»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(1928)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ґрунтувалися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на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українському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фольклорі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народній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казці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та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були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справжнім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відкриттям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для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свого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часу.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Митець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започаткував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художній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напрям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що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став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характерним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для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української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анімації</a:t>
            </a:r>
            <a:r>
              <a:rPr lang="ru-RU" sz="1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</a:t>
            </a:r>
          </a:p>
        </p:txBody>
      </p:sp>
      <p:sp>
        <p:nvSpPr>
          <p:cNvPr id="9220" name="Текст 4"/>
          <p:cNvSpPr>
            <a:spLocks noGrp="1"/>
          </p:cNvSpPr>
          <p:nvPr>
            <p:ph type="body" sz="quarter" idx="1"/>
          </p:nvPr>
        </p:nvSpPr>
        <p:spPr>
          <a:xfrm>
            <a:off x="468313" y="1274309"/>
            <a:ext cx="2928937" cy="1643062"/>
          </a:xfrm>
        </p:spPr>
        <p:txBody>
          <a:bodyPr/>
          <a:lstStyle/>
          <a:p>
            <a:pPr eaLnBrk="1" hangingPunct="1"/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Кадр з фільму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«Казка про солом'яного бичка»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 Одеська кінофабрика, 1927</a:t>
            </a:r>
            <a:endParaRPr lang="ru-RU" sz="200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9221" name="Текст 5"/>
          <p:cNvSpPr>
            <a:spLocks noGrp="1"/>
          </p:cNvSpPr>
          <p:nvPr>
            <p:ph type="body" sz="quarter" idx="3"/>
          </p:nvPr>
        </p:nvSpPr>
        <p:spPr>
          <a:xfrm>
            <a:off x="4098471" y="1389629"/>
            <a:ext cx="4143375" cy="10144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</a:t>
            </a:r>
            <a:r>
              <a:rPr lang="en-US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ячеслав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Левандовський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– засновник української мультиплікації</a:t>
            </a:r>
            <a:endParaRPr lang="ru-RU" sz="200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222" name="Содержимое 8" descr="http://upload.wikimedia.org/wikipedia/uk/thumb/7/7f/Solomyany_bychok.jpg/220px-Solomyany_bychok.jp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4" y="2643188"/>
            <a:ext cx="2960686" cy="3455761"/>
          </a:xfrm>
        </p:spPr>
      </p:pic>
    </p:spTree>
    <p:extLst>
      <p:ext uri="{BB962C8B-B14F-4D97-AF65-F5344CB8AC3E}">
        <p14:creationId xmlns:p14="http://schemas.microsoft.com/office/powerpoint/2010/main" val="12183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197</TotalTime>
  <Words>487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Calibri</vt:lpstr>
      <vt:lpstr>Century Gothic</vt:lpstr>
      <vt:lpstr>Century Schoolbook</vt:lpstr>
      <vt:lpstr>Garamond</vt:lpstr>
      <vt:lpstr>Times New Roman</vt:lpstr>
      <vt:lpstr>Wingdings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розвитку української мультиплікації</vt:lpstr>
      <vt:lpstr> ЗАРОДЖЕННЯ УКРАЇНСЬКОГО МУЛЬТИПЛІКАЦІЙНОГО МИСТЕЦТВА  </vt:lpstr>
      <vt:lpstr>Становлення української анімації  у 30-х роках ХХ ст.</vt:lpstr>
      <vt:lpstr>Відродження анімаційного кіно в Україні</vt:lpstr>
      <vt:lpstr>“ Як козаки …”</vt:lpstr>
      <vt:lpstr>Презентация PowerPoint</vt:lpstr>
      <vt:lpstr>Кадри з мультфільму про козаків</vt:lpstr>
      <vt:lpstr>Надзвичайною популярністю користуються мультфільми за  мотивами  народних 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змінюється, все йде вперед, але головне в анімації - це творчість художника.  Вона завжди залишається.  Якими б не були комп'ютери і програми, персонажа потрібно вигадати."  Олексій Пружанський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dcterms:created xsi:type="dcterms:W3CDTF">2014-05-10T20:01:47Z</dcterms:created>
  <dcterms:modified xsi:type="dcterms:W3CDTF">2015-02-08T22:53:45Z</dcterms:modified>
</cp:coreProperties>
</file>