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6" r:id="rId1"/>
  </p:sldMasterIdLst>
  <p:notesMasterIdLst>
    <p:notesMasterId r:id="rId22"/>
  </p:notesMasterIdLst>
  <p:sldIdLst>
    <p:sldId id="262" r:id="rId2"/>
    <p:sldId id="266" r:id="rId3"/>
    <p:sldId id="267" r:id="rId4"/>
    <p:sldId id="282" r:id="rId5"/>
    <p:sldId id="268" r:id="rId6"/>
    <p:sldId id="269" r:id="rId7"/>
    <p:sldId id="270" r:id="rId8"/>
    <p:sldId id="273" r:id="rId9"/>
    <p:sldId id="283" r:id="rId10"/>
    <p:sldId id="275" r:id="rId11"/>
    <p:sldId id="276" r:id="rId12"/>
    <p:sldId id="281" r:id="rId13"/>
    <p:sldId id="284" r:id="rId14"/>
    <p:sldId id="263" r:id="rId15"/>
    <p:sldId id="264" r:id="rId16"/>
    <p:sldId id="285" r:id="rId17"/>
    <p:sldId id="287" r:id="rId18"/>
    <p:sldId id="286" r:id="rId19"/>
    <p:sldId id="279" r:id="rId20"/>
    <p:sldId id="280" r:id="rId21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30" autoAdjust="0"/>
  </p:normalViewPr>
  <p:slideViewPr>
    <p:cSldViewPr snapToGrid="0">
      <p:cViewPr varScale="1">
        <p:scale>
          <a:sx n="87" d="100"/>
          <a:sy n="87" d="100"/>
        </p:scale>
        <p:origin x="149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DEEFB-D18A-4FEC-9329-831F8249C619}" type="datetimeFigureOut">
              <a:rPr lang="uk-UA" smtClean="0"/>
              <a:t>14.06.2014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9E66DE-421F-4737-91AC-764871B081C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8703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6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2"/>
            <a:ext cx="6803136" cy="502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31920" y="1327188"/>
            <a:ext cx="1280160" cy="457200"/>
          </a:xfrm>
        </p:spPr>
        <p:txBody>
          <a:bodyPr/>
          <a:lstStyle>
            <a:lvl1pPr algn="ctr">
              <a:defRPr sz="11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CFDD34A4-BF27-48FF-B17C-DECD6735AB36}" type="datetimeFigureOut">
              <a:rPr lang="uk-UA" smtClean="0"/>
              <a:t>14.06.2014</a:t>
            </a:fld>
            <a:endParaRPr lang="uk-UA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104936" y="5211060"/>
            <a:ext cx="4429125" cy="228600"/>
          </a:xfrm>
        </p:spPr>
        <p:txBody>
          <a:bodyPr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DF09719-CA66-4BC5-8CAF-BD24708D88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564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34A4-BF27-48FF-B17C-DECD6735AB36}" type="datetimeFigureOut">
              <a:rPr lang="uk-UA" smtClean="0"/>
              <a:t>14.06.2014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09719-CA66-4BC5-8CAF-BD24708D88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7547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34A4-BF27-48FF-B17C-DECD6735AB36}" type="datetimeFigureOut">
              <a:rPr lang="uk-UA" smtClean="0"/>
              <a:t>14.06.2014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09719-CA66-4BC5-8CAF-BD24708D88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3733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34A4-BF27-48FF-B17C-DECD6735AB36}" type="datetimeFigureOut">
              <a:rPr lang="uk-UA" smtClean="0"/>
              <a:t>14.06.2014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09719-CA66-4BC5-8CAF-BD24708D88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8326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6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50292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1920" y="1325880"/>
            <a:ext cx="1280160" cy="457200"/>
          </a:xfrm>
        </p:spPr>
        <p:txBody>
          <a:bodyPr/>
          <a:lstStyle>
            <a:lvl1pPr algn="ctr">
              <a:defRPr lang="en-US" sz="11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FDD34A4-BF27-48FF-B17C-DECD6735AB36}" type="datetimeFigureOut">
              <a:rPr lang="uk-UA" smtClean="0"/>
              <a:t>14.06.2014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4679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fld id="{5DF09719-CA66-4BC5-8CAF-BD24708D88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1581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34A4-BF27-48FF-B17C-DECD6735AB36}" type="datetimeFigureOut">
              <a:rPr lang="uk-UA" smtClean="0"/>
              <a:t>14.06.2014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09719-CA66-4BC5-8CAF-BD24708D88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806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755898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756581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34A4-BF27-48FF-B17C-DECD6735AB36}" type="datetimeFigureOut">
              <a:rPr lang="uk-UA" smtClean="0"/>
              <a:t>14.06.2014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09719-CA66-4BC5-8CAF-BD24708D88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46797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34A4-BF27-48FF-B17C-DECD6735AB36}" type="datetimeFigureOut">
              <a:rPr lang="uk-UA" smtClean="0"/>
              <a:t>14.06.2014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09719-CA66-4BC5-8CAF-BD24708D88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546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34A4-BF27-48FF-B17C-DECD6735AB36}" type="datetimeFigureOut">
              <a:rPr lang="uk-UA" smtClean="0"/>
              <a:t>14.06.2014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09719-CA66-4BC5-8CAF-BD24708D88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0880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173736"/>
            <a:ext cx="6398514" cy="65105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6" y="907143"/>
            <a:ext cx="5428856" cy="504371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34A4-BF27-48FF-B17C-DECD6735AB36}" type="datetimeFigureOut">
              <a:rPr lang="uk-UA" smtClean="0"/>
              <a:t>14.06.2014</a:t>
            </a:fld>
            <a:endParaRPr lang="uk-U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uk-UA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310086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DF09719-CA66-4BC5-8CAF-BD24708D8879}" type="slidenum">
              <a:rPr lang="uk-UA" smtClean="0"/>
              <a:t>‹#›</a:t>
            </a:fld>
            <a:endParaRPr lang="uk-UA"/>
          </a:p>
        </p:txBody>
      </p:sp>
      <p:sp>
        <p:nvSpPr>
          <p:cNvPr id="12" name="Rectangle 11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65290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3736"/>
            <a:ext cx="6398514" cy="6510528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FDD34A4-BF27-48FF-B17C-DECD6735AB36}" type="datetimeFigureOut">
              <a:rPr lang="uk-UA" smtClean="0"/>
              <a:t>14.06.2014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9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309360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DF09719-CA66-4BC5-8CAF-BD24708D8879}" type="slidenum">
              <a:rPr lang="uk-UA" smtClean="0"/>
              <a:t>‹#›</a:t>
            </a:fld>
            <a:endParaRPr lang="uk-UA"/>
          </a:p>
        </p:txBody>
      </p:sp>
      <p:sp>
        <p:nvSpPr>
          <p:cNvPr id="11" name="Rectangle 10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5639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3736"/>
            <a:ext cx="8791956" cy="6510528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03120"/>
            <a:ext cx="768096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4768" y="6309360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FDD34A4-BF27-48FF-B17C-DECD6735AB36}" type="datetimeFigureOut">
              <a:rPr lang="uk-UA" smtClean="0"/>
              <a:t>14.06.2014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6896" y="6309360"/>
            <a:ext cx="3950208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23382" y="6309360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DF09719-CA66-4BC5-8CAF-BD24708D88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0872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yandex.ua/images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7741" y="303018"/>
            <a:ext cx="8856984" cy="415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  <a:tabLst>
                <a:tab pos="3990975" algn="l"/>
              </a:tabLst>
            </a:pPr>
            <a:r>
              <a:rPr lang="uk-UA" sz="2800" b="1" dirty="0" err="1">
                <a:solidFill>
                  <a:srgbClr val="0070C0"/>
                </a:solidFill>
                <a:latin typeface="Century Schoolbook" panose="02040604050505020304" pitchFamily="18" charset="0"/>
              </a:rPr>
              <a:t>Уроки</a:t>
            </a:r>
            <a:r>
              <a:rPr lang="uk-UA" sz="2800" b="1" dirty="0">
                <a:solidFill>
                  <a:srgbClr val="0070C0"/>
                </a:solidFill>
                <a:latin typeface="Century Schoolbook" panose="02040604050505020304" pitchFamily="18" charset="0"/>
              </a:rPr>
              <a:t> інтегрованого курсу «Мистецтво», 5 клас </a:t>
            </a:r>
            <a:r>
              <a:rPr lang="uk-UA" sz="2800" b="1" dirty="0" smtClean="0">
                <a:solidFill>
                  <a:srgbClr val="0070C0"/>
                </a:solidFill>
                <a:latin typeface="Century Schoolbook" panose="02040604050505020304" pitchFamily="18" charset="0"/>
              </a:rPr>
              <a:t>(</a:t>
            </a:r>
            <a:r>
              <a:rPr lang="uk-UA" sz="2800" b="1" dirty="0">
                <a:solidFill>
                  <a:srgbClr val="0070C0"/>
                </a:solidFill>
                <a:latin typeface="Century Schoolbook" panose="02040604050505020304" pitchFamily="18" charset="0"/>
              </a:rPr>
              <a:t>образотворче мистецтво)</a:t>
            </a:r>
            <a:endParaRPr lang="uk-UA" sz="2800" dirty="0">
              <a:solidFill>
                <a:srgbClr val="0070C0"/>
              </a:solidFill>
              <a:latin typeface="Century Schoolbook" panose="020406040505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3990975" algn="l"/>
              </a:tabLst>
            </a:pPr>
            <a:r>
              <a:rPr lang="uk-UA" sz="2800" b="1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Урок № </a:t>
            </a:r>
            <a:r>
              <a:rPr lang="uk-UA" sz="2800" b="1" dirty="0" smtClean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28. </a:t>
            </a:r>
            <a:r>
              <a:rPr lang="uk-UA" sz="2800" b="1" dirty="0">
                <a:solidFill>
                  <a:srgbClr val="C00000"/>
                </a:solidFill>
                <a:latin typeface="Century Schoolbook" panose="02040604050505020304" pitchFamily="18" charset="0"/>
              </a:rPr>
              <a:t>Час новітній створює красу. </a:t>
            </a:r>
            <a:r>
              <a:rPr lang="uk-UA" sz="2800" b="1" dirty="0" smtClean="0">
                <a:solidFill>
                  <a:srgbClr val="C00000"/>
                </a:solidFill>
                <a:latin typeface="Century Schoolbook" panose="02040604050505020304" pitchFamily="18" charset="0"/>
              </a:rPr>
              <a:t>Дизайн.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3990975" algn="l"/>
              </a:tabLst>
            </a:pPr>
            <a:r>
              <a:rPr lang="uk-UA" sz="2800" b="1" dirty="0" smtClean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Практичне завдання: </a:t>
            </a:r>
            <a:r>
              <a:rPr lang="uk-UA" sz="2800" b="1" dirty="0">
                <a:solidFill>
                  <a:srgbClr val="C00000"/>
                </a:solidFill>
                <a:latin typeface="Century Schoolbook" panose="02040604050505020304" pitchFamily="18" charset="0"/>
              </a:rPr>
              <a:t>створення заставки для телепередачі « У світі тварин».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3990975" algn="l"/>
              </a:tabLst>
            </a:pPr>
            <a:endParaRPr lang="uk-UA" sz="3200" b="1" dirty="0">
              <a:solidFill>
                <a:srgbClr val="C0000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268" y="3755285"/>
            <a:ext cx="2407104" cy="24165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293" y="3546044"/>
            <a:ext cx="3643992" cy="283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4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50824" y="188913"/>
            <a:ext cx="8675461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uk-UA" sz="3100" b="1" i="1" dirty="0" smtClean="0">
                <a:solidFill>
                  <a:srgbClr val="C00000"/>
                </a:solidFill>
                <a:latin typeface="Century Schoolbook" panose="02040604050505020304" pitchFamily="18" charset="0"/>
              </a:rPr>
              <a:t>Логотип</a:t>
            </a:r>
            <a:r>
              <a:rPr lang="uk-UA" sz="3100" b="1" dirty="0" smtClean="0">
                <a:solidFill>
                  <a:srgbClr val="002060"/>
                </a:solidFill>
                <a:latin typeface="Century Schoolbook" panose="02040604050505020304" pitchFamily="18" charset="0"/>
              </a:rPr>
              <a:t> — оригінальне написання повної чи скороченої назви журналу, газети, галереї, фірми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23194" b="22894"/>
          <a:stretch/>
        </p:blipFill>
        <p:spPr>
          <a:xfrm>
            <a:off x="152400" y="1698173"/>
            <a:ext cx="3810000" cy="15893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4914" y="1648280"/>
            <a:ext cx="4343400" cy="16891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408" y="3603173"/>
            <a:ext cx="2838450" cy="28384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6286" y="3653994"/>
            <a:ext cx="2764971" cy="286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66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1143000" y="231095"/>
            <a:ext cx="7717971" cy="1143000"/>
          </a:xfrm>
        </p:spPr>
        <p:txBody>
          <a:bodyPr>
            <a:noAutofit/>
          </a:bodyPr>
          <a:lstStyle/>
          <a:p>
            <a:r>
              <a:rPr lang="uk-UA" sz="2800" b="1" i="1" dirty="0" smtClean="0">
                <a:solidFill>
                  <a:srgbClr val="C00000"/>
                </a:solidFill>
                <a:latin typeface="Century Schoolbook" panose="02040604050505020304" pitchFamily="18" charset="0"/>
              </a:rPr>
              <a:t>Піктограма</a:t>
            </a:r>
            <a:r>
              <a:rPr lang="uk-UA" sz="2800" b="1" dirty="0" smtClean="0">
                <a:solidFill>
                  <a:srgbClr val="002060"/>
                </a:solidFill>
                <a:latin typeface="Century Schoolbook" panose="02040604050505020304" pitchFamily="18" charset="0"/>
              </a:rPr>
              <a:t> — спрощене зображення предмета, що замінює слово умовним малюнком</a:t>
            </a:r>
          </a:p>
        </p:txBody>
      </p:sp>
      <p:pic>
        <p:nvPicPr>
          <p:cNvPr id="12291" name="Picture 2" descr="http://www.ndi-design.nau.edu.ua/img/im-5/im_7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611" y="1557338"/>
            <a:ext cx="518477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491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1885" y="287609"/>
            <a:ext cx="85561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err="1">
                <a:solidFill>
                  <a:srgbClr val="C00000"/>
                </a:solidFill>
                <a:latin typeface="Century Schoolbook" panose="02040604050505020304" pitchFamily="18" charset="0"/>
              </a:rPr>
              <a:t>Телебачення</a:t>
            </a:r>
            <a:r>
              <a:rPr lang="ru-RU" sz="24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 (</a:t>
            </a:r>
            <a:r>
              <a:rPr lang="ru-RU" sz="2400" b="1" dirty="0" err="1">
                <a:solidFill>
                  <a:srgbClr val="002060"/>
                </a:solidFill>
                <a:latin typeface="Century Schoolbook" panose="02040604050505020304" pitchFamily="18" charset="0"/>
              </a:rPr>
              <a:t>від</a:t>
            </a:r>
            <a:r>
              <a:rPr lang="ru-RU" sz="24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Century Schoolbook" panose="02040604050505020304" pitchFamily="18" charset="0"/>
              </a:rPr>
              <a:t>грец</a:t>
            </a:r>
            <a:r>
              <a:rPr lang="ru-RU" sz="24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. — далеко)— </a:t>
            </a:r>
            <a:r>
              <a:rPr lang="ru-RU" sz="2400" b="1" dirty="0" err="1">
                <a:solidFill>
                  <a:srgbClr val="002060"/>
                </a:solidFill>
                <a:latin typeface="Century Schoolbook" panose="02040604050505020304" pitchFamily="18" charset="0"/>
              </a:rPr>
              <a:t>синтетичний</a:t>
            </a:r>
            <a:r>
              <a:rPr lang="ru-RU" sz="24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 вид </a:t>
            </a:r>
            <a:r>
              <a:rPr lang="ru-RU" sz="2400" b="1" dirty="0" err="1">
                <a:solidFill>
                  <a:srgbClr val="002060"/>
                </a:solidFill>
                <a:latin typeface="Century Schoolbook" panose="02040604050505020304" pitchFamily="18" charset="0"/>
              </a:rPr>
              <a:t>художньої</a:t>
            </a:r>
            <a:r>
              <a:rPr lang="ru-RU" sz="24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Century Schoolbook" panose="02040604050505020304" pitchFamily="18" charset="0"/>
              </a:rPr>
              <a:t>творчості</a:t>
            </a:r>
            <a:r>
              <a:rPr lang="ru-RU" sz="24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Century Schoolbook" panose="02040604050505020304" pitchFamily="18" charset="0"/>
              </a:rPr>
              <a:t>засіб</a:t>
            </a:r>
            <a:r>
              <a:rPr lang="ru-RU" sz="24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Century Schoolbook" panose="02040604050505020304" pitchFamily="18" charset="0"/>
              </a:rPr>
              <a:t>масової</a:t>
            </a:r>
            <a:r>
              <a:rPr lang="ru-RU" sz="24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Century Schoolbook" panose="02040604050505020304" pitchFamily="18" charset="0"/>
              </a:rPr>
              <a:t>інформації</a:t>
            </a:r>
            <a:r>
              <a:rPr lang="ru-RU" sz="24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, передача </a:t>
            </a:r>
            <a:r>
              <a:rPr lang="ru-RU" sz="2400" b="1" dirty="0" err="1">
                <a:solidFill>
                  <a:srgbClr val="002060"/>
                </a:solidFill>
                <a:latin typeface="Century Schoolbook" panose="02040604050505020304" pitchFamily="18" charset="0"/>
              </a:rPr>
              <a:t>зображень</a:t>
            </a:r>
            <a:r>
              <a:rPr lang="ru-RU" sz="24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Century Schoolbook" panose="02040604050505020304" pitchFamily="18" charset="0"/>
              </a:rPr>
              <a:t>із</a:t>
            </a:r>
            <a:r>
              <a:rPr lang="ru-RU" sz="24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Century Schoolbook" panose="02040604050505020304" pitchFamily="18" charset="0"/>
              </a:rPr>
              <a:t>звуковим</a:t>
            </a:r>
            <a:r>
              <a:rPr lang="ru-RU" sz="2400" b="1" dirty="0" smtClean="0">
                <a:solidFill>
                  <a:srgbClr val="002060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Century Schoolbook" panose="02040604050505020304" pitchFamily="18" charset="0"/>
              </a:rPr>
              <a:t>супроводом</a:t>
            </a:r>
            <a:r>
              <a:rPr lang="ru-RU" sz="24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 на </a:t>
            </a:r>
            <a:r>
              <a:rPr lang="ru-RU" sz="2400" b="1" dirty="0" err="1">
                <a:solidFill>
                  <a:srgbClr val="002060"/>
                </a:solidFill>
                <a:latin typeface="Century Schoolbook" panose="02040604050505020304" pitchFamily="18" charset="0"/>
              </a:rPr>
              <a:t>далекі</a:t>
            </a:r>
            <a:r>
              <a:rPr lang="ru-RU" sz="24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Century Schoolbook" panose="02040604050505020304" pitchFamily="18" charset="0"/>
              </a:rPr>
              <a:t>відстані</a:t>
            </a:r>
            <a:r>
              <a:rPr lang="ru-RU" sz="24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 за </a:t>
            </a:r>
            <a:r>
              <a:rPr lang="ru-RU" sz="2400" b="1" dirty="0" err="1">
                <a:solidFill>
                  <a:srgbClr val="002060"/>
                </a:solidFill>
                <a:latin typeface="Century Schoolbook" panose="02040604050505020304" pitchFamily="18" charset="0"/>
              </a:rPr>
              <a:t>допомогою</a:t>
            </a:r>
            <a:r>
              <a:rPr lang="ru-RU" sz="24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Century Schoolbook" panose="02040604050505020304" pitchFamily="18" charset="0"/>
              </a:rPr>
              <a:t>техніки</a:t>
            </a:r>
            <a:r>
              <a:rPr lang="ru-RU" sz="24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.</a:t>
            </a:r>
            <a:endParaRPr lang="uk-UA" sz="2400" b="1" dirty="0">
              <a:solidFill>
                <a:srgbClr val="00206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14" y="1857269"/>
            <a:ext cx="4914900" cy="27851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2521" t="6274" r="-1009" b="11009"/>
          <a:stretch/>
        </p:blipFill>
        <p:spPr>
          <a:xfrm>
            <a:off x="4452257" y="3311921"/>
            <a:ext cx="4136572" cy="29001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724" y="4761980"/>
            <a:ext cx="2066723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90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3786" y="834200"/>
            <a:ext cx="794657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  <a:tabLst>
                <a:tab pos="450215" algn="l"/>
                <a:tab pos="5311140" algn="l"/>
              </a:tabLst>
            </a:pPr>
            <a:r>
              <a:rPr lang="uk-UA" sz="2000" b="1" i="1" dirty="0" smtClean="0">
                <a:solidFill>
                  <a:srgbClr val="C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Варіант </a:t>
            </a:r>
            <a:r>
              <a:rPr lang="uk-UA" sz="2000" b="1" i="1" dirty="0">
                <a:solidFill>
                  <a:srgbClr val="C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1. </a:t>
            </a:r>
            <a:r>
              <a:rPr lang="uk-UA" sz="2000" dirty="0">
                <a:solidFill>
                  <a:srgbClr val="00206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Створіть заставку до телепередачі «У світі тварин». За допомогою кольорової гами передайте загальну емоційну атмосферу дружби, доброзичливості, довіри, захоплення мистецтвом. 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  <a:tabLst>
                <a:tab pos="450215" algn="l"/>
                <a:tab pos="5311140" algn="l"/>
              </a:tabLst>
            </a:pPr>
            <a:r>
              <a:rPr lang="uk-UA" sz="2000" dirty="0" smtClean="0">
                <a:solidFill>
                  <a:srgbClr val="00206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Пам’ятайте</a:t>
            </a:r>
            <a:r>
              <a:rPr lang="uk-UA" sz="2000" dirty="0">
                <a:solidFill>
                  <a:srgbClr val="00206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, що знаки необхідно вписувати в однакову за силуетом геометричну форму (коло, квадрат або трикутник)!</a:t>
            </a:r>
            <a:endParaRPr lang="uk-UA" sz="2000" dirty="0">
              <a:solidFill>
                <a:srgbClr val="002060"/>
              </a:solidFill>
              <a:effectLst/>
              <a:latin typeface="Century Schoolbook" panose="020406040505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28801" y="338844"/>
            <a:ext cx="499654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15000"/>
              </a:lnSpc>
              <a:spcAft>
                <a:spcPts val="0"/>
              </a:spcAft>
              <a:tabLst>
                <a:tab pos="450215" algn="l"/>
                <a:tab pos="5311140" algn="l"/>
              </a:tabLst>
            </a:pPr>
            <a:r>
              <a:rPr lang="uk-UA" sz="3200" b="1" dirty="0">
                <a:solidFill>
                  <a:srgbClr val="00206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Практична робота</a:t>
            </a:r>
            <a:endParaRPr lang="uk-UA" sz="3200" dirty="0">
              <a:solidFill>
                <a:srgbClr val="002060"/>
              </a:solidFill>
              <a:latin typeface="Century Schoolbook" panose="020406040505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43" y="3050191"/>
            <a:ext cx="2223766" cy="35269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335" y="3030853"/>
            <a:ext cx="2488638" cy="35463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5764" y="3030853"/>
            <a:ext cx="2648320" cy="3529324"/>
          </a:xfrm>
          <a:prstGeom prst="rect">
            <a:avLst/>
          </a:prstGeom>
        </p:spPr>
      </p:pic>
      <p:pic>
        <p:nvPicPr>
          <p:cNvPr id="7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118" y="4374657"/>
            <a:ext cx="1502682" cy="124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5863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949" y="289148"/>
            <a:ext cx="5742879" cy="64708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416" y="3989232"/>
            <a:ext cx="3139712" cy="18472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631" y="1458908"/>
            <a:ext cx="2267283" cy="179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71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677" y="155282"/>
            <a:ext cx="5047868" cy="555971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3" y="155282"/>
            <a:ext cx="8719457" cy="65905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541" y="2073719"/>
            <a:ext cx="2340143" cy="137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989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9304" y="229052"/>
            <a:ext cx="8550729" cy="2286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  <a:tabLst>
                <a:tab pos="450215" algn="l"/>
                <a:tab pos="5311140" algn="l"/>
              </a:tabLst>
            </a:pPr>
            <a:r>
              <a:rPr lang="uk-UA" sz="2400" b="1" i="1" dirty="0">
                <a:solidFill>
                  <a:srgbClr val="C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Варіант 2. </a:t>
            </a:r>
            <a:r>
              <a:rPr lang="uk-UA" sz="2400" b="1" i="1" dirty="0">
                <a:solidFill>
                  <a:srgbClr val="00206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Колективна робота.</a:t>
            </a:r>
            <a:r>
              <a:rPr lang="uk-UA" sz="2400" b="1" dirty="0">
                <a:solidFill>
                  <a:srgbClr val="00206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 </a:t>
            </a:r>
            <a:endParaRPr lang="uk-UA" sz="2400" b="1" dirty="0" smtClean="0">
              <a:solidFill>
                <a:srgbClr val="002060"/>
              </a:solidFill>
              <a:latin typeface="Century Schoolbook" panose="020406040505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  <a:tabLst>
                <a:tab pos="450215" algn="l"/>
                <a:tab pos="5311140" algn="l"/>
              </a:tabLst>
            </a:pPr>
            <a:r>
              <a:rPr lang="uk-UA" sz="2000" b="1" dirty="0" smtClean="0">
                <a:solidFill>
                  <a:srgbClr val="00206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Створіть </a:t>
            </a:r>
            <a:r>
              <a:rPr lang="uk-UA" sz="2000" b="1" dirty="0">
                <a:solidFill>
                  <a:srgbClr val="00206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веселу карту зоопарку і нанесіть на неї логотипи, піктограми (фломастери). Орієнтовні теми: «Атракціон мавпочок», «Білочка-</a:t>
            </a:r>
            <a:r>
              <a:rPr lang="uk-UA" sz="2000" b="1" dirty="0" err="1">
                <a:solidFill>
                  <a:srgbClr val="00206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ласуня</a:t>
            </a:r>
            <a:r>
              <a:rPr lang="uk-UA" sz="2000" b="1" dirty="0">
                <a:solidFill>
                  <a:srgbClr val="00206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», «Неслухняне слоненя», «</a:t>
            </a:r>
            <a:r>
              <a:rPr lang="uk-UA" sz="2000" b="1" dirty="0" err="1">
                <a:solidFill>
                  <a:srgbClr val="00206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Кенгурятко</a:t>
            </a:r>
            <a:r>
              <a:rPr lang="uk-UA" sz="2000" b="1" dirty="0">
                <a:solidFill>
                  <a:srgbClr val="00206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-акробат», «Лебединий вальс», «Лев — король звірів».</a:t>
            </a:r>
            <a:endParaRPr lang="uk-UA" sz="2000" b="1" dirty="0">
              <a:solidFill>
                <a:srgbClr val="002060"/>
              </a:solidFill>
              <a:effectLst/>
              <a:latin typeface="Century Schoolbook" panose="020406040505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04" y="2515832"/>
            <a:ext cx="4336890" cy="30412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668" y="3428367"/>
            <a:ext cx="4435928" cy="321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83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3"/>
          <a:stretch/>
        </p:blipFill>
        <p:spPr>
          <a:xfrm>
            <a:off x="221390" y="359229"/>
            <a:ext cx="4454460" cy="28683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4" t="17080" r="18938" b="5752"/>
          <a:stretch/>
        </p:blipFill>
        <p:spPr>
          <a:xfrm>
            <a:off x="4245429" y="2975815"/>
            <a:ext cx="4430486" cy="34249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" t="4037" r="-133" b="2241"/>
          <a:stretch/>
        </p:blipFill>
        <p:spPr>
          <a:xfrm>
            <a:off x="431824" y="3657601"/>
            <a:ext cx="3603172" cy="25013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" t="10531" r="9248" b="7522"/>
          <a:stretch/>
        </p:blipFill>
        <p:spPr>
          <a:xfrm>
            <a:off x="5010368" y="359229"/>
            <a:ext cx="3461658" cy="244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788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4542" y="978078"/>
            <a:ext cx="8545287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  <a:tabLst>
                <a:tab pos="450215" algn="l"/>
                <a:tab pos="5311140" algn="l"/>
              </a:tabLst>
            </a:pPr>
            <a:r>
              <a:rPr lang="uk-UA" sz="2400" i="1" dirty="0" smtClean="0">
                <a:solidFill>
                  <a:srgbClr val="00206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Фронтальне </a:t>
            </a:r>
            <a:r>
              <a:rPr lang="uk-UA" sz="2400" i="1" dirty="0">
                <a:solidFill>
                  <a:srgbClr val="00206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опитування: </a:t>
            </a:r>
            <a:endParaRPr lang="uk-UA" sz="2400" dirty="0">
              <a:solidFill>
                <a:srgbClr val="002060"/>
              </a:solidFill>
              <a:latin typeface="Century Schoolbook" panose="020406040505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  <a:tabLst>
                <a:tab pos="450215" algn="l"/>
                <a:tab pos="5311140" algn="l"/>
              </a:tabLst>
            </a:pPr>
            <a:r>
              <a:rPr lang="uk-UA" sz="2400" dirty="0">
                <a:solidFill>
                  <a:srgbClr val="00206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1. Які існують види дизайну?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  <a:tabLst>
                <a:tab pos="450215" algn="l"/>
                <a:tab pos="5311140" algn="l"/>
              </a:tabLst>
            </a:pPr>
            <a:r>
              <a:rPr lang="uk-UA" sz="2400" dirty="0">
                <a:solidFill>
                  <a:srgbClr val="00206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2. Яка роль художника-дизайнера на телебаченні?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  <a:tabLst>
                <a:tab pos="450215" algn="l"/>
                <a:tab pos="5311140" algn="l"/>
              </a:tabLst>
            </a:pPr>
            <a:r>
              <a:rPr lang="uk-UA" sz="2400" dirty="0">
                <a:solidFill>
                  <a:srgbClr val="00206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3. Поясніть значення слів «логотип», «піктограма». Наведіть приклади.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  <a:tabLst>
                <a:tab pos="450215" algn="l"/>
                <a:tab pos="5311140" algn="l"/>
              </a:tabLst>
            </a:pPr>
            <a:r>
              <a:rPr lang="uk-UA" sz="2400" dirty="0">
                <a:solidFill>
                  <a:srgbClr val="00206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4. Над якими предметами, що є навколо вас, працювали </a:t>
            </a:r>
            <a:r>
              <a:rPr lang="uk-UA" sz="2400" dirty="0" smtClean="0">
                <a:solidFill>
                  <a:srgbClr val="00206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дизайнери? У </a:t>
            </a:r>
            <a:r>
              <a:rPr lang="uk-UA" sz="2400" dirty="0">
                <a:solidFill>
                  <a:srgbClr val="00206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чому ви відчуваєте їхній вплив?</a:t>
            </a:r>
            <a:endParaRPr lang="uk-UA" sz="2400" dirty="0">
              <a:solidFill>
                <a:srgbClr val="002060"/>
              </a:solidFill>
              <a:effectLst/>
              <a:latin typeface="Century Schoolbook" panose="020406040505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9704" y="371502"/>
            <a:ext cx="4238020" cy="6065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  <a:tabLst>
                <a:tab pos="450215" algn="l"/>
                <a:tab pos="5311140" algn="l"/>
              </a:tabLst>
            </a:pPr>
            <a:r>
              <a:rPr lang="uk-UA" sz="3200" b="1" dirty="0">
                <a:solidFill>
                  <a:srgbClr val="00206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Підсумок уроку </a:t>
            </a:r>
            <a:endParaRPr lang="uk-UA" sz="3200" dirty="0">
              <a:solidFill>
                <a:srgbClr val="002060"/>
              </a:solidFill>
              <a:latin typeface="Century Schoolbook" panose="020406040505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60" y="4114801"/>
            <a:ext cx="2589706" cy="229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00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3469" y="4904714"/>
            <a:ext cx="4686300" cy="10509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3600" b="1" dirty="0" smtClean="0">
                <a:solidFill>
                  <a:srgbClr val="C00000"/>
                </a:solidFill>
                <a:latin typeface="Century Schoolbook" panose="02040604050505020304" pitchFamily="18" charset="0"/>
              </a:rPr>
              <a:t>Дякую за увагу !</a:t>
            </a:r>
            <a:endParaRPr lang="ru-RU" sz="3600" b="1" dirty="0">
              <a:solidFill>
                <a:srgbClr val="C0000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469" y="331904"/>
            <a:ext cx="4258493" cy="457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8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Прямоугольник 3"/>
          <p:cNvSpPr>
            <a:spLocks noChangeArrowheads="1"/>
          </p:cNvSpPr>
          <p:nvPr/>
        </p:nvSpPr>
        <p:spPr bwMode="auto">
          <a:xfrm>
            <a:off x="785813" y="500063"/>
            <a:ext cx="778668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sz="3200" b="1" i="1">
                <a:solidFill>
                  <a:srgbClr val="7030A0"/>
                </a:solidFill>
                <a:latin typeface="Verdana" panose="020B0604030504040204" pitchFamily="34" charset="0"/>
              </a:rPr>
              <a:t/>
            </a:r>
            <a:br>
              <a:rPr lang="uk-UA" sz="3200" b="1" i="1">
                <a:solidFill>
                  <a:srgbClr val="7030A0"/>
                </a:solidFill>
                <a:latin typeface="Verdana" panose="020B0604030504040204" pitchFamily="34" charset="0"/>
              </a:rPr>
            </a:br>
            <a:endParaRPr lang="uk-UA" sz="3200" b="1" i="1">
              <a:solidFill>
                <a:srgbClr val="7030A0"/>
              </a:solidFill>
              <a:latin typeface="Verdana" panose="020B0604030504040204" pitchFamily="34" charset="0"/>
            </a:endParaRPr>
          </a:p>
        </p:txBody>
      </p:sp>
      <p:sp>
        <p:nvSpPr>
          <p:cNvPr id="2052" name="Прямоугольник 1"/>
          <p:cNvSpPr>
            <a:spLocks noChangeArrowheads="1"/>
          </p:cNvSpPr>
          <p:nvPr/>
        </p:nvSpPr>
        <p:spPr bwMode="auto">
          <a:xfrm>
            <a:off x="2623457" y="330427"/>
            <a:ext cx="6286500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uk-UA" sz="2400" i="1" dirty="0"/>
              <a:t>Краса в мистецтві – це правда, </a:t>
            </a:r>
            <a:endParaRPr lang="uk-UA" sz="2400" i="1" dirty="0" smtClean="0"/>
          </a:p>
          <a:p>
            <a:pPr algn="r" eaLnBrk="1" hangingPunct="1"/>
            <a:r>
              <a:rPr lang="uk-UA" sz="2400" i="1" dirty="0" smtClean="0"/>
              <a:t>поєднана </a:t>
            </a:r>
            <a:r>
              <a:rPr lang="uk-UA" sz="2400" i="1" dirty="0"/>
              <a:t>із враженням, </a:t>
            </a:r>
          </a:p>
          <a:p>
            <a:pPr algn="r" eaLnBrk="1" hangingPunct="1"/>
            <a:r>
              <a:rPr lang="uk-UA" sz="2400" i="1" dirty="0"/>
              <a:t>одержаним від споглядання природи. </a:t>
            </a:r>
          </a:p>
          <a:p>
            <a:pPr algn="r" eaLnBrk="1" hangingPunct="1"/>
            <a:r>
              <a:rPr lang="uk-UA" sz="2400" i="1" dirty="0"/>
              <a:t>Дійсність – частина мистецтва, почуття – частина дійсності.</a:t>
            </a:r>
          </a:p>
          <a:p>
            <a:pPr algn="r" eaLnBrk="1" hangingPunct="1"/>
            <a:r>
              <a:rPr lang="uk-UA" sz="2400" i="1" dirty="0" err="1"/>
              <a:t>Каміль</a:t>
            </a:r>
            <a:r>
              <a:rPr lang="uk-UA" sz="2400" i="1" dirty="0"/>
              <a:t> Коро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719" y="2352675"/>
            <a:ext cx="5549241" cy="415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6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63285" y="456363"/>
            <a:ext cx="8763001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2563" algn="just">
              <a:defRPr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Список в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икористаних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джерел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indent="182563" algn="just">
              <a:defRPr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Клімова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Л.В.. Образотворче мистецтво 6 клас: плани-конспекти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.–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Ранок, 2006.- 126с., іл.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ердюк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І.І. Образотворче мистецтво 6 клас: Тематичне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планування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та розробки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уроків, майстер-клас. – Основа, 2006.- 256с., іл.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Горошко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Н.А. Уроки образотворчого мистецтва 5 клас: Методичний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посібник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– Х.:Основа, 2009.- 254с.,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іл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Марчук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Ж.С.. Чарівний пензлик: Авторські уроки 5-7 класи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.–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Ранок, 2005.- 189с., іл.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Марчук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Ж.С.. Авторські уроки 5-7 класи.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час.1.- Ранок, 2005. 368с., 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іл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Фесенко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Л.В.. Образотворче мистецтво: Методичний посібник. –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Х.: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Ранок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2004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– 383с. </a:t>
            </a:r>
          </a:p>
          <a:p>
            <a:pPr indent="182563" algn="just" eaLnBrk="0" hangingPunct="0">
              <a:defRPr/>
            </a:pP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Інтернет-ресурси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b="1" dirty="0">
              <a:latin typeface="Arial" charset="0"/>
              <a:cs typeface="Arial" charset="0"/>
            </a:endParaRPr>
          </a:p>
          <a:p>
            <a:pPr indent="266700" algn="just"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www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interesno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fbmy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ru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indent="266700" algn="just"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http:www.notatka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ua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indent="266700" algn="just"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http:www.wikipedia.org/wiki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indent="266700" algn="just"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www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osnova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com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ua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indent="266700" algn="just"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http:www.teacher.at.ua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indent="266700" algn="just"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http:www.openclass.ru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indent="266700" algn="just"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  <a:hlinkClick r:id="rId2"/>
              </a:rPr>
              <a:t>http://yandex.ua/images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indent="266700" algn="just"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http://www.lenagold.ru/gla/shkola.html</a:t>
            </a:r>
          </a:p>
        </p:txBody>
      </p:sp>
    </p:spTree>
    <p:extLst>
      <p:ext uri="{BB962C8B-B14F-4D97-AF65-F5344CB8AC3E}">
        <p14:creationId xmlns:p14="http://schemas.microsoft.com/office/powerpoint/2010/main" val="669268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436561" y="405470"/>
            <a:ext cx="8183880" cy="704872"/>
          </a:xfrm>
          <a:ln>
            <a:miter lim="800000"/>
            <a:headEnd/>
            <a:tailEnd/>
          </a:ln>
        </p:spPr>
        <p:txBody>
          <a:bodyPr rtlCol="0">
            <a:normAutofit fontScale="90000" lnSpcReduction="20000"/>
          </a:bodyPr>
          <a:lstStyle/>
          <a:p>
            <a:pPr marL="265176" indent="-265176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uk-UA" sz="3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Schoolbook" panose="02040604050505020304" pitchFamily="18" charset="0"/>
              </a:rPr>
              <a:t>Мистецька розминка</a:t>
            </a:r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5539" y="903514"/>
            <a:ext cx="8565923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ln w="11430"/>
                <a:solidFill>
                  <a:srgbClr val="002060"/>
                </a:solidFill>
                <a:latin typeface="Century Schoolbook" panose="02040604050505020304" pitchFamily="18" charset="0"/>
              </a:rPr>
              <a:t>Де художники запозичують ідеї для створення красивих, зручних </a:t>
            </a:r>
            <a:r>
              <a:rPr lang="uk-UA" sz="3200" b="1" dirty="0" smtClean="0">
                <a:ln w="11430"/>
                <a:solidFill>
                  <a:srgbClr val="002060"/>
                </a:solidFill>
                <a:latin typeface="Century Schoolbook" panose="02040604050505020304" pitchFamily="18" charset="0"/>
              </a:rPr>
              <a:t>речей, технічних </a:t>
            </a:r>
            <a:r>
              <a:rPr lang="uk-UA" sz="3200" b="1" dirty="0">
                <a:ln w="11430"/>
                <a:solidFill>
                  <a:srgbClr val="002060"/>
                </a:solidFill>
                <a:latin typeface="Century Schoolbook" panose="02040604050505020304" pitchFamily="18" charset="0"/>
              </a:rPr>
              <a:t>новинок?</a:t>
            </a:r>
            <a:endParaRPr lang="ru-RU" sz="3200" b="1" dirty="0">
              <a:ln w="11430"/>
              <a:solidFill>
                <a:srgbClr val="00206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9" y="2767984"/>
            <a:ext cx="5152982" cy="34281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721" y="2473174"/>
            <a:ext cx="2689720" cy="37229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0897" t="6364" r="56045" b="5608"/>
          <a:stretch/>
        </p:blipFill>
        <p:spPr>
          <a:xfrm>
            <a:off x="5595257" y="2124831"/>
            <a:ext cx="1219201" cy="324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1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7971" y="391885"/>
            <a:ext cx="8937171" cy="1202625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uk-UA" sz="3200" b="1" dirty="0">
                <a:solidFill>
                  <a:srgbClr val="00206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entury Schoolbook" panose="02040604050505020304" pitchFamily="18" charset="0"/>
                <a:ea typeface="+mj-ea"/>
                <a:cs typeface="+mj-cs"/>
              </a:rPr>
              <a:t>Чим відрізняється реальне зображення предмета від декоративного</a:t>
            </a:r>
            <a:r>
              <a:rPr lang="uk-UA" sz="3200" b="1" dirty="0" smtClean="0">
                <a:solidFill>
                  <a:srgbClr val="00206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entury Schoolbook" panose="02040604050505020304" pitchFamily="18" charset="0"/>
                <a:ea typeface="+mj-ea"/>
                <a:cs typeface="+mj-cs"/>
              </a:rPr>
              <a:t>?</a:t>
            </a:r>
            <a:endParaRPr lang="ru-RU" sz="3200" b="1" dirty="0">
              <a:solidFill>
                <a:srgbClr val="00206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entury Schoolbook" panose="02040604050505020304" pitchFamily="18" charset="0"/>
              <a:ea typeface="+mj-ea"/>
              <a:cs typeface="+mj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11095"/>
          <a:stretch/>
        </p:blipFill>
        <p:spPr>
          <a:xfrm>
            <a:off x="3654879" y="2754086"/>
            <a:ext cx="5282292" cy="38195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56" y="1768578"/>
            <a:ext cx="3568474" cy="237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77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467996" y="494620"/>
            <a:ext cx="8342567" cy="1643062"/>
          </a:xfrm>
          <a:noFill/>
        </p:spPr>
        <p:txBody>
          <a:bodyPr rtlCol="0">
            <a:noAutofit/>
          </a:bodyPr>
          <a:lstStyle/>
          <a:p>
            <a:pPr algn="just">
              <a:buNone/>
              <a:defRPr/>
            </a:pPr>
            <a:r>
              <a:rPr lang="uk-UA" sz="2400" b="1" i="1" dirty="0" smtClean="0">
                <a:solidFill>
                  <a:srgbClr val="C00000"/>
                </a:solidFill>
                <a:latin typeface="Century Schoolbook" panose="02040604050505020304" pitchFamily="18" charset="0"/>
              </a:rPr>
              <a:t>Дизайн </a:t>
            </a:r>
            <a:r>
              <a:rPr lang="uk-UA" sz="2400" b="1" dirty="0" smtClean="0">
                <a:solidFill>
                  <a:srgbClr val="002060"/>
                </a:solidFill>
                <a:latin typeface="Century Schoolbook" panose="02040604050505020304" pitchFamily="18" charset="0"/>
                <a:cs typeface="Times New Roman" pitchFamily="18" charset="0"/>
              </a:rPr>
              <a:t>(від </a:t>
            </a:r>
            <a:r>
              <a:rPr lang="uk-UA" sz="2400" b="1" dirty="0" err="1">
                <a:solidFill>
                  <a:srgbClr val="002060"/>
                </a:solidFill>
                <a:latin typeface="Century Schoolbook" panose="02040604050505020304" pitchFamily="18" charset="0"/>
                <a:cs typeface="Times New Roman" pitchFamily="18" charset="0"/>
              </a:rPr>
              <a:t>англ</a:t>
            </a:r>
            <a:r>
              <a:rPr lang="uk-UA" sz="2400" b="1" dirty="0">
                <a:solidFill>
                  <a:srgbClr val="002060"/>
                </a:solidFill>
                <a:latin typeface="Century Schoolbook" panose="02040604050505020304" pitchFamily="18" charset="0"/>
                <a:cs typeface="Times New Roman" pitchFamily="18" charset="0"/>
              </a:rPr>
              <a:t>.) </a:t>
            </a:r>
            <a:r>
              <a:rPr lang="en-US" sz="2400" b="1" dirty="0">
                <a:solidFill>
                  <a:srgbClr val="002060"/>
                </a:solidFill>
                <a:latin typeface="Century Schoolbook" panose="02040604050505020304" pitchFamily="18" charset="0"/>
                <a:cs typeface="Times New Roman" pitchFamily="18" charset="0"/>
              </a:rPr>
              <a:t>design – </a:t>
            </a:r>
            <a:r>
              <a:rPr lang="uk-UA" sz="2400" b="1" dirty="0">
                <a:solidFill>
                  <a:srgbClr val="002060"/>
                </a:solidFill>
                <a:latin typeface="Century Schoolbook" panose="02040604050505020304" pitchFamily="18" charset="0"/>
                <a:cs typeface="Times New Roman" pitchFamily="18" charset="0"/>
              </a:rPr>
              <a:t>задум, проект, </a:t>
            </a:r>
            <a:r>
              <a:rPr lang="uk-UA" sz="2400" b="1" dirty="0" smtClean="0">
                <a:solidFill>
                  <a:srgbClr val="002060"/>
                </a:solidFill>
                <a:latin typeface="Century Schoolbook" panose="02040604050505020304" pitchFamily="18" charset="0"/>
                <a:cs typeface="Times New Roman" pitchFamily="18" charset="0"/>
              </a:rPr>
              <a:t>рисунок – </a:t>
            </a:r>
            <a:r>
              <a:rPr lang="uk-UA" sz="2400" b="1" dirty="0" smtClean="0">
                <a:solidFill>
                  <a:srgbClr val="002060"/>
                </a:solidFill>
                <a:latin typeface="Century Schoolbook" panose="02040604050505020304" pitchFamily="18" charset="0"/>
              </a:rPr>
              <a:t>це проектування художніх форм, зовнішнього вигляду виробів у промисловості, фасадів споруд, інтер'єрів приміщень.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121" y="2351314"/>
            <a:ext cx="2822442" cy="36942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46" y="4198462"/>
            <a:ext cx="4695631" cy="23389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655" y="2137682"/>
            <a:ext cx="3095624" cy="197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9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29569" y="246289"/>
            <a:ext cx="5308146" cy="777875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002060"/>
                </a:solidFill>
                <a:latin typeface="Century Schoolbook" panose="02040604050505020304" pitchFamily="18" charset="0"/>
                <a:cs typeface="Times New Roman" panose="02020603050405020304" pitchFamily="18" charset="0"/>
              </a:rPr>
              <a:t>Основні види  дизайну</a:t>
            </a:r>
            <a:endParaRPr lang="ru-RU" sz="3200" b="1" dirty="0" smtClean="0">
              <a:solidFill>
                <a:srgbClr val="002060"/>
              </a:solidFill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626" y="863074"/>
            <a:ext cx="3385457" cy="2721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795959" y="3584502"/>
            <a:ext cx="1960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комп’ютерний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217755" y="6333548"/>
            <a:ext cx="1851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промисловий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24348" y="3481322"/>
            <a:ext cx="1935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ландшафтний</a:t>
            </a:r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44761" y="6260308"/>
            <a:ext cx="1494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графічний</a:t>
            </a:r>
            <a:endParaRPr lang="uk-UA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43" y="980888"/>
            <a:ext cx="3645514" cy="2606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b="27203"/>
          <a:stretch/>
        </p:blipFill>
        <p:spPr>
          <a:xfrm>
            <a:off x="5083626" y="3868461"/>
            <a:ext cx="3164119" cy="2391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8658" t="9004" r="7838" b="7172"/>
          <a:stretch/>
        </p:blipFill>
        <p:spPr>
          <a:xfrm>
            <a:off x="645050" y="3912509"/>
            <a:ext cx="3416252" cy="2395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958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59" y="209374"/>
            <a:ext cx="4707269" cy="257922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875359" y="6186247"/>
            <a:ext cx="1260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  <a:latin typeface="Century Schoolbook" panose="02040604050505020304" pitchFamily="18" charset="0"/>
              </a:rPr>
              <a:t>проектів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75" y="3276602"/>
            <a:ext cx="4631472" cy="297587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472709" y="2926542"/>
            <a:ext cx="1499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векторний</a:t>
            </a:r>
            <a:endParaRPr lang="uk-UA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110005" y="2926542"/>
            <a:ext cx="1669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  <a:latin typeface="Century Schoolbook" panose="02040604050505020304" pitchFamily="18" charset="0"/>
              </a:rPr>
              <a:t>середовища</a:t>
            </a:r>
            <a:endParaRPr lang="uk-UA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522176" y="5934686"/>
            <a:ext cx="3305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  <a:latin typeface="Century Schoolbook" panose="02040604050505020304" pitchFamily="18" charset="0"/>
              </a:rPr>
              <a:t>Одягу, взуття, аксесуарів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628" y="3266177"/>
            <a:ext cx="3932261" cy="28531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8735" y="209374"/>
            <a:ext cx="3442494" cy="257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39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1810" t="45502" r="2967" b="15741"/>
          <a:stretch/>
        </p:blipFill>
        <p:spPr>
          <a:xfrm>
            <a:off x="1719944" y="4269000"/>
            <a:ext cx="7336972" cy="2340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2" descr="C:\Documents and Settings\AndyBes\Рабочий стол\Урок №28\Дизайнери та їх роботи\Інтер'єр дизайн офісу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840" y="135382"/>
            <a:ext cx="3749588" cy="4744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9643" t="18810" r="10536" b="17381"/>
          <a:stretch/>
        </p:blipFill>
        <p:spPr>
          <a:xfrm>
            <a:off x="3864428" y="364101"/>
            <a:ext cx="4865915" cy="2917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5388430" y="3325527"/>
            <a:ext cx="23855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  <a:latin typeface="Century Schoolbook" panose="02040604050505020304" pitchFamily="18" charset="0"/>
              </a:rPr>
              <a:t>Предметів побуту</a:t>
            </a:r>
            <a:endParaRPr lang="uk-UA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97052" y="4695367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архітектурний</a:t>
            </a:r>
            <a:endParaRPr lang="uk-UA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638866" y="6424763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  <a:latin typeface="Century Schoolbook" panose="02040604050505020304" pitchFamily="18" charset="0"/>
              </a:rPr>
              <a:t>транспорту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8921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29" y="1132697"/>
            <a:ext cx="3483429" cy="348342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88650"/>
            <a:ext cx="92637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Century Schoolbook" panose="02040604050505020304" pitchFamily="18" charset="0"/>
              </a:rPr>
              <a:t>На </a:t>
            </a:r>
            <a:r>
              <a:rPr lang="ru-RU" sz="2400" b="1" dirty="0" err="1">
                <a:solidFill>
                  <a:srgbClr val="002060"/>
                </a:solidFill>
                <a:latin typeface="Century Schoolbook" panose="02040604050505020304" pitchFamily="18" charset="0"/>
              </a:rPr>
              <a:t>телебаченні</a:t>
            </a:r>
            <a:r>
              <a:rPr lang="ru-RU" sz="24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Century Schoolbook" panose="02040604050505020304" pitchFamily="18" charset="0"/>
              </a:rPr>
              <a:t>дизайнери</a:t>
            </a:r>
            <a:r>
              <a:rPr lang="ru-RU" sz="2400" b="1" dirty="0" smtClean="0">
                <a:solidFill>
                  <a:srgbClr val="002060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Century Schoolbook" panose="02040604050505020304" pitchFamily="18" charset="0"/>
              </a:rPr>
              <a:t>створюють</a:t>
            </a:r>
            <a:r>
              <a:rPr lang="ru-RU" sz="2400" b="1" dirty="0" smtClean="0">
                <a:solidFill>
                  <a:srgbClr val="002060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Century Schoolbook" panose="02040604050505020304" pitchFamily="18" charset="0"/>
              </a:rPr>
              <a:t>інтер’єри</a:t>
            </a:r>
            <a:r>
              <a:rPr lang="ru-RU" sz="2400" b="1" dirty="0" smtClean="0">
                <a:solidFill>
                  <a:srgbClr val="002060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Century Schoolbook" panose="02040604050505020304" pitchFamily="18" charset="0"/>
              </a:rPr>
              <a:t>студій</a:t>
            </a:r>
            <a:r>
              <a:rPr lang="ru-RU" sz="24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  <a:latin typeface="Century Schoolbook" panose="02040604050505020304" pitchFamily="18" charset="0"/>
              </a:rPr>
              <a:t>комп’ютерні</a:t>
            </a:r>
            <a:r>
              <a:rPr lang="ru-RU" sz="2400" b="1" dirty="0" smtClean="0">
                <a:solidFill>
                  <a:srgbClr val="002060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заставки до </a:t>
            </a:r>
            <a:r>
              <a:rPr lang="ru-RU" sz="2400" b="1" dirty="0" err="1" smtClean="0">
                <a:solidFill>
                  <a:srgbClr val="002060"/>
                </a:solidFill>
                <a:latin typeface="Century Schoolbook" panose="02040604050505020304" pitchFamily="18" charset="0"/>
              </a:rPr>
              <a:t>телепрограм</a:t>
            </a:r>
            <a:r>
              <a:rPr lang="ru-RU" sz="24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Century Schoolbook" panose="02040604050505020304" pitchFamily="18" charset="0"/>
              </a:rPr>
              <a:t>одяг</a:t>
            </a:r>
            <a:r>
              <a:rPr lang="ru-RU" sz="24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Century Schoolbook" panose="02040604050505020304" pitchFamily="18" charset="0"/>
              </a:rPr>
              <a:t>ведучих</a:t>
            </a:r>
            <a:r>
              <a:rPr lang="ru-RU" sz="24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.</a:t>
            </a:r>
            <a:endParaRPr lang="uk-UA" sz="2400" b="1" dirty="0">
              <a:solidFill>
                <a:srgbClr val="00206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21271"/>
          <a:stretch/>
        </p:blipFill>
        <p:spPr>
          <a:xfrm>
            <a:off x="3130323" y="3860347"/>
            <a:ext cx="5600020" cy="27146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256" y="919647"/>
            <a:ext cx="3976087" cy="264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6078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TC103457510[[fn=Савон]]</Template>
  <TotalTime>229</TotalTime>
  <Words>510</Words>
  <Application>Microsoft Office PowerPoint</Application>
  <PresentationFormat>Экран (4:3)</PresentationFormat>
  <Paragraphs>57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9" baseType="lpstr">
      <vt:lpstr>Arial</vt:lpstr>
      <vt:lpstr>Calibri</vt:lpstr>
      <vt:lpstr>Century Gothic</vt:lpstr>
      <vt:lpstr>Century Schoolbook</vt:lpstr>
      <vt:lpstr>Garamond</vt:lpstr>
      <vt:lpstr>Times New Roman</vt:lpstr>
      <vt:lpstr>Verdana</vt:lpstr>
      <vt:lpstr>Wingdings 2</vt:lpstr>
      <vt:lpstr>Savon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Основні види  дизайну</vt:lpstr>
      <vt:lpstr>Презентация PowerPoint</vt:lpstr>
      <vt:lpstr>Презентация PowerPoint</vt:lpstr>
      <vt:lpstr>Презентация PowerPoint</vt:lpstr>
      <vt:lpstr> Логотип — оригінальне написання повної чи скороченої назви журналу, газети, галереї, фірми</vt:lpstr>
      <vt:lpstr>Піктограма — спрощене зображення предмета, що замінює слово умовним малюнком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 !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31</cp:revision>
  <dcterms:created xsi:type="dcterms:W3CDTF">2014-05-10T20:01:47Z</dcterms:created>
  <dcterms:modified xsi:type="dcterms:W3CDTF">2014-06-14T13:12:46Z</dcterms:modified>
</cp:coreProperties>
</file>