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6" r:id="rId1"/>
  </p:sldMasterIdLst>
  <p:notesMasterIdLst>
    <p:notesMasterId r:id="rId15"/>
  </p:notesMasterIdLst>
  <p:sldIdLst>
    <p:sldId id="262" r:id="rId2"/>
    <p:sldId id="263" r:id="rId3"/>
    <p:sldId id="264" r:id="rId4"/>
    <p:sldId id="273" r:id="rId5"/>
    <p:sldId id="269" r:id="rId6"/>
    <p:sldId id="265" r:id="rId7"/>
    <p:sldId id="266" r:id="rId8"/>
    <p:sldId id="271" r:id="rId9"/>
    <p:sldId id="270" r:id="rId10"/>
    <p:sldId id="272" r:id="rId11"/>
    <p:sldId id="268" r:id="rId12"/>
    <p:sldId id="267" r:id="rId13"/>
    <p:sldId id="274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30" autoAdjust="0"/>
  </p:normalViewPr>
  <p:slideViewPr>
    <p:cSldViewPr snapToGrid="0">
      <p:cViewPr varScale="1">
        <p:scale>
          <a:sx n="87" d="100"/>
          <a:sy n="87" d="100"/>
        </p:scale>
        <p:origin x="149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DEEFB-D18A-4FEC-9329-831F8249C619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E66DE-421F-4737-91AC-764871B081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8703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56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754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373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832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58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80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6797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54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088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529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63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087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thekievtimes.ua/kyiv/11736-samye-krasivye-svetovye-installyacii-so-vsego-mira.html" TargetMode="External"/><Relationship Id="rId2" Type="http://schemas.openxmlformats.org/officeDocument/2006/relationships/hyperlink" Target="http://www.playcast.ru/communities/kreativ/?act=news&amp;id=10475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rtmonstr.ru/will-wilson/illus2big/" TargetMode="External"/><Relationship Id="rId5" Type="http://schemas.openxmlformats.org/officeDocument/2006/relationships/hyperlink" Target="http://chastdvorik.ru/bumazhnye-skazki-tvorchestvo-xelen-masselvajt-helen-musselwhite.html" TargetMode="External"/><Relationship Id="rId4" Type="http://schemas.openxmlformats.org/officeDocument/2006/relationships/hyperlink" Target="http://prikol.yoops.ru/2012/04/08/bumazhnoe-iskusstvo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home.com.ua/news_4764-.html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8626" y="248590"/>
            <a:ext cx="8856984" cy="2802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  <a:tabLst>
                <a:tab pos="3990975" algn="l"/>
              </a:tabLst>
            </a:pPr>
            <a:r>
              <a:rPr lang="uk-UA" sz="2000" b="1" dirty="0" smtClean="0">
                <a:solidFill>
                  <a:srgbClr val="0070C0"/>
                </a:solidFill>
              </a:rPr>
              <a:t>Уроки інтегрованого курсу «Мистецтво», 5 клас </a:t>
            </a:r>
          </a:p>
          <a:p>
            <a:pPr lvl="0" algn="ctr">
              <a:spcAft>
                <a:spcPts val="1000"/>
              </a:spcAft>
              <a:tabLst>
                <a:tab pos="3990975" algn="l"/>
              </a:tabLst>
            </a:pPr>
            <a:r>
              <a:rPr lang="uk-UA" sz="2000" b="1" dirty="0" smtClean="0">
                <a:solidFill>
                  <a:srgbClr val="0070C0"/>
                </a:solidFill>
              </a:rPr>
              <a:t>(образотворче мистецтво)</a:t>
            </a:r>
          </a:p>
          <a:p>
            <a:pPr lvl="0" algn="ctr">
              <a:spcAft>
                <a:spcPts val="1000"/>
              </a:spcAft>
              <a:tabLst>
                <a:tab pos="3990975" algn="l"/>
              </a:tabLst>
            </a:pPr>
            <a:endParaRPr lang="uk-UA" sz="2000" b="1" dirty="0" smtClean="0">
              <a:solidFill>
                <a:srgbClr val="0070C0"/>
              </a:solidFill>
            </a:endParaRPr>
          </a:p>
          <a:p>
            <a:pPr marL="354013" indent="182563" algn="just">
              <a:lnSpc>
                <a:spcPct val="115000"/>
              </a:lnSpc>
              <a:spcAft>
                <a:spcPts val="1000"/>
              </a:spcAft>
              <a:tabLst>
                <a:tab pos="3990975" algn="l"/>
              </a:tabLst>
            </a:pP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</a:rPr>
              <a:t>Урок № 29. </a:t>
            </a:r>
            <a:r>
              <a:rPr lang="uk-UA" sz="2400" b="1" spc="-15" dirty="0">
                <a:solidFill>
                  <a:srgbClr val="C00000"/>
                </a:solidFill>
                <a:ea typeface="Times New Roman"/>
              </a:rPr>
              <a:t>Час новітній створює красу. </a:t>
            </a:r>
            <a:r>
              <a:rPr lang="uk-UA" sz="2400" b="1" spc="-15" dirty="0" smtClean="0">
                <a:solidFill>
                  <a:srgbClr val="C00000"/>
                </a:solidFill>
                <a:ea typeface="Times New Roman"/>
              </a:rPr>
              <a:t>Дизайн</a:t>
            </a:r>
            <a:endParaRPr lang="uk-UA" sz="2400" b="1" dirty="0" smtClean="0">
              <a:solidFill>
                <a:srgbClr val="C00000"/>
              </a:solidFill>
            </a:endParaRPr>
          </a:p>
          <a:p>
            <a:pPr marL="354013" indent="182563" algn="just">
              <a:lnSpc>
                <a:spcPct val="115000"/>
              </a:lnSpc>
              <a:spcAft>
                <a:spcPts val="1000"/>
              </a:spcAft>
              <a:tabLst>
                <a:tab pos="3990975" algn="l"/>
              </a:tabLst>
            </a:pP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</a:rPr>
              <a:t>Практичне завдання: </a:t>
            </a:r>
            <a:r>
              <a:rPr lang="uk-UA" sz="2400" b="1" dirty="0" smtClean="0">
                <a:solidFill>
                  <a:srgbClr val="C00000"/>
                </a:solidFill>
              </a:rPr>
              <a:t>створення інсталяції головним героєм якої стане маленьке замріяне мишенятко</a:t>
            </a:r>
            <a:endParaRPr lang="uk-UA" sz="2400" b="1" dirty="0">
              <a:solidFill>
                <a:srgbClr val="C00000"/>
              </a:solidFill>
            </a:endParaRPr>
          </a:p>
        </p:txBody>
      </p:sp>
      <p:pic>
        <p:nvPicPr>
          <p:cNvPr id="2051" name="Рисунок 64" descr="Описание: http://lol54.ru/uploads/posts/2011-02/1296819601_subwaymouse08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09" y="3230640"/>
            <a:ext cx="7506889" cy="336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14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opy_2_of_RF-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540" y="3029608"/>
            <a:ext cx="5442323" cy="362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65878" y="1268265"/>
            <a:ext cx="3243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Світлова інсталяція</a:t>
            </a:r>
            <a:endParaRPr lang="uk-UA" sz="2400" dirty="0"/>
          </a:p>
        </p:txBody>
      </p:sp>
      <p:pic>
        <p:nvPicPr>
          <p:cNvPr id="9220" name="Picture 4" descr="http://www.morfae.com/data/1345/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21" y="659751"/>
            <a:ext cx="4120215" cy="2746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2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66"/>
          <a:stretch/>
        </p:blipFill>
        <p:spPr>
          <a:xfrm>
            <a:off x="199379" y="3572607"/>
            <a:ext cx="2719564" cy="239739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945631" y="211128"/>
            <a:ext cx="4804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4472C4">
                    <a:lumMod val="75000"/>
                  </a:srgbClr>
                </a:solidFill>
              </a:rPr>
              <a:t>Пригоди мишеняти Мрійника </a:t>
            </a:r>
            <a:endParaRPr lang="uk-UA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73"/>
          <a:stretch/>
        </p:blipFill>
        <p:spPr>
          <a:xfrm>
            <a:off x="272667" y="885368"/>
            <a:ext cx="2091532" cy="1979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60" y="765745"/>
            <a:ext cx="2850262" cy="22184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165" y="3346970"/>
            <a:ext cx="3074107" cy="284867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90" y="911881"/>
            <a:ext cx="2161655" cy="19526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70" y="3686830"/>
            <a:ext cx="2757143" cy="21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46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60704" y="562466"/>
            <a:ext cx="74493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Підсумок </a:t>
            </a:r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уроку</a:t>
            </a:r>
          </a:p>
          <a:p>
            <a:pPr algn="just"/>
            <a:endParaRPr lang="uk-UA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Чим </a:t>
            </a: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інсталяція відрізняються від картини чи скульптури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 algn="just"/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Поміркуйте</a:t>
            </a: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чому, на вашу думку, виникло мистецтво інсталяції, яким художнім потребам людини воно </a:t>
            </a:r>
            <a:r>
              <a:rPr lang="uk-UA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uk-UA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Робота в групах. </a:t>
            </a:r>
            <a:r>
              <a:rPr lang="uk-UA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Пофантазуйте та обговоріть ідеї створення інсталяцій для художнього оформлення шкільних приміщень (бібліотеки, кабінетів, актового і спортивного залів, їдальні, коридорів, холів тощо). Запропонуйте цікаві образи й оригінальні матеріали, які доцільно застосувати.</a:t>
            </a:r>
          </a:p>
        </p:txBody>
      </p:sp>
    </p:spTree>
    <p:extLst>
      <p:ext uri="{BB962C8B-B14F-4D97-AF65-F5344CB8AC3E}">
        <p14:creationId xmlns:p14="http://schemas.microsoft.com/office/powerpoint/2010/main" val="4002346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4"/>
          <p:cNvSpPr>
            <a:spLocks noChangeArrowheads="1"/>
          </p:cNvSpPr>
          <p:nvPr/>
        </p:nvSpPr>
        <p:spPr bwMode="auto">
          <a:xfrm>
            <a:off x="1234860" y="359228"/>
            <a:ext cx="63898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sz="2800" b="1" dirty="0">
                <a:solidFill>
                  <a:srgbClr val="00206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Використані інтернет - ресурси</a:t>
            </a:r>
            <a:r>
              <a:rPr lang="uk-UA" sz="2800" b="1" dirty="0" smtClean="0">
                <a:solidFill>
                  <a:srgbClr val="00206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7828" y="961349"/>
            <a:ext cx="82513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dirty="0">
                <a:hlinkClick r:id="rId2"/>
              </a:rPr>
              <a:t>http://www.playcast.ru/communities/kreativ/?</a:t>
            </a:r>
            <a:r>
              <a:rPr lang="uk-UA" dirty="0" smtClean="0">
                <a:hlinkClick r:id="rId2"/>
              </a:rPr>
              <a:t>act=news&amp;id=104757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thekievtimes.ua/kyiv/11736-samye-krasivye-svetovye-installyacii-so-vsego-mira.html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prikol.yoops.ru/2012/04/08/bumazhnoe-iskusstvo.html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chastdvorik.ru/bumazhnye-skazki-tvorchestvo-xelen-masselvajt-helen-musselwhite.html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6"/>
              </a:rPr>
              <a:t>http://artmonstr.ru/will-wilson/illus2big</a:t>
            </a:r>
            <a:r>
              <a:rPr lang="en-US" dirty="0" smtClean="0">
                <a:hlinkClick r:id="rId6"/>
              </a:rPr>
              <a:t>/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r>
              <a:rPr lang="en-US"/>
              <a:t>http://www.artfrank.ru/blogs/handicraft/articles/619</a:t>
            </a: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endParaRPr lang="uk-UA" dirty="0" smtClean="0"/>
          </a:p>
          <a:p>
            <a:pPr marL="342900" indent="-342900">
              <a:buFont typeface="+mj-lt"/>
              <a:buAutoNum type="arabicPeriod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69910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359022" y="391922"/>
            <a:ext cx="6233438" cy="11719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3200" b="1" i="1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Сучасне мистецтво, </a:t>
            </a:r>
          </a:p>
          <a:p>
            <a:pPr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3200" b="1" i="1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в чому його особливість?</a:t>
            </a:r>
            <a:endParaRPr lang="uk-UA" sz="3200" dirty="0">
              <a:solidFill>
                <a:srgbClr val="002060"/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9645" y="1625514"/>
            <a:ext cx="8168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«Інсталяція», </a:t>
            </a:r>
            <a:r>
              <a:rPr lang="uk-UA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 знаєте ви, що означає цей термін?</a:t>
            </a:r>
          </a:p>
        </p:txBody>
      </p:sp>
      <p:pic>
        <p:nvPicPr>
          <p:cNvPr id="1026" name="Picture 2" descr="Бумажные сказки. Творчество Хелен Массельвайт (Helen MusselwhБумажные сказки. Творчество Хелен Массельвайт (Helen Musselwhite) 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241" y="2463934"/>
            <a:ext cx="57150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171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6992" y="225612"/>
            <a:ext cx="85222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Термін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«інсталяція»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походить від англійського дієслова «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toinstall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» (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встановлювати) і розкриває технічний аспект виготовлення інсталяції: її не «малюють», не «пишуть», а саме встановлюють, складають, формують з окремих частин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54013" algn="just"/>
            <a:r>
              <a:rPr lang="uk-UA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Інсталяція (англ. 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installation — </a:t>
            </a:r>
            <a:r>
              <a:rPr lang="uk-UA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установка, розміщення, монтаж) — просторова композиція, створена з різних елементів, які утворюють єдине художнє ціле. </a:t>
            </a:r>
          </a:p>
        </p:txBody>
      </p:sp>
      <p:pic>
        <p:nvPicPr>
          <p:cNvPr id="4100" name="Picture 4" descr="http://s16.radikal.ru/i191/1004/58/da9621c66f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92" y="3027505"/>
            <a:ext cx="3589484" cy="269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8912" y="5931019"/>
            <a:ext cx="3486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dirty="0" smtClean="0"/>
              <a:t>Інсталяція із телевізорів </a:t>
            </a:r>
          </a:p>
          <a:p>
            <a:pPr algn="ctr"/>
            <a:r>
              <a:rPr lang="uk-UA" sz="1600" dirty="0" smtClean="0"/>
              <a:t>від Ентоні </a:t>
            </a:r>
            <a:r>
              <a:rPr lang="uk-UA" sz="1600" dirty="0" err="1" smtClean="0"/>
              <a:t>Хейвуда</a:t>
            </a:r>
            <a:endParaRPr lang="uk-UA" sz="1600" dirty="0"/>
          </a:p>
        </p:txBody>
      </p:sp>
      <p:pic>
        <p:nvPicPr>
          <p:cNvPr id="4104" name="Picture 8" descr="&amp;ZHcy;&amp;iecy;&amp;ncy;&amp;scy;&amp;kcy;&amp;acy;&amp;yacy; &amp;ocy;&amp;bcy;&amp;ucy;&amp;vcy;&amp;soft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797" y="2903268"/>
            <a:ext cx="3045865" cy="301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45033" y="6146462"/>
            <a:ext cx="3047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 </a:t>
            </a:r>
            <a:r>
              <a:rPr lang="uk-UA" dirty="0" smtClean="0"/>
              <a:t>Інсталяція від </a:t>
            </a:r>
            <a:r>
              <a:rPr lang="uk-UA" dirty="0" err="1" smtClean="0"/>
              <a:t>Ріітті</a:t>
            </a:r>
            <a:r>
              <a:rPr lang="uk-UA" dirty="0" smtClean="0"/>
              <a:t> </a:t>
            </a:r>
            <a:r>
              <a:rPr lang="uk-UA" dirty="0" err="1" smtClean="0"/>
              <a:t>Іконен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93023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4048" y="6189122"/>
            <a:ext cx="4137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Паперові інсталяції </a:t>
            </a:r>
            <a:r>
              <a:rPr lang="uk-UA" dirty="0"/>
              <a:t>Чарльза </a:t>
            </a:r>
            <a:r>
              <a:rPr lang="uk-UA" dirty="0" err="1" smtClean="0"/>
              <a:t>Клері</a:t>
            </a:r>
            <a:endParaRPr lang="uk-UA" dirty="0"/>
          </a:p>
        </p:txBody>
      </p:sp>
      <p:pic>
        <p:nvPicPr>
          <p:cNvPr id="10242" name="Picture 2" descr="http://www.cg-mania.ru/files/users/21%2834%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88" y="360216"/>
            <a:ext cx="3375574" cy="601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cg-mania.ru/files/users/6%2879%2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99733" y="1696232"/>
            <a:ext cx="48387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81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g1.liveinternet.ru/images/attach/c/0/46/257/46257567_installation_SoftCoreRoomView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97" y="337121"/>
            <a:ext cx="7979949" cy="531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86548" y="5792462"/>
            <a:ext cx="66864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 smtClean="0"/>
              <a:t>Плетена скульптурна-інсталяція Сара </a:t>
            </a:r>
            <a:r>
              <a:rPr lang="uk-UA" sz="1600" dirty="0"/>
              <a:t>Моли Ньютон </a:t>
            </a:r>
            <a:r>
              <a:rPr lang="uk-UA" sz="1600" dirty="0" err="1"/>
              <a:t>Апплбаум</a:t>
            </a:r>
            <a:r>
              <a:rPr lang="uk-UA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8884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320" y="1525072"/>
            <a:ext cx="4165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Інсталяція,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основоположниками якої стали авангардисти початку ХХ століття, зокрема Марсель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Дюшан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є найбільш невловимою й багатозначною формою сучасного мистецтва, включає в себе якості об’єкта, скульптури, декорації та багатьох інших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видів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 photo DUCHAMPwheel_zpseb79872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607" y="550972"/>
            <a:ext cx="3705225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462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9094" y="4549676"/>
            <a:ext cx="85953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1325"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В інсталяції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основним сенсом є її тимчасовість, крихкість, недовговічність, тому її пафос не в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шедевральності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що проходить крізь віки та перемагає час, а в незвичайності.</a:t>
            </a:r>
          </a:p>
          <a:p>
            <a:pPr indent="441325"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Головне для сприймання інсталяції — розуміння її художнього задуму, виразної пластичної ідеї.</a:t>
            </a:r>
          </a:p>
          <a:p>
            <a:pPr algn="just"/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www.kulturologia.ru/files/u1866/Slight_Uncertainty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11" y="536028"/>
            <a:ext cx="5136280" cy="391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80991" y="1917924"/>
            <a:ext cx="32634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err="1" smtClean="0"/>
              <a:t>Михал</a:t>
            </a:r>
            <a:r>
              <a:rPr lang="uk-UA" dirty="0" smtClean="0"/>
              <a:t> </a:t>
            </a:r>
            <a:r>
              <a:rPr lang="uk-UA" dirty="0" err="1" smtClean="0"/>
              <a:t>Трпак</a:t>
            </a:r>
            <a:r>
              <a:rPr lang="uk-UA" dirty="0" smtClean="0"/>
              <a:t>, чеський дизайнер  перетворив хол офісного центру  в своєрідну галерею для свого нового арт-проекту: інсталяції  "Легка безпосередність"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609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8107" y="5934975"/>
            <a:ext cx="7790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Інсталяції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 </a:t>
            </a:r>
            <a:r>
              <a:rPr lang="ru-RU" dirty="0" err="1" smtClean="0"/>
              <a:t>Люсі</a:t>
            </a:r>
            <a:r>
              <a:rPr lang="ru-RU" dirty="0" smtClean="0"/>
              <a:t> </a:t>
            </a:r>
            <a:r>
              <a:rPr lang="ru-RU" dirty="0"/>
              <a:t>Томас </a:t>
            </a:r>
            <a:r>
              <a:rPr lang="ru-RU" dirty="0" smtClean="0"/>
              <a:t> і </a:t>
            </a:r>
            <a:r>
              <a:rPr lang="ru-RU" dirty="0" err="1" smtClean="0"/>
              <a:t>Тібо</a:t>
            </a:r>
            <a:r>
              <a:rPr lang="ru-RU" dirty="0" smtClean="0"/>
              <a:t> </a:t>
            </a:r>
            <a:r>
              <a:rPr lang="ru-RU" dirty="0" err="1" smtClean="0"/>
              <a:t>Ціммерман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uk-UA" dirty="0"/>
          </a:p>
        </p:txBody>
      </p:sp>
      <p:pic>
        <p:nvPicPr>
          <p:cNvPr id="8196" name="Picture 4" descr="http://behance.vo.llnwd.net/profiles4/129830/projects/6564575/60b6316c4f1b05bdd139abc6bfee8d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975" y="276889"/>
            <a:ext cx="3680510" cy="5545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432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&amp;Vcy;&amp;icy;&amp;dcy;&amp;iecy;&amp;ocy;&amp;icy;&amp;ncy;&amp;scy;&amp;tcy;&amp;acy;&amp;lcy;&amp;lcy;&amp;yacy;&amp;tscy;&amp;icy;&amp;yacy; &amp;dcy;&amp;lcy;&amp;yacy; &amp;kcy;&amp;ocy;&amp;rcy;&amp;pcy;&amp;ocy;&amp;rcy;&amp;acy;&amp;tscy;&amp;icy;&amp;icy; Hyund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304" y="2024743"/>
            <a:ext cx="5924639" cy="3396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7734" y="6087589"/>
            <a:ext cx="7133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 err="1" smtClean="0">
                <a:hlinkClick r:id="rId3"/>
              </a:rPr>
              <a:t>Відеоінсталяція</a:t>
            </a:r>
            <a:r>
              <a:rPr lang="uk-UA" b="1" dirty="0" smtClean="0">
                <a:hlinkClick r:id="rId3"/>
              </a:rPr>
              <a:t>  для корпорації </a:t>
            </a:r>
            <a:r>
              <a:rPr lang="uk-UA" b="1" dirty="0" err="1" smtClean="0">
                <a:hlinkClick r:id="rId3"/>
              </a:rPr>
              <a:t>Hyundai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5760" y="427615"/>
            <a:ext cx="8595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cs typeface="Times New Roman" pitchFamily="18" charset="0"/>
              </a:rPr>
              <a:t>Серед інсталяцій виділяються три основні види:</a:t>
            </a:r>
            <a:r>
              <a:rPr lang="uk-UA" sz="2400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endParaRPr lang="uk-UA" sz="2400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звичайні, </a:t>
            </a:r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віртуальні та </a:t>
            </a:r>
            <a:r>
              <a:rPr lang="uk-UA" sz="2400" b="1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відеоінсталяції</a:t>
            </a:r>
            <a:endParaRPr lang="uk-UA" sz="24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3731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TC103457510[[fn=Савон]]</Template>
  <TotalTime>343</TotalTime>
  <Words>375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Century Schoolbook</vt:lpstr>
      <vt:lpstr>Garamond</vt:lpstr>
      <vt:lpstr>Times New Roman</vt:lpstr>
      <vt:lpstr>Savon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45</cp:revision>
  <dcterms:created xsi:type="dcterms:W3CDTF">2014-05-10T20:01:47Z</dcterms:created>
  <dcterms:modified xsi:type="dcterms:W3CDTF">2015-02-08T23:18:32Z</dcterms:modified>
</cp:coreProperties>
</file>