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08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3F31F-ED4E-429B-9DB1-66072057A63F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23678-8BC2-4073-B436-C5297961EE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21DCD-B871-4A1E-9727-88476369FB8D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704E3-378D-43B4-9107-4C394E3A7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D7350-6F9C-4237-A035-56B0EBD64731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9C505-BD47-4612-BCB1-3B6875129B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368E4-2CC2-4593-BC7F-11A5818701B2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108CB-53D0-4AB2-8A80-FD7AE25497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3D3B7-A006-4882-9054-5606FC4346A0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0E6E9-DC93-4BA5-B85E-A25AC8EAB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F3B5E-9FC7-4E0C-B942-11E35020C9DC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1E18C-611C-4400-987D-30ADE9680D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9016A-8B98-4D61-ADA2-32DE3BDF30E0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C6B8B-0E1B-4177-A8A5-C3399C413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AAD3E-8B74-4218-A550-5A3F15CBEC3C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60451-555A-4AEC-BC3D-090DD2058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0CDE1-9D15-49C5-B695-AD174CC99FA6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10A0A-A487-4A86-89CB-7381D862E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9EDD9-FD2A-4463-87D3-5A29DC149BD5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F51ED-ED2D-48A9-83AE-C971C7795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5F110-454B-4CF6-9A73-A32262CCD5F5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9CB12-BB66-42E9-A65C-4BA10516D0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D0AB53-9270-429E-BB21-F16898BA65BC}" type="datetimeFigureOut">
              <a:rPr lang="ru-RU"/>
              <a:pPr>
                <a:defRPr/>
              </a:pPr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8A2C9E2-2408-4DD2-9E35-3DDD6B03E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872208"/>
          </a:xfrm>
        </p:spPr>
        <p:txBody>
          <a:bodyPr/>
          <a:lstStyle/>
          <a:p>
            <a:r>
              <a:rPr lang="uk-UA" sz="5400" b="1" dirty="0" smtClean="0"/>
              <a:t>Операційна система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3645024"/>
            <a:ext cx="6768752" cy="252028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1800" b="1" i="1" u="sng" dirty="0" smtClean="0">
                <a:solidFill>
                  <a:schemeClr val="tx1"/>
                </a:solidFill>
              </a:rPr>
              <a:t>Автори</a:t>
            </a:r>
            <a:r>
              <a:rPr lang="uk-UA" sz="1800" b="1" dirty="0" smtClean="0">
                <a:solidFill>
                  <a:schemeClr val="tx1"/>
                </a:solidFill>
              </a:rPr>
              <a:t>: Пузєєва Ірина Яківна</a:t>
            </a:r>
            <a:r>
              <a:rPr lang="uk-UA" sz="1800" dirty="0" smtClean="0">
                <a:solidFill>
                  <a:schemeClr val="tx1"/>
                </a:solidFill>
              </a:rPr>
              <a:t>, учитель інформатики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1800" dirty="0" smtClean="0">
                <a:solidFill>
                  <a:schemeClr val="tx1"/>
                </a:solidFill>
              </a:rPr>
              <a:t>Золотоніської загальноосвітньої школи І-ІІІ ступенів №3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1800" dirty="0" smtClean="0">
                <a:solidFill>
                  <a:schemeClr val="tx1"/>
                </a:solidFill>
              </a:rPr>
              <a:t> Золотоніської міської ради Черкаської області;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dirty="0" smtClean="0">
                <a:solidFill>
                  <a:schemeClr val="tx1"/>
                </a:solidFill>
              </a:rPr>
              <a:t>Павленко Лариса Анатоліївна</a:t>
            </a:r>
            <a:r>
              <a:rPr lang="uk-UA" sz="1800" dirty="0" smtClean="0">
                <a:solidFill>
                  <a:schemeClr val="tx1"/>
                </a:solidFill>
              </a:rPr>
              <a:t>,  директор Золотоніської загальноосвітньої школи І-ІІІ ступенів №3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dirty="0" smtClean="0">
                <a:solidFill>
                  <a:schemeClr val="tx1"/>
                </a:solidFill>
              </a:rPr>
              <a:t> Золотоніської міської ради Черкаської області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sz="1800" b="1" dirty="0" smtClean="0">
                <a:solidFill>
                  <a:schemeClr val="tx1"/>
                </a:solidFill>
              </a:rPr>
              <a:t>Пузєєв Олександр Олександрович</a:t>
            </a:r>
            <a:r>
              <a:rPr lang="uk-UA" sz="1800" dirty="0" smtClean="0">
                <a:solidFill>
                  <a:schemeClr val="tx1"/>
                </a:solidFill>
              </a:rPr>
              <a:t>, директор Золотоніської загальноосвітньої школи І-ІІІ ступенів №6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sz="1800" dirty="0" smtClean="0">
                <a:solidFill>
                  <a:schemeClr val="tx1"/>
                </a:solidFill>
              </a:rPr>
              <a:t> Золотоніської міської ради Черкаської області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Спеціальні папки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1600201"/>
            <a:ext cx="4320480" cy="748680"/>
          </a:xfrm>
        </p:spPr>
        <p:txBody>
          <a:bodyPr/>
          <a:lstStyle/>
          <a:p>
            <a:pPr>
              <a:buNone/>
            </a:pPr>
            <a:r>
              <a:rPr lang="uk-UA" i="1" dirty="0" smtClean="0"/>
              <a:t>Комп’ютер</a:t>
            </a:r>
          </a:p>
          <a:p>
            <a:pPr>
              <a:buNone/>
            </a:pPr>
            <a:endParaRPr lang="uk-UA" i="1" dirty="0" smtClean="0"/>
          </a:p>
          <a:p>
            <a:pPr>
              <a:buNone/>
            </a:pPr>
            <a:r>
              <a:rPr lang="uk-UA" i="1" dirty="0" smtClean="0"/>
              <a:t>Мережа</a:t>
            </a:r>
          </a:p>
          <a:p>
            <a:pPr>
              <a:buNone/>
            </a:pPr>
            <a:endParaRPr lang="uk-UA" i="1" dirty="0" smtClean="0"/>
          </a:p>
          <a:p>
            <a:pPr>
              <a:buNone/>
            </a:pPr>
            <a:r>
              <a:rPr lang="uk-UA" i="1" dirty="0" smtClean="0"/>
              <a:t>Кошик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805" r="63032" b="91549"/>
          <a:stretch>
            <a:fillRect/>
          </a:stretch>
        </p:blipFill>
        <p:spPr bwMode="auto">
          <a:xfrm>
            <a:off x="4860032" y="1484784"/>
            <a:ext cx="105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0845" r="53274" b="91600"/>
          <a:stretch>
            <a:fillRect/>
          </a:stretch>
        </p:blipFill>
        <p:spPr bwMode="auto">
          <a:xfrm>
            <a:off x="4860032" y="2601008"/>
            <a:ext cx="1008112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1449" r="42670" b="91600"/>
          <a:stretch>
            <a:fillRect/>
          </a:stretch>
        </p:blipFill>
        <p:spPr bwMode="auto">
          <a:xfrm>
            <a:off x="4860032" y="3789040"/>
            <a:ext cx="1008112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p"/>
      <p:bldP spid="3" grpId="2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err="1" smtClean="0"/>
              <a:t>Фізкультхвилинка</a:t>
            </a:r>
            <a:endParaRPr lang="uk-UA" dirty="0"/>
          </a:p>
        </p:txBody>
      </p:sp>
      <p:pic>
        <p:nvPicPr>
          <p:cNvPr id="1026" name="Picture 2" descr="D:\Картинки\Анимация\1401306298_animaciya-radostnyy-zverek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1196752"/>
            <a:ext cx="3231232" cy="3828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3"/>
            <a:ext cx="8229600" cy="1152128"/>
          </a:xfrm>
        </p:spPr>
        <p:txBody>
          <a:bodyPr/>
          <a:lstStyle/>
          <a:p>
            <a:pPr algn="ctr">
              <a:buNone/>
            </a:pPr>
            <a:r>
              <a:rPr lang="uk-UA" sz="5400" b="1" dirty="0" smtClean="0"/>
              <a:t>Робота за комп’ютером</a:t>
            </a:r>
            <a:endParaRPr lang="uk-UA" sz="5400" dirty="0" smtClean="0"/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uk-UA" b="1" dirty="0" smtClean="0"/>
              <a:t>Словничок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424936" cy="5328592"/>
          </a:xfrm>
        </p:spPr>
        <p:txBody>
          <a:bodyPr/>
          <a:lstStyle/>
          <a:p>
            <a:pPr marL="457200" lvl="0" indent="-457200" algn="just">
              <a:buFont typeface="+mj-lt"/>
              <a:buAutoNum type="arabicParenR"/>
            </a:pPr>
            <a:r>
              <a:rPr lang="uk-UA" sz="2400" b="1" dirty="0" smtClean="0"/>
              <a:t>. . .  </a:t>
            </a:r>
            <a:r>
              <a:rPr lang="uk-UA" sz="2400" dirty="0" smtClean="0"/>
              <a:t>– це набір програм, який забезпечує управління роботою комп’ютера.</a:t>
            </a:r>
          </a:p>
          <a:p>
            <a:pPr marL="457200" lvl="0" indent="-457200" algn="just">
              <a:buFont typeface="+mj-lt"/>
              <a:buAutoNum type="arabicParenR"/>
            </a:pPr>
            <a:r>
              <a:rPr lang="uk-UA" sz="2400" dirty="0" smtClean="0"/>
              <a:t>У різних операційних системах передбачено різні способи введення команд, тобто різний  </a:t>
            </a:r>
            <a:r>
              <a:rPr lang="uk-UA" sz="2400" b="1" dirty="0" smtClean="0"/>
              <a:t>.  .  . </a:t>
            </a:r>
            <a:r>
              <a:rPr lang="uk-UA" sz="2400" dirty="0" smtClean="0"/>
              <a:t>операційної системи.</a:t>
            </a:r>
          </a:p>
          <a:p>
            <a:pPr marL="457200" lvl="0" indent="-457200" algn="just">
              <a:buFont typeface="+mj-lt"/>
              <a:buAutoNum type="arabicParenR"/>
            </a:pPr>
            <a:r>
              <a:rPr lang="uk-UA" sz="2400" b="1" dirty="0" smtClean="0"/>
              <a:t>. . .  </a:t>
            </a:r>
            <a:r>
              <a:rPr lang="uk-UA" sz="2400" dirty="0" smtClean="0"/>
              <a:t>передбачає, що команди не потрібно вводити з клавіатури, а достатньо обрати мишею відповідний об’єкт, що відображається на екрані монітора.</a:t>
            </a:r>
          </a:p>
          <a:p>
            <a:pPr marL="457200" lvl="0" indent="-457200" algn="just">
              <a:buFont typeface="+mj-lt"/>
              <a:buAutoNum type="arabicParenR"/>
            </a:pPr>
            <a:r>
              <a:rPr lang="uk-UA" sz="2400" dirty="0" smtClean="0"/>
              <a:t>Після ввімкнення комп’ютера відбувається завантаження операційної системи </a:t>
            </a:r>
            <a:r>
              <a:rPr lang="uk-UA" sz="2400" i="1" dirty="0" smtClean="0"/>
              <a:t>Windows </a:t>
            </a:r>
            <a:r>
              <a:rPr lang="uk-UA" sz="2400" dirty="0" smtClean="0"/>
              <a:t>і на екрані монітора з’являється </a:t>
            </a:r>
            <a:r>
              <a:rPr lang="uk-UA" sz="2400" b="1" dirty="0" smtClean="0"/>
              <a:t>. . . </a:t>
            </a:r>
            <a:r>
              <a:rPr lang="uk-UA" sz="2400" dirty="0" smtClean="0"/>
              <a:t>, на якому у нижній частині екрана розташована </a:t>
            </a:r>
            <a:r>
              <a:rPr lang="uk-UA" sz="2400" b="1" dirty="0" smtClean="0"/>
              <a:t>. . . </a:t>
            </a:r>
            <a:r>
              <a:rPr lang="uk-UA" sz="2400" dirty="0" smtClean="0"/>
              <a:t>, у лівій частині якої міститься кнопка  </a:t>
            </a:r>
            <a:r>
              <a:rPr lang="uk-UA" sz="2400" b="1" dirty="0" smtClean="0"/>
              <a:t>. . . </a:t>
            </a:r>
            <a:r>
              <a:rPr lang="uk-UA" sz="2400" dirty="0" smtClean="0"/>
              <a:t>.</a:t>
            </a:r>
          </a:p>
          <a:p>
            <a:pPr marL="457200" lvl="0" indent="-457200" algn="just">
              <a:buFont typeface="+mj-lt"/>
              <a:buAutoNum type="arabicParenR"/>
            </a:pPr>
            <a:r>
              <a:rPr lang="uk-UA" sz="2400" dirty="0" smtClean="0"/>
              <a:t>Операційна система Windows має </a:t>
            </a:r>
            <a:r>
              <a:rPr lang="uk-UA" sz="2400" b="1" dirty="0" smtClean="0"/>
              <a:t>. . . </a:t>
            </a:r>
            <a:r>
              <a:rPr lang="uk-UA" sz="2400" dirty="0" smtClean="0"/>
              <a:t>папки: </a:t>
            </a:r>
            <a:r>
              <a:rPr lang="uk-UA" sz="2400" i="1" dirty="0" smtClean="0"/>
              <a:t>Комп’ютер</a:t>
            </a:r>
            <a:r>
              <a:rPr lang="uk-UA" sz="2400" dirty="0" smtClean="0"/>
              <a:t>, </a:t>
            </a:r>
            <a:r>
              <a:rPr lang="uk-UA" sz="2400" i="1" dirty="0" smtClean="0"/>
              <a:t>Мережа</a:t>
            </a:r>
            <a:r>
              <a:rPr lang="uk-UA" sz="2400" dirty="0" smtClean="0"/>
              <a:t>, </a:t>
            </a:r>
            <a:r>
              <a:rPr lang="uk-UA" sz="2400" i="1" dirty="0" smtClean="0"/>
              <a:t>Кошик.</a:t>
            </a:r>
            <a:endParaRPr lang="uk-UA" sz="2400" dirty="0" smtClean="0"/>
          </a:p>
          <a:p>
            <a:pPr>
              <a:buNone/>
            </a:pP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Домашнє завдання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Прочитати параграф 2.1.</a:t>
            </a:r>
          </a:p>
          <a:p>
            <a:r>
              <a:rPr lang="uk-UA" dirty="0" smtClean="0"/>
              <a:t>Записати в зошит призначення операційної системи.</a:t>
            </a:r>
          </a:p>
          <a:p>
            <a:r>
              <a:rPr lang="uk-UA" i="1" dirty="0" smtClean="0"/>
              <a:t>Додаткове завдання: </a:t>
            </a:r>
            <a:r>
              <a:rPr lang="uk-UA" dirty="0" smtClean="0"/>
              <a:t>Підготувати повідомлення про історію виникнення операційних систем.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Список використаних джерел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91264" cy="5112568"/>
          </a:xfrm>
        </p:spPr>
        <p:txBody>
          <a:bodyPr/>
          <a:lstStyle/>
          <a:p>
            <a:pPr lvl="0" algn="just">
              <a:spcBef>
                <a:spcPts val="0"/>
              </a:spcBef>
              <a:buFont typeface="+mj-lt"/>
              <a:buAutoNum type="arabicPeriod"/>
            </a:pPr>
            <a:r>
              <a:rPr lang="uk-UA" sz="1800" dirty="0" smtClean="0"/>
              <a:t>Програма курсу інформатика для 5-9 класів загальноосвітніх навчальних закладів.</a:t>
            </a:r>
          </a:p>
          <a:p>
            <a:pPr lvl="0" algn="just">
              <a:spcBef>
                <a:spcPts val="0"/>
              </a:spcBef>
              <a:buFont typeface="+mj-lt"/>
              <a:buAutoNum type="arabicPeriod"/>
            </a:pPr>
            <a:r>
              <a:rPr lang="uk-UA" sz="1800" dirty="0" smtClean="0"/>
              <a:t>Інформатика : підручник для 6-го кл. загальноосвітн. </a:t>
            </a:r>
            <a:r>
              <a:rPr lang="uk-UA" sz="1800" dirty="0" err="1" smtClean="0"/>
              <a:t>навч</a:t>
            </a:r>
            <a:r>
              <a:rPr lang="uk-UA" sz="1800" dirty="0" smtClean="0"/>
              <a:t>. </a:t>
            </a:r>
            <a:r>
              <a:rPr lang="uk-UA" sz="1800" dirty="0" err="1" smtClean="0"/>
              <a:t>закл</a:t>
            </a:r>
            <a:r>
              <a:rPr lang="uk-UA" sz="1800" dirty="0" smtClean="0"/>
              <a:t>. / Й. Я. </a:t>
            </a:r>
            <a:r>
              <a:rPr lang="uk-UA" sz="1800" dirty="0" err="1" smtClean="0"/>
              <a:t>Ривкін</a:t>
            </a:r>
            <a:r>
              <a:rPr lang="ru-RU" sz="1800" dirty="0" err="1" smtClean="0"/>
              <a:t>д</a:t>
            </a:r>
            <a:r>
              <a:rPr lang="ru-RU" sz="1800" dirty="0" smtClean="0"/>
              <a:t>[та </a:t>
            </a:r>
            <a:r>
              <a:rPr lang="ru-RU" sz="1800" dirty="0" err="1" smtClean="0"/>
              <a:t>ін</a:t>
            </a:r>
            <a:r>
              <a:rPr lang="ru-RU" sz="1800" dirty="0" smtClean="0"/>
              <a:t>.]. – К.: Генеза, 2014. – 256 с.</a:t>
            </a:r>
            <a:endParaRPr lang="uk-UA" sz="1800" dirty="0" smtClean="0"/>
          </a:p>
          <a:p>
            <a:pPr lvl="0" algn="just">
              <a:spcBef>
                <a:spcPts val="0"/>
              </a:spcBef>
              <a:buFont typeface="+mj-lt"/>
              <a:buAutoNum type="arabicPeriod"/>
            </a:pPr>
            <a:r>
              <a:rPr lang="uk-UA" sz="1800" dirty="0" smtClean="0"/>
              <a:t>Інформатика : підручник для 6-го кл. загальноосвітн. </a:t>
            </a:r>
            <a:r>
              <a:rPr lang="uk-UA" sz="1800" dirty="0" err="1" smtClean="0"/>
              <a:t>навч</a:t>
            </a:r>
            <a:r>
              <a:rPr lang="uk-UA" sz="1800" dirty="0" smtClean="0"/>
              <a:t>. </a:t>
            </a:r>
            <a:r>
              <a:rPr lang="uk-UA" sz="1800" dirty="0" err="1" smtClean="0"/>
              <a:t>закл</a:t>
            </a:r>
            <a:r>
              <a:rPr lang="uk-UA" sz="1800" dirty="0" smtClean="0"/>
              <a:t>. / Н. В. Морзе, О. В. Барна, В. П. </a:t>
            </a:r>
            <a:r>
              <a:rPr lang="uk-UA" sz="1800" dirty="0" err="1" smtClean="0"/>
              <a:t>Вембер</a:t>
            </a:r>
            <a:r>
              <a:rPr lang="uk-UA" sz="1800" dirty="0" smtClean="0"/>
              <a:t>, О. Г. </a:t>
            </a:r>
            <a:r>
              <a:rPr lang="uk-UA" sz="1800" dirty="0" err="1" smtClean="0"/>
              <a:t>Кузмінська</a:t>
            </a:r>
            <a:r>
              <a:rPr lang="uk-UA" sz="1800" dirty="0" smtClean="0"/>
              <a:t>, Н. А. </a:t>
            </a:r>
            <a:r>
              <a:rPr lang="uk-UA" sz="1800" dirty="0" err="1" smtClean="0"/>
              <a:t>Саражинська</a:t>
            </a:r>
            <a:r>
              <a:rPr lang="ru-RU" sz="1800" dirty="0" smtClean="0"/>
              <a:t>. – К. : </a:t>
            </a:r>
            <a:r>
              <a:rPr lang="ru-RU" sz="1800" dirty="0" err="1" smtClean="0"/>
              <a:t>Видавничий</a:t>
            </a:r>
            <a:r>
              <a:rPr lang="ru-RU" sz="1800" dirty="0" smtClean="0"/>
              <a:t> </a:t>
            </a:r>
            <a:r>
              <a:rPr lang="ru-RU" sz="1800" dirty="0" err="1" smtClean="0"/>
              <a:t>дім</a:t>
            </a:r>
            <a:r>
              <a:rPr lang="ru-RU" sz="1800" dirty="0" smtClean="0"/>
              <a:t> «</a:t>
            </a:r>
            <a:r>
              <a:rPr lang="ru-RU" sz="1800" dirty="0" err="1" smtClean="0"/>
              <a:t>Освіта</a:t>
            </a:r>
            <a:r>
              <a:rPr lang="ru-RU" sz="1800" dirty="0" smtClean="0"/>
              <a:t>», 2014. – 240 с.</a:t>
            </a:r>
            <a:endParaRPr lang="uk-UA" sz="1800" dirty="0" smtClean="0"/>
          </a:p>
          <a:p>
            <a:pPr lvl="0" algn="just">
              <a:spcBef>
                <a:spcPts val="0"/>
              </a:spcBef>
              <a:buFont typeface="+mj-lt"/>
              <a:buAutoNum type="arabicPeriod"/>
            </a:pPr>
            <a:r>
              <a:rPr lang="uk-UA" sz="1800" dirty="0" smtClean="0"/>
              <a:t>Робочий зошит з інформатики. 6 клас нова програма. Автор: Н.В. Морзе, О.В. Барна, В.П. </a:t>
            </a:r>
            <a:r>
              <a:rPr lang="uk-UA" sz="1800" dirty="0" err="1" smtClean="0"/>
              <a:t>Вембер</a:t>
            </a:r>
            <a:r>
              <a:rPr lang="uk-UA" sz="1800" dirty="0" smtClean="0"/>
              <a:t>. Вид-во: Освіта.</a:t>
            </a:r>
          </a:p>
          <a:p>
            <a:pPr lvl="0" algn="just">
              <a:spcBef>
                <a:spcPts val="0"/>
              </a:spcBef>
              <a:buFont typeface="+mj-lt"/>
              <a:buAutoNum type="arabicPeriod"/>
            </a:pPr>
            <a:r>
              <a:rPr lang="uk-UA" sz="1800" dirty="0" smtClean="0"/>
              <a:t>Робочий зошит з інформатики. 6 клас нова програма. До підручника Й.Я. </a:t>
            </a:r>
            <a:r>
              <a:rPr lang="uk-UA" sz="1800" dirty="0" err="1" smtClean="0"/>
              <a:t>Ривкінд</a:t>
            </a:r>
            <a:r>
              <a:rPr lang="uk-UA" sz="1800" dirty="0" smtClean="0"/>
              <a:t>, Т.І. Лисенко, Л.А. </a:t>
            </a:r>
            <a:r>
              <a:rPr lang="uk-UA" sz="1800" dirty="0" err="1" smtClean="0"/>
              <a:t>Чернікова</a:t>
            </a:r>
            <a:r>
              <a:rPr lang="uk-UA" sz="1800" dirty="0" smtClean="0"/>
              <a:t>, В.В. </a:t>
            </a:r>
            <a:r>
              <a:rPr lang="uk-UA" sz="1800" dirty="0" err="1" smtClean="0"/>
              <a:t>Шакотько</a:t>
            </a:r>
            <a:r>
              <a:rPr lang="uk-UA" sz="1800" dirty="0" smtClean="0"/>
              <a:t>. Вид-во: </a:t>
            </a:r>
            <a:r>
              <a:rPr lang="uk-UA" sz="1800" dirty="0" err="1" smtClean="0"/>
              <a:t>Генеза</a:t>
            </a:r>
            <a:r>
              <a:rPr lang="uk-UA" sz="1800" dirty="0" smtClean="0"/>
              <a:t>.</a:t>
            </a:r>
          </a:p>
          <a:p>
            <a:pPr algn="just">
              <a:spcBef>
                <a:spcPts val="0"/>
              </a:spcBef>
              <a:buFont typeface="+mj-lt"/>
              <a:buAutoNum type="arabicPeriod"/>
            </a:pPr>
            <a:r>
              <a:rPr lang="uk-UA" sz="1800" dirty="0" smtClean="0"/>
              <a:t>Практикум і робочий зошит з інформатики: 9 кл.: Посібник для </a:t>
            </a:r>
            <a:r>
              <a:rPr lang="uk-UA" sz="1800" dirty="0" err="1" smtClean="0"/>
              <a:t>загальноосвіт</a:t>
            </a:r>
            <a:r>
              <a:rPr lang="uk-UA" sz="1800" dirty="0" smtClean="0"/>
              <a:t>. </a:t>
            </a:r>
            <a:r>
              <a:rPr lang="uk-UA" sz="1800" dirty="0" err="1" smtClean="0"/>
              <a:t>навч</a:t>
            </a:r>
            <a:r>
              <a:rPr lang="uk-UA" sz="1800" dirty="0" smtClean="0"/>
              <a:t>. </a:t>
            </a:r>
            <a:r>
              <a:rPr lang="uk-UA" sz="1800" dirty="0" err="1" smtClean="0"/>
              <a:t>закл</a:t>
            </a:r>
            <a:r>
              <a:rPr lang="uk-UA" sz="1800" dirty="0" smtClean="0"/>
              <a:t>./ І.О. Завадський, О.В. Пасічник, В.В. Бойчук. – К.: Видавнича група ВН</a:t>
            </a:r>
            <a:r>
              <a:rPr lang="en-US" sz="1800" dirty="0" smtClean="0"/>
              <a:t>V</a:t>
            </a:r>
            <a:r>
              <a:rPr lang="uk-UA" sz="1800" dirty="0" smtClean="0"/>
              <a:t>, 2009. – 256 с.</a:t>
            </a:r>
          </a:p>
          <a:p>
            <a:pPr algn="just">
              <a:spcBef>
                <a:spcPts val="0"/>
              </a:spcBef>
              <a:buFont typeface="+mj-lt"/>
              <a:buAutoNum type="arabicPeriod"/>
            </a:pPr>
            <a:r>
              <a:rPr lang="uk-UA" sz="1800" dirty="0" smtClean="0"/>
              <a:t>Усі </a:t>
            </a:r>
            <a:r>
              <a:rPr lang="uk-UA" sz="1800" dirty="0" smtClean="0"/>
              <a:t>уроки інформатики. 6 клас / Р. І. </a:t>
            </a:r>
            <a:r>
              <a:rPr lang="uk-UA" sz="1800" dirty="0" err="1" smtClean="0"/>
              <a:t>Лещук</a:t>
            </a:r>
            <a:r>
              <a:rPr lang="uk-UA" sz="1800" dirty="0" smtClean="0"/>
              <a:t>, І. М. </a:t>
            </a:r>
            <a:r>
              <a:rPr lang="uk-UA" sz="1800" dirty="0" err="1" smtClean="0"/>
              <a:t>Лещук</a:t>
            </a:r>
            <a:r>
              <a:rPr lang="uk-UA" sz="1800" dirty="0" smtClean="0"/>
              <a:t>. — Х. : Вид. група «Основа», 2014. — 200.</a:t>
            </a:r>
          </a:p>
          <a:p>
            <a:pPr algn="just">
              <a:spcBef>
                <a:spcPts val="0"/>
              </a:spcBef>
              <a:buFont typeface="+mj-lt"/>
              <a:buAutoNum type="arabicPeriod"/>
            </a:pPr>
            <a:r>
              <a:rPr lang="uk-UA" sz="1800" dirty="0" smtClean="0"/>
              <a:t>Завадський І. О., </a:t>
            </a:r>
            <a:r>
              <a:rPr lang="uk-UA" sz="1800" dirty="0" err="1" smtClean="0"/>
              <a:t>Стеценко</a:t>
            </a:r>
            <a:r>
              <a:rPr lang="uk-UA" sz="1800" dirty="0" smtClean="0"/>
              <a:t> І. В., </a:t>
            </a:r>
            <a:r>
              <a:rPr lang="uk-UA" sz="1800" dirty="0" err="1" smtClean="0"/>
              <a:t>Левченко</a:t>
            </a:r>
            <a:r>
              <a:rPr lang="uk-UA" sz="1800" dirty="0" smtClean="0"/>
              <a:t> О. М. Інформатика: 9 клас: підручник для загальноосвітніх навчальних закладів. — К. : Вид. група BHV, 2009. — 320 с.</a:t>
            </a:r>
            <a:endParaRPr lang="ru-RU" sz="1800" dirty="0" smtClean="0"/>
          </a:p>
          <a:p>
            <a:pPr>
              <a:buFont typeface="+mj-lt"/>
              <a:buAutoNum type="arabicPeriod"/>
            </a:pPr>
            <a:endParaRPr lang="uk-UA" sz="1600" dirty="0" smtClean="0"/>
          </a:p>
          <a:p>
            <a:pPr>
              <a:buNone/>
            </a:pPr>
            <a:endParaRPr lang="uk-UA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Дайте відповіді на питання: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12776"/>
            <a:ext cx="8085584" cy="1872208"/>
          </a:xfrm>
        </p:spPr>
        <p:txBody>
          <a:bodyPr/>
          <a:lstStyle/>
          <a:p>
            <a:pPr lvl="0" algn="just">
              <a:spcBef>
                <a:spcPts val="0"/>
              </a:spcBef>
            </a:pPr>
            <a:r>
              <a:rPr lang="uk-UA" sz="2800" dirty="0" smtClean="0"/>
              <a:t>Що таке комп’ютерна програма?</a:t>
            </a:r>
          </a:p>
          <a:p>
            <a:pPr lvl="0" algn="just">
              <a:spcBef>
                <a:spcPts val="0"/>
              </a:spcBef>
            </a:pPr>
            <a:r>
              <a:rPr lang="uk-UA" sz="2800" dirty="0" smtClean="0"/>
              <a:t>Що таке файл, папка, пристрій збереження інформації? </a:t>
            </a:r>
          </a:p>
          <a:p>
            <a:pPr lvl="0" algn="just">
              <a:spcBef>
                <a:spcPts val="0"/>
              </a:spcBef>
            </a:pPr>
            <a:r>
              <a:rPr lang="uk-UA" sz="2800" dirty="0" smtClean="0"/>
              <a:t>Назвіть основні об’єкти вікна програми.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0225" t="16542" r="25141" b="19818"/>
          <a:stretch>
            <a:fillRect/>
          </a:stretch>
        </p:blipFill>
        <p:spPr bwMode="auto">
          <a:xfrm>
            <a:off x="2123728" y="3356992"/>
            <a:ext cx="5184576" cy="3190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Мозковий штурм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3744416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uk-UA" b="1" dirty="0" smtClean="0">
                <a:latin typeface="Bookman Old Style" pitchFamily="18" charset="0"/>
              </a:rPr>
              <a:t>Яке програмне забезпечення потрібно встановити на персональному комп’ютері для його повноцінної та комфортної роботи? </a:t>
            </a:r>
            <a:endParaRPr lang="uk-UA" b="1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471179">
            <a:off x="483656" y="4365069"/>
            <a:ext cx="216024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</a:rPr>
              <a:t>?</a:t>
            </a:r>
            <a:endParaRPr lang="ru-RU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97923">
            <a:off x="6550434" y="4355501"/>
            <a:ext cx="216024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</a:rPr>
              <a:t>?</a:t>
            </a:r>
            <a:endParaRPr lang="ru-RU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24919" y="4779754"/>
            <a:ext cx="216024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</a:rPr>
              <a:t>?</a:t>
            </a:r>
            <a:endParaRPr lang="ru-RU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Операційна система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1"/>
            <a:ext cx="8229600" cy="2160240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lvl="0" algn="ctr">
              <a:buNone/>
            </a:pPr>
            <a:r>
              <a:rPr lang="uk-UA" sz="3600" b="1" i="1" dirty="0" smtClean="0"/>
              <a:t>Операційна система</a:t>
            </a:r>
            <a:r>
              <a:rPr lang="uk-UA" sz="3600" dirty="0" smtClean="0"/>
              <a:t> – це набір програм, який забезпечує управління роботою комп’ютера.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Призначення операційної системи</a:t>
            </a:r>
            <a:endParaRPr lang="uk-UA" dirty="0"/>
          </a:p>
        </p:txBody>
      </p:sp>
      <p:sp>
        <p:nvSpPr>
          <p:cNvPr id="7" name="Полилиния 6"/>
          <p:cNvSpPr/>
          <p:nvPr/>
        </p:nvSpPr>
        <p:spPr>
          <a:xfrm>
            <a:off x="3577286" y="3302927"/>
            <a:ext cx="2074836" cy="1348040"/>
          </a:xfrm>
          <a:custGeom>
            <a:avLst/>
            <a:gdLst>
              <a:gd name="connsiteX0" fmla="*/ 0 w 2074836"/>
              <a:gd name="connsiteY0" fmla="*/ 674020 h 1348040"/>
              <a:gd name="connsiteX1" fmla="*/ 472216 w 2074836"/>
              <a:gd name="connsiteY1" fmla="*/ 108818 h 1348040"/>
              <a:gd name="connsiteX2" fmla="*/ 1037419 w 2074836"/>
              <a:gd name="connsiteY2" fmla="*/ 1 h 1348040"/>
              <a:gd name="connsiteX3" fmla="*/ 1602622 w 2074836"/>
              <a:gd name="connsiteY3" fmla="*/ 108819 h 1348040"/>
              <a:gd name="connsiteX4" fmla="*/ 2074836 w 2074836"/>
              <a:gd name="connsiteY4" fmla="*/ 674023 h 1348040"/>
              <a:gd name="connsiteX5" fmla="*/ 1602621 w 2074836"/>
              <a:gd name="connsiteY5" fmla="*/ 1239226 h 1348040"/>
              <a:gd name="connsiteX6" fmla="*/ 1037418 w 2074836"/>
              <a:gd name="connsiteY6" fmla="*/ 1348043 h 1348040"/>
              <a:gd name="connsiteX7" fmla="*/ 472215 w 2074836"/>
              <a:gd name="connsiteY7" fmla="*/ 1239226 h 1348040"/>
              <a:gd name="connsiteX8" fmla="*/ 1 w 2074836"/>
              <a:gd name="connsiteY8" fmla="*/ 674022 h 1348040"/>
              <a:gd name="connsiteX9" fmla="*/ 0 w 2074836"/>
              <a:gd name="connsiteY9" fmla="*/ 674020 h 134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74836" h="1348040">
                <a:moveTo>
                  <a:pt x="0" y="674020"/>
                </a:moveTo>
                <a:cubicBezTo>
                  <a:pt x="1" y="445832"/>
                  <a:pt x="177702" y="233138"/>
                  <a:pt x="472216" y="108818"/>
                </a:cubicBezTo>
                <a:cubicBezTo>
                  <a:pt x="640458" y="37800"/>
                  <a:pt x="836786" y="1"/>
                  <a:pt x="1037419" y="1"/>
                </a:cubicBezTo>
                <a:cubicBezTo>
                  <a:pt x="1238052" y="1"/>
                  <a:pt x="1434381" y="37800"/>
                  <a:pt x="1602622" y="108819"/>
                </a:cubicBezTo>
                <a:cubicBezTo>
                  <a:pt x="1897136" y="233140"/>
                  <a:pt x="2074837" y="445835"/>
                  <a:pt x="2074836" y="674023"/>
                </a:cubicBezTo>
                <a:cubicBezTo>
                  <a:pt x="2074836" y="902211"/>
                  <a:pt x="1897135" y="1114905"/>
                  <a:pt x="1602621" y="1239226"/>
                </a:cubicBezTo>
                <a:cubicBezTo>
                  <a:pt x="1434379" y="1310244"/>
                  <a:pt x="1238051" y="1348043"/>
                  <a:pt x="1037418" y="1348043"/>
                </a:cubicBezTo>
                <a:cubicBezTo>
                  <a:pt x="836785" y="1348043"/>
                  <a:pt x="640457" y="1310244"/>
                  <a:pt x="472215" y="1239226"/>
                </a:cubicBezTo>
                <a:cubicBezTo>
                  <a:pt x="177701" y="1114905"/>
                  <a:pt x="0" y="902211"/>
                  <a:pt x="1" y="674022"/>
                </a:cubicBezTo>
                <a:cubicBezTo>
                  <a:pt x="1" y="674021"/>
                  <a:pt x="0" y="674021"/>
                  <a:pt x="0" y="674020"/>
                </a:cubicBez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329253" tIns="222816" rIns="329253" bIns="22281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b="1" kern="1200" dirty="0" smtClean="0">
                <a:solidFill>
                  <a:schemeClr val="tx1"/>
                </a:solidFill>
              </a:rPr>
              <a:t>Операційна система</a:t>
            </a:r>
            <a:endParaRPr lang="uk-UA" sz="2000" b="1" kern="1200" dirty="0">
              <a:solidFill>
                <a:schemeClr val="tx1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 rot="16200000">
            <a:off x="4472065" y="2812704"/>
            <a:ext cx="285277" cy="458333"/>
          </a:xfrm>
          <a:custGeom>
            <a:avLst/>
            <a:gdLst>
              <a:gd name="connsiteX0" fmla="*/ 0 w 285277"/>
              <a:gd name="connsiteY0" fmla="*/ 91667 h 458333"/>
              <a:gd name="connsiteX1" fmla="*/ 142639 w 285277"/>
              <a:gd name="connsiteY1" fmla="*/ 91667 h 458333"/>
              <a:gd name="connsiteX2" fmla="*/ 142639 w 285277"/>
              <a:gd name="connsiteY2" fmla="*/ 0 h 458333"/>
              <a:gd name="connsiteX3" fmla="*/ 285277 w 285277"/>
              <a:gd name="connsiteY3" fmla="*/ 229167 h 458333"/>
              <a:gd name="connsiteX4" fmla="*/ 142639 w 285277"/>
              <a:gd name="connsiteY4" fmla="*/ 458333 h 458333"/>
              <a:gd name="connsiteX5" fmla="*/ 142639 w 285277"/>
              <a:gd name="connsiteY5" fmla="*/ 366666 h 458333"/>
              <a:gd name="connsiteX6" fmla="*/ 0 w 285277"/>
              <a:gd name="connsiteY6" fmla="*/ 366666 h 458333"/>
              <a:gd name="connsiteX7" fmla="*/ 0 w 285277"/>
              <a:gd name="connsiteY7" fmla="*/ 91667 h 45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277" h="458333">
                <a:moveTo>
                  <a:pt x="0" y="91667"/>
                </a:moveTo>
                <a:lnTo>
                  <a:pt x="142639" y="91667"/>
                </a:lnTo>
                <a:lnTo>
                  <a:pt x="142639" y="0"/>
                </a:lnTo>
                <a:lnTo>
                  <a:pt x="285277" y="229167"/>
                </a:lnTo>
                <a:lnTo>
                  <a:pt x="142639" y="458333"/>
                </a:lnTo>
                <a:lnTo>
                  <a:pt x="142639" y="366666"/>
                </a:lnTo>
                <a:lnTo>
                  <a:pt x="0" y="366666"/>
                </a:lnTo>
                <a:lnTo>
                  <a:pt x="0" y="91667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-2" tIns="91667" rIns="85584" bIns="9166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uk-UA" sz="1900" kern="1200"/>
          </a:p>
        </p:txBody>
      </p:sp>
      <p:sp>
        <p:nvSpPr>
          <p:cNvPr id="9" name="Полилиния 8"/>
          <p:cNvSpPr/>
          <p:nvPr/>
        </p:nvSpPr>
        <p:spPr>
          <a:xfrm>
            <a:off x="3491881" y="1416627"/>
            <a:ext cx="2245646" cy="1348040"/>
          </a:xfrm>
          <a:custGeom>
            <a:avLst/>
            <a:gdLst>
              <a:gd name="connsiteX0" fmla="*/ 0 w 2245646"/>
              <a:gd name="connsiteY0" fmla="*/ 674020 h 1348040"/>
              <a:gd name="connsiteX1" fmla="*/ 544931 w 2245646"/>
              <a:gd name="connsiteY1" fmla="*/ 96128 h 1348040"/>
              <a:gd name="connsiteX2" fmla="*/ 1122824 w 2245646"/>
              <a:gd name="connsiteY2" fmla="*/ 2 h 1348040"/>
              <a:gd name="connsiteX3" fmla="*/ 1700718 w 2245646"/>
              <a:gd name="connsiteY3" fmla="*/ 96129 h 1348040"/>
              <a:gd name="connsiteX4" fmla="*/ 2245646 w 2245646"/>
              <a:gd name="connsiteY4" fmla="*/ 674024 h 1348040"/>
              <a:gd name="connsiteX5" fmla="*/ 1700716 w 2245646"/>
              <a:gd name="connsiteY5" fmla="*/ 1251917 h 1348040"/>
              <a:gd name="connsiteX6" fmla="*/ 1122823 w 2245646"/>
              <a:gd name="connsiteY6" fmla="*/ 1348044 h 1348040"/>
              <a:gd name="connsiteX7" fmla="*/ 544929 w 2245646"/>
              <a:gd name="connsiteY7" fmla="*/ 1251917 h 1348040"/>
              <a:gd name="connsiteX8" fmla="*/ 0 w 2245646"/>
              <a:gd name="connsiteY8" fmla="*/ 674023 h 1348040"/>
              <a:gd name="connsiteX9" fmla="*/ 0 w 2245646"/>
              <a:gd name="connsiteY9" fmla="*/ 674020 h 134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45646" h="1348040">
                <a:moveTo>
                  <a:pt x="0" y="674020"/>
                </a:moveTo>
                <a:cubicBezTo>
                  <a:pt x="1" y="437313"/>
                  <a:pt x="206847" y="217955"/>
                  <a:pt x="544931" y="96128"/>
                </a:cubicBezTo>
                <a:cubicBezTo>
                  <a:pt x="719482" y="33229"/>
                  <a:pt x="919238" y="2"/>
                  <a:pt x="1122824" y="2"/>
                </a:cubicBezTo>
                <a:cubicBezTo>
                  <a:pt x="1326411" y="2"/>
                  <a:pt x="1526166" y="33230"/>
                  <a:pt x="1700718" y="96129"/>
                </a:cubicBezTo>
                <a:cubicBezTo>
                  <a:pt x="2038802" y="217957"/>
                  <a:pt x="2245648" y="437317"/>
                  <a:pt x="2245646" y="674024"/>
                </a:cubicBezTo>
                <a:cubicBezTo>
                  <a:pt x="2245646" y="910731"/>
                  <a:pt x="2038800" y="1130089"/>
                  <a:pt x="1700716" y="1251917"/>
                </a:cubicBezTo>
                <a:cubicBezTo>
                  <a:pt x="1526165" y="1314816"/>
                  <a:pt x="1326409" y="1348044"/>
                  <a:pt x="1122823" y="1348044"/>
                </a:cubicBezTo>
                <a:cubicBezTo>
                  <a:pt x="919237" y="1348044"/>
                  <a:pt x="719481" y="1314817"/>
                  <a:pt x="544929" y="1251917"/>
                </a:cubicBezTo>
                <a:cubicBezTo>
                  <a:pt x="206845" y="1130089"/>
                  <a:pt x="-1" y="910730"/>
                  <a:pt x="0" y="674023"/>
                </a:cubicBezTo>
                <a:lnTo>
                  <a:pt x="0" y="674020"/>
                </a:ln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354267" tIns="222816" rIns="354267" bIns="22281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kern="1200" dirty="0" smtClean="0">
                <a:solidFill>
                  <a:schemeClr val="tx1"/>
                </a:solidFill>
              </a:rPr>
              <a:t>Керує  роботою пристроїв</a:t>
            </a:r>
            <a:endParaRPr lang="uk-UA" sz="2000" kern="1200" dirty="0">
              <a:solidFill>
                <a:schemeClr val="tx1"/>
              </a:solidFill>
            </a:endParaRPr>
          </a:p>
        </p:txBody>
      </p:sp>
      <p:sp>
        <p:nvSpPr>
          <p:cNvPr id="10" name="Полилиния 9"/>
          <p:cNvSpPr/>
          <p:nvPr/>
        </p:nvSpPr>
        <p:spPr>
          <a:xfrm rot="20239830">
            <a:off x="5568807" y="3299872"/>
            <a:ext cx="236521" cy="458333"/>
          </a:xfrm>
          <a:custGeom>
            <a:avLst/>
            <a:gdLst>
              <a:gd name="connsiteX0" fmla="*/ 0 w 236521"/>
              <a:gd name="connsiteY0" fmla="*/ 91667 h 458333"/>
              <a:gd name="connsiteX1" fmla="*/ 118261 w 236521"/>
              <a:gd name="connsiteY1" fmla="*/ 91667 h 458333"/>
              <a:gd name="connsiteX2" fmla="*/ 118261 w 236521"/>
              <a:gd name="connsiteY2" fmla="*/ 0 h 458333"/>
              <a:gd name="connsiteX3" fmla="*/ 236521 w 236521"/>
              <a:gd name="connsiteY3" fmla="*/ 229167 h 458333"/>
              <a:gd name="connsiteX4" fmla="*/ 118261 w 236521"/>
              <a:gd name="connsiteY4" fmla="*/ 458333 h 458333"/>
              <a:gd name="connsiteX5" fmla="*/ 118261 w 236521"/>
              <a:gd name="connsiteY5" fmla="*/ 366666 h 458333"/>
              <a:gd name="connsiteX6" fmla="*/ 0 w 236521"/>
              <a:gd name="connsiteY6" fmla="*/ 366666 h 458333"/>
              <a:gd name="connsiteX7" fmla="*/ 0 w 236521"/>
              <a:gd name="connsiteY7" fmla="*/ 91667 h 45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521" h="458333">
                <a:moveTo>
                  <a:pt x="0" y="91667"/>
                </a:moveTo>
                <a:lnTo>
                  <a:pt x="118261" y="91667"/>
                </a:lnTo>
                <a:lnTo>
                  <a:pt x="118261" y="0"/>
                </a:lnTo>
                <a:lnTo>
                  <a:pt x="236521" y="229167"/>
                </a:lnTo>
                <a:lnTo>
                  <a:pt x="118261" y="458333"/>
                </a:lnTo>
                <a:lnTo>
                  <a:pt x="118261" y="366666"/>
                </a:lnTo>
                <a:lnTo>
                  <a:pt x="0" y="366666"/>
                </a:lnTo>
                <a:lnTo>
                  <a:pt x="0" y="91667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-1" tIns="91667" rIns="70956" bIns="9166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uk-UA" sz="1900" kern="1200"/>
          </a:p>
        </p:txBody>
      </p:sp>
      <p:sp>
        <p:nvSpPr>
          <p:cNvPr id="11" name="Полилиния 10"/>
          <p:cNvSpPr/>
          <p:nvPr/>
        </p:nvSpPr>
        <p:spPr>
          <a:xfrm>
            <a:off x="5625309" y="2348874"/>
            <a:ext cx="2547095" cy="1348040"/>
          </a:xfrm>
          <a:custGeom>
            <a:avLst/>
            <a:gdLst>
              <a:gd name="connsiteX0" fmla="*/ 0 w 2547095"/>
              <a:gd name="connsiteY0" fmla="*/ 674020 h 1348040"/>
              <a:gd name="connsiteX1" fmla="*/ 677818 w 2547095"/>
              <a:gd name="connsiteY1" fmla="*/ 78290 h 1348040"/>
              <a:gd name="connsiteX2" fmla="*/ 1273549 w 2547095"/>
              <a:gd name="connsiteY2" fmla="*/ 2 h 1348040"/>
              <a:gd name="connsiteX3" fmla="*/ 1869281 w 2547095"/>
              <a:gd name="connsiteY3" fmla="*/ 78291 h 1348040"/>
              <a:gd name="connsiteX4" fmla="*/ 2547096 w 2547095"/>
              <a:gd name="connsiteY4" fmla="*/ 674024 h 1348040"/>
              <a:gd name="connsiteX5" fmla="*/ 1869279 w 2547095"/>
              <a:gd name="connsiteY5" fmla="*/ 1269756 h 1348040"/>
              <a:gd name="connsiteX6" fmla="*/ 1273547 w 2547095"/>
              <a:gd name="connsiteY6" fmla="*/ 1348044 h 1348040"/>
              <a:gd name="connsiteX7" fmla="*/ 677815 w 2547095"/>
              <a:gd name="connsiteY7" fmla="*/ 1269755 h 1348040"/>
              <a:gd name="connsiteX8" fmla="*/ -1 w 2547095"/>
              <a:gd name="connsiteY8" fmla="*/ 674022 h 1348040"/>
              <a:gd name="connsiteX9" fmla="*/ 0 w 2547095"/>
              <a:gd name="connsiteY9" fmla="*/ 674020 h 134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47095" h="1348040">
                <a:moveTo>
                  <a:pt x="0" y="674020"/>
                </a:moveTo>
                <a:cubicBezTo>
                  <a:pt x="1" y="424325"/>
                  <a:pt x="260824" y="195090"/>
                  <a:pt x="677818" y="78290"/>
                </a:cubicBezTo>
                <a:cubicBezTo>
                  <a:pt x="861365" y="26878"/>
                  <a:pt x="1065882" y="2"/>
                  <a:pt x="1273549" y="2"/>
                </a:cubicBezTo>
                <a:cubicBezTo>
                  <a:pt x="1481217" y="2"/>
                  <a:pt x="1685734" y="26879"/>
                  <a:pt x="1869281" y="78291"/>
                </a:cubicBezTo>
                <a:cubicBezTo>
                  <a:pt x="2286276" y="195092"/>
                  <a:pt x="2547098" y="424329"/>
                  <a:pt x="2547096" y="674024"/>
                </a:cubicBezTo>
                <a:cubicBezTo>
                  <a:pt x="2547096" y="923719"/>
                  <a:pt x="2286274" y="1152955"/>
                  <a:pt x="1869279" y="1269756"/>
                </a:cubicBezTo>
                <a:cubicBezTo>
                  <a:pt x="1685732" y="1321168"/>
                  <a:pt x="1481215" y="1348044"/>
                  <a:pt x="1273547" y="1348044"/>
                </a:cubicBezTo>
                <a:cubicBezTo>
                  <a:pt x="1065879" y="1348044"/>
                  <a:pt x="861362" y="1321167"/>
                  <a:pt x="677815" y="1269755"/>
                </a:cubicBezTo>
                <a:cubicBezTo>
                  <a:pt x="260820" y="1152954"/>
                  <a:pt x="-2" y="923717"/>
                  <a:pt x="-1" y="674022"/>
                </a:cubicBezTo>
                <a:cubicBezTo>
                  <a:pt x="-1" y="674021"/>
                  <a:pt x="0" y="674021"/>
                  <a:pt x="0" y="674020"/>
                </a:cubicBez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398414" tIns="222816" rIns="398414" bIns="22281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kern="1200" dirty="0" smtClean="0">
                <a:solidFill>
                  <a:schemeClr val="tx1"/>
                </a:solidFill>
              </a:rPr>
              <a:t>Обмінює дані між користувачем і комп</a:t>
            </a:r>
            <a:r>
              <a:rPr lang="en-US" sz="2000" kern="1200" dirty="0" smtClean="0">
                <a:solidFill>
                  <a:schemeClr val="tx1"/>
                </a:solidFill>
              </a:rPr>
              <a:t>’</a:t>
            </a:r>
            <a:r>
              <a:rPr lang="uk-UA" sz="2000" kern="1200" dirty="0" err="1" smtClean="0">
                <a:solidFill>
                  <a:schemeClr val="tx1"/>
                </a:solidFill>
              </a:rPr>
              <a:t>ютером</a:t>
            </a:r>
            <a:endParaRPr lang="uk-UA" sz="2000" kern="1200" dirty="0">
              <a:solidFill>
                <a:schemeClr val="tx1"/>
              </a:solidFill>
            </a:endParaRPr>
          </a:p>
        </p:txBody>
      </p:sp>
      <p:sp>
        <p:nvSpPr>
          <p:cNvPr id="12" name="Полилиния 11"/>
          <p:cNvSpPr/>
          <p:nvPr/>
        </p:nvSpPr>
        <p:spPr>
          <a:xfrm rot="1203606">
            <a:off x="5626660" y="4171933"/>
            <a:ext cx="299204" cy="458333"/>
          </a:xfrm>
          <a:custGeom>
            <a:avLst/>
            <a:gdLst>
              <a:gd name="connsiteX0" fmla="*/ 0 w 299204"/>
              <a:gd name="connsiteY0" fmla="*/ 91667 h 458333"/>
              <a:gd name="connsiteX1" fmla="*/ 149602 w 299204"/>
              <a:gd name="connsiteY1" fmla="*/ 91667 h 458333"/>
              <a:gd name="connsiteX2" fmla="*/ 149602 w 299204"/>
              <a:gd name="connsiteY2" fmla="*/ 0 h 458333"/>
              <a:gd name="connsiteX3" fmla="*/ 299204 w 299204"/>
              <a:gd name="connsiteY3" fmla="*/ 229167 h 458333"/>
              <a:gd name="connsiteX4" fmla="*/ 149602 w 299204"/>
              <a:gd name="connsiteY4" fmla="*/ 458333 h 458333"/>
              <a:gd name="connsiteX5" fmla="*/ 149602 w 299204"/>
              <a:gd name="connsiteY5" fmla="*/ 366666 h 458333"/>
              <a:gd name="connsiteX6" fmla="*/ 0 w 299204"/>
              <a:gd name="connsiteY6" fmla="*/ 366666 h 458333"/>
              <a:gd name="connsiteX7" fmla="*/ 0 w 299204"/>
              <a:gd name="connsiteY7" fmla="*/ 91667 h 45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9204" h="458333">
                <a:moveTo>
                  <a:pt x="0" y="91667"/>
                </a:moveTo>
                <a:lnTo>
                  <a:pt x="149602" y="91667"/>
                </a:lnTo>
                <a:lnTo>
                  <a:pt x="149602" y="0"/>
                </a:lnTo>
                <a:lnTo>
                  <a:pt x="299204" y="229167"/>
                </a:lnTo>
                <a:lnTo>
                  <a:pt x="149602" y="458333"/>
                </a:lnTo>
                <a:lnTo>
                  <a:pt x="149602" y="366666"/>
                </a:lnTo>
                <a:lnTo>
                  <a:pt x="0" y="366666"/>
                </a:lnTo>
                <a:lnTo>
                  <a:pt x="0" y="91667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0" tIns="91667" rIns="89760" bIns="91666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uk-UA" sz="1900" kern="1200"/>
          </a:p>
        </p:txBody>
      </p:sp>
      <p:sp>
        <p:nvSpPr>
          <p:cNvPr id="13" name="Полилиния 12"/>
          <p:cNvSpPr/>
          <p:nvPr/>
        </p:nvSpPr>
        <p:spPr>
          <a:xfrm>
            <a:off x="5797812" y="4221089"/>
            <a:ext cx="2662622" cy="1348040"/>
          </a:xfrm>
          <a:custGeom>
            <a:avLst/>
            <a:gdLst>
              <a:gd name="connsiteX0" fmla="*/ 0 w 2662622"/>
              <a:gd name="connsiteY0" fmla="*/ 674020 h 1348040"/>
              <a:gd name="connsiteX1" fmla="*/ 729969 w 2662622"/>
              <a:gd name="connsiteY1" fmla="*/ 72678 h 1348040"/>
              <a:gd name="connsiteX2" fmla="*/ 1331312 w 2662622"/>
              <a:gd name="connsiteY2" fmla="*/ 1 h 1348040"/>
              <a:gd name="connsiteX3" fmla="*/ 1932656 w 2662622"/>
              <a:gd name="connsiteY3" fmla="*/ 72678 h 1348040"/>
              <a:gd name="connsiteX4" fmla="*/ 2662623 w 2662622"/>
              <a:gd name="connsiteY4" fmla="*/ 674023 h 1348040"/>
              <a:gd name="connsiteX5" fmla="*/ 1932655 w 2662622"/>
              <a:gd name="connsiteY5" fmla="*/ 1275366 h 1348040"/>
              <a:gd name="connsiteX6" fmla="*/ 1331312 w 2662622"/>
              <a:gd name="connsiteY6" fmla="*/ 1348043 h 1348040"/>
              <a:gd name="connsiteX7" fmla="*/ 729969 w 2662622"/>
              <a:gd name="connsiteY7" fmla="*/ 1275366 h 1348040"/>
              <a:gd name="connsiteX8" fmla="*/ 2 w 2662622"/>
              <a:gd name="connsiteY8" fmla="*/ 674022 h 1348040"/>
              <a:gd name="connsiteX9" fmla="*/ 0 w 2662622"/>
              <a:gd name="connsiteY9" fmla="*/ 674020 h 134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62622" h="1348040">
                <a:moveTo>
                  <a:pt x="0" y="674020"/>
                </a:moveTo>
                <a:cubicBezTo>
                  <a:pt x="1" y="419937"/>
                  <a:pt x="282224" y="187445"/>
                  <a:pt x="729969" y="72678"/>
                </a:cubicBezTo>
                <a:cubicBezTo>
                  <a:pt x="916375" y="24898"/>
                  <a:pt x="1122377" y="1"/>
                  <a:pt x="1331312" y="1"/>
                </a:cubicBezTo>
                <a:cubicBezTo>
                  <a:pt x="1540247" y="1"/>
                  <a:pt x="1746249" y="24898"/>
                  <a:pt x="1932656" y="72678"/>
                </a:cubicBezTo>
                <a:cubicBezTo>
                  <a:pt x="2380403" y="187446"/>
                  <a:pt x="2662624" y="419939"/>
                  <a:pt x="2662623" y="674023"/>
                </a:cubicBezTo>
                <a:cubicBezTo>
                  <a:pt x="2662623" y="928106"/>
                  <a:pt x="2380401" y="1160599"/>
                  <a:pt x="1932655" y="1275366"/>
                </a:cubicBezTo>
                <a:cubicBezTo>
                  <a:pt x="1746249" y="1323146"/>
                  <a:pt x="1540247" y="1348043"/>
                  <a:pt x="1331312" y="1348043"/>
                </a:cubicBezTo>
                <a:cubicBezTo>
                  <a:pt x="1122377" y="1348043"/>
                  <a:pt x="916375" y="1323146"/>
                  <a:pt x="729969" y="1275366"/>
                </a:cubicBezTo>
                <a:cubicBezTo>
                  <a:pt x="282222" y="1160598"/>
                  <a:pt x="1" y="928105"/>
                  <a:pt x="2" y="674022"/>
                </a:cubicBezTo>
                <a:lnTo>
                  <a:pt x="0" y="674020"/>
                </a:ln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415332" tIns="222816" rIns="415332" bIns="22281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kern="1200" dirty="0" smtClean="0">
                <a:solidFill>
                  <a:schemeClr val="tx1"/>
                </a:solidFill>
              </a:rPr>
              <a:t>Обмінює дані між пристроями комп</a:t>
            </a:r>
            <a:r>
              <a:rPr lang="en-US" sz="2000" kern="1200" dirty="0" smtClean="0">
                <a:solidFill>
                  <a:schemeClr val="tx1"/>
                </a:solidFill>
              </a:rPr>
              <a:t>’</a:t>
            </a:r>
            <a:r>
              <a:rPr lang="uk-UA" sz="2000" kern="1200" dirty="0" err="1" smtClean="0">
                <a:solidFill>
                  <a:schemeClr val="tx1"/>
                </a:solidFill>
              </a:rPr>
              <a:t>ютера</a:t>
            </a:r>
            <a:endParaRPr lang="uk-UA" sz="2000" kern="1200" dirty="0">
              <a:solidFill>
                <a:schemeClr val="tx1"/>
              </a:solidFill>
            </a:endParaRPr>
          </a:p>
        </p:txBody>
      </p:sp>
      <p:sp>
        <p:nvSpPr>
          <p:cNvPr id="14" name="Полилиния 13"/>
          <p:cNvSpPr/>
          <p:nvPr/>
        </p:nvSpPr>
        <p:spPr>
          <a:xfrm rot="5400000">
            <a:off x="4472065" y="4682857"/>
            <a:ext cx="285277" cy="458333"/>
          </a:xfrm>
          <a:custGeom>
            <a:avLst/>
            <a:gdLst>
              <a:gd name="connsiteX0" fmla="*/ 0 w 285277"/>
              <a:gd name="connsiteY0" fmla="*/ 91667 h 458333"/>
              <a:gd name="connsiteX1" fmla="*/ 142639 w 285277"/>
              <a:gd name="connsiteY1" fmla="*/ 91667 h 458333"/>
              <a:gd name="connsiteX2" fmla="*/ 142639 w 285277"/>
              <a:gd name="connsiteY2" fmla="*/ 0 h 458333"/>
              <a:gd name="connsiteX3" fmla="*/ 285277 w 285277"/>
              <a:gd name="connsiteY3" fmla="*/ 229167 h 458333"/>
              <a:gd name="connsiteX4" fmla="*/ 142639 w 285277"/>
              <a:gd name="connsiteY4" fmla="*/ 458333 h 458333"/>
              <a:gd name="connsiteX5" fmla="*/ 142639 w 285277"/>
              <a:gd name="connsiteY5" fmla="*/ 366666 h 458333"/>
              <a:gd name="connsiteX6" fmla="*/ 0 w 285277"/>
              <a:gd name="connsiteY6" fmla="*/ 366666 h 458333"/>
              <a:gd name="connsiteX7" fmla="*/ 0 w 285277"/>
              <a:gd name="connsiteY7" fmla="*/ 91667 h 45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277" h="458333">
                <a:moveTo>
                  <a:pt x="0" y="91667"/>
                </a:moveTo>
                <a:lnTo>
                  <a:pt x="142639" y="91667"/>
                </a:lnTo>
                <a:lnTo>
                  <a:pt x="142639" y="0"/>
                </a:lnTo>
                <a:lnTo>
                  <a:pt x="285277" y="229167"/>
                </a:lnTo>
                <a:lnTo>
                  <a:pt x="142639" y="458333"/>
                </a:lnTo>
                <a:lnTo>
                  <a:pt x="142639" y="366666"/>
                </a:lnTo>
                <a:lnTo>
                  <a:pt x="0" y="366666"/>
                </a:lnTo>
                <a:lnTo>
                  <a:pt x="0" y="91667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0" tIns="91665" rIns="85582" bIns="91668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uk-UA" sz="1900" kern="1200"/>
          </a:p>
        </p:txBody>
      </p:sp>
      <p:sp>
        <p:nvSpPr>
          <p:cNvPr id="15" name="Полилиния 14"/>
          <p:cNvSpPr/>
          <p:nvPr/>
        </p:nvSpPr>
        <p:spPr>
          <a:xfrm>
            <a:off x="3505281" y="5189228"/>
            <a:ext cx="2218847" cy="1348040"/>
          </a:xfrm>
          <a:custGeom>
            <a:avLst/>
            <a:gdLst>
              <a:gd name="connsiteX0" fmla="*/ 0 w 2218847"/>
              <a:gd name="connsiteY0" fmla="*/ 674020 h 1348040"/>
              <a:gd name="connsiteX1" fmla="*/ 533383 w 2218847"/>
              <a:gd name="connsiteY1" fmla="*/ 97979 h 1348040"/>
              <a:gd name="connsiteX2" fmla="*/ 1109425 w 2218847"/>
              <a:gd name="connsiteY2" fmla="*/ 2 h 1348040"/>
              <a:gd name="connsiteX3" fmla="*/ 1685468 w 2218847"/>
              <a:gd name="connsiteY3" fmla="*/ 97980 h 1348040"/>
              <a:gd name="connsiteX4" fmla="*/ 2218849 w 2218847"/>
              <a:gd name="connsiteY4" fmla="*/ 674024 h 1348040"/>
              <a:gd name="connsiteX5" fmla="*/ 1685467 w 2218847"/>
              <a:gd name="connsiteY5" fmla="*/ 1250066 h 1348040"/>
              <a:gd name="connsiteX6" fmla="*/ 1109425 w 2218847"/>
              <a:gd name="connsiteY6" fmla="*/ 1348044 h 1348040"/>
              <a:gd name="connsiteX7" fmla="*/ 533382 w 2218847"/>
              <a:gd name="connsiteY7" fmla="*/ 1250066 h 1348040"/>
              <a:gd name="connsiteX8" fmla="*/ 1 w 2218847"/>
              <a:gd name="connsiteY8" fmla="*/ 674023 h 1348040"/>
              <a:gd name="connsiteX9" fmla="*/ 0 w 2218847"/>
              <a:gd name="connsiteY9" fmla="*/ 674020 h 134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8847" h="1348040">
                <a:moveTo>
                  <a:pt x="0" y="674020"/>
                </a:moveTo>
                <a:cubicBezTo>
                  <a:pt x="1" y="438589"/>
                  <a:pt x="202199" y="220220"/>
                  <a:pt x="533383" y="97979"/>
                </a:cubicBezTo>
                <a:cubicBezTo>
                  <a:pt x="707009" y="33893"/>
                  <a:pt x="906267" y="2"/>
                  <a:pt x="1109425" y="2"/>
                </a:cubicBezTo>
                <a:cubicBezTo>
                  <a:pt x="1312583" y="2"/>
                  <a:pt x="1511841" y="33894"/>
                  <a:pt x="1685468" y="97980"/>
                </a:cubicBezTo>
                <a:cubicBezTo>
                  <a:pt x="2016653" y="220222"/>
                  <a:pt x="2218850" y="438592"/>
                  <a:pt x="2218849" y="674024"/>
                </a:cubicBezTo>
                <a:cubicBezTo>
                  <a:pt x="2218849" y="909455"/>
                  <a:pt x="2016652" y="1127824"/>
                  <a:pt x="1685467" y="1250066"/>
                </a:cubicBezTo>
                <a:cubicBezTo>
                  <a:pt x="1511841" y="1314152"/>
                  <a:pt x="1312583" y="1348044"/>
                  <a:pt x="1109425" y="1348044"/>
                </a:cubicBezTo>
                <a:cubicBezTo>
                  <a:pt x="906267" y="1348044"/>
                  <a:pt x="707009" y="1314153"/>
                  <a:pt x="533382" y="1250066"/>
                </a:cubicBezTo>
                <a:cubicBezTo>
                  <a:pt x="202197" y="1127824"/>
                  <a:pt x="0" y="909454"/>
                  <a:pt x="1" y="674023"/>
                </a:cubicBezTo>
                <a:cubicBezTo>
                  <a:pt x="1" y="674022"/>
                  <a:pt x="0" y="674021"/>
                  <a:pt x="0" y="674020"/>
                </a:cubicBez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351613" tIns="224086" rIns="351613" bIns="224086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100" kern="1200" dirty="0" smtClean="0">
                <a:solidFill>
                  <a:schemeClr val="tx1"/>
                </a:solidFill>
              </a:rPr>
              <a:t>Забезпечує виконання програм</a:t>
            </a:r>
            <a:endParaRPr lang="uk-UA" sz="2100" kern="1200" dirty="0">
              <a:solidFill>
                <a:schemeClr val="tx1"/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 rot="20513088">
            <a:off x="3247349" y="4142466"/>
            <a:ext cx="321792" cy="458334"/>
          </a:xfrm>
          <a:custGeom>
            <a:avLst/>
            <a:gdLst>
              <a:gd name="connsiteX0" fmla="*/ 0 w 321791"/>
              <a:gd name="connsiteY0" fmla="*/ 91667 h 458333"/>
              <a:gd name="connsiteX1" fmla="*/ 160896 w 321791"/>
              <a:gd name="connsiteY1" fmla="*/ 91667 h 458333"/>
              <a:gd name="connsiteX2" fmla="*/ 160896 w 321791"/>
              <a:gd name="connsiteY2" fmla="*/ 0 h 458333"/>
              <a:gd name="connsiteX3" fmla="*/ 321791 w 321791"/>
              <a:gd name="connsiteY3" fmla="*/ 229167 h 458333"/>
              <a:gd name="connsiteX4" fmla="*/ 160896 w 321791"/>
              <a:gd name="connsiteY4" fmla="*/ 458333 h 458333"/>
              <a:gd name="connsiteX5" fmla="*/ 160896 w 321791"/>
              <a:gd name="connsiteY5" fmla="*/ 366666 h 458333"/>
              <a:gd name="connsiteX6" fmla="*/ 0 w 321791"/>
              <a:gd name="connsiteY6" fmla="*/ 366666 h 458333"/>
              <a:gd name="connsiteX7" fmla="*/ 0 w 321791"/>
              <a:gd name="connsiteY7" fmla="*/ 91667 h 45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1791" h="458333">
                <a:moveTo>
                  <a:pt x="321791" y="366666"/>
                </a:moveTo>
                <a:lnTo>
                  <a:pt x="160895" y="366666"/>
                </a:lnTo>
                <a:lnTo>
                  <a:pt x="160895" y="458333"/>
                </a:lnTo>
                <a:lnTo>
                  <a:pt x="0" y="229166"/>
                </a:lnTo>
                <a:lnTo>
                  <a:pt x="160895" y="0"/>
                </a:lnTo>
                <a:lnTo>
                  <a:pt x="160895" y="91667"/>
                </a:lnTo>
                <a:lnTo>
                  <a:pt x="321791" y="91667"/>
                </a:lnTo>
                <a:lnTo>
                  <a:pt x="321791" y="366666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96536" tIns="91667" rIns="1" bIns="9166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uk-UA" sz="1900" kern="1200"/>
          </a:p>
        </p:txBody>
      </p:sp>
      <p:sp>
        <p:nvSpPr>
          <p:cNvPr id="17" name="Полилиния 16"/>
          <p:cNvSpPr/>
          <p:nvPr/>
        </p:nvSpPr>
        <p:spPr>
          <a:xfrm>
            <a:off x="755576" y="4149060"/>
            <a:ext cx="2545410" cy="1348040"/>
          </a:xfrm>
          <a:custGeom>
            <a:avLst/>
            <a:gdLst>
              <a:gd name="connsiteX0" fmla="*/ 0 w 2545410"/>
              <a:gd name="connsiteY0" fmla="*/ 674020 h 1348040"/>
              <a:gd name="connsiteX1" fmla="*/ 677061 w 2545410"/>
              <a:gd name="connsiteY1" fmla="*/ 78376 h 1348040"/>
              <a:gd name="connsiteX2" fmla="*/ 1272706 w 2545410"/>
              <a:gd name="connsiteY2" fmla="*/ 2 h 1348040"/>
              <a:gd name="connsiteX3" fmla="*/ 1868352 w 2545410"/>
              <a:gd name="connsiteY3" fmla="*/ 78377 h 1348040"/>
              <a:gd name="connsiteX4" fmla="*/ 2545410 w 2545410"/>
              <a:gd name="connsiteY4" fmla="*/ 674024 h 1348040"/>
              <a:gd name="connsiteX5" fmla="*/ 1868350 w 2545410"/>
              <a:gd name="connsiteY5" fmla="*/ 1269669 h 1348040"/>
              <a:gd name="connsiteX6" fmla="*/ 1272705 w 2545410"/>
              <a:gd name="connsiteY6" fmla="*/ 1348044 h 1348040"/>
              <a:gd name="connsiteX7" fmla="*/ 677059 w 2545410"/>
              <a:gd name="connsiteY7" fmla="*/ 1269669 h 1348040"/>
              <a:gd name="connsiteX8" fmla="*/ 0 w 2545410"/>
              <a:gd name="connsiteY8" fmla="*/ 674023 h 1348040"/>
              <a:gd name="connsiteX9" fmla="*/ 0 w 2545410"/>
              <a:gd name="connsiteY9" fmla="*/ 674020 h 134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45410" h="1348040">
                <a:moveTo>
                  <a:pt x="0" y="674020"/>
                </a:moveTo>
                <a:cubicBezTo>
                  <a:pt x="1" y="424392"/>
                  <a:pt x="260514" y="195205"/>
                  <a:pt x="677061" y="78376"/>
                </a:cubicBezTo>
                <a:cubicBezTo>
                  <a:pt x="860564" y="26909"/>
                  <a:pt x="1065058" y="2"/>
                  <a:pt x="1272706" y="2"/>
                </a:cubicBezTo>
                <a:cubicBezTo>
                  <a:pt x="1480354" y="2"/>
                  <a:pt x="1684849" y="26909"/>
                  <a:pt x="1868352" y="78377"/>
                </a:cubicBezTo>
                <a:cubicBezTo>
                  <a:pt x="2284900" y="195208"/>
                  <a:pt x="2545412" y="424395"/>
                  <a:pt x="2545410" y="674024"/>
                </a:cubicBezTo>
                <a:cubicBezTo>
                  <a:pt x="2545410" y="923653"/>
                  <a:pt x="2284897" y="1152839"/>
                  <a:pt x="1868350" y="1269669"/>
                </a:cubicBezTo>
                <a:cubicBezTo>
                  <a:pt x="1684847" y="1321136"/>
                  <a:pt x="1480353" y="1348044"/>
                  <a:pt x="1272705" y="1348044"/>
                </a:cubicBezTo>
                <a:cubicBezTo>
                  <a:pt x="1065057" y="1348044"/>
                  <a:pt x="860562" y="1321137"/>
                  <a:pt x="677059" y="1269669"/>
                </a:cubicBezTo>
                <a:cubicBezTo>
                  <a:pt x="260511" y="1152839"/>
                  <a:pt x="-1" y="923652"/>
                  <a:pt x="0" y="674023"/>
                </a:cubicBezTo>
                <a:lnTo>
                  <a:pt x="0" y="674020"/>
                </a:ln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398167" tIns="222816" rIns="398167" bIns="22281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kern="1200" dirty="0" smtClean="0">
                <a:solidFill>
                  <a:schemeClr val="tx1"/>
                </a:solidFill>
              </a:rPr>
              <a:t>Узгоджує одночасну роботу програм</a:t>
            </a:r>
            <a:endParaRPr lang="uk-UA" sz="2000" kern="1200" dirty="0">
              <a:solidFill>
                <a:schemeClr val="tx1"/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 rot="22835772">
            <a:off x="3243505" y="3298023"/>
            <a:ext cx="348800" cy="458334"/>
          </a:xfrm>
          <a:custGeom>
            <a:avLst/>
            <a:gdLst>
              <a:gd name="connsiteX0" fmla="*/ 0 w 348799"/>
              <a:gd name="connsiteY0" fmla="*/ 91667 h 458333"/>
              <a:gd name="connsiteX1" fmla="*/ 174400 w 348799"/>
              <a:gd name="connsiteY1" fmla="*/ 91667 h 458333"/>
              <a:gd name="connsiteX2" fmla="*/ 174400 w 348799"/>
              <a:gd name="connsiteY2" fmla="*/ 0 h 458333"/>
              <a:gd name="connsiteX3" fmla="*/ 348799 w 348799"/>
              <a:gd name="connsiteY3" fmla="*/ 229167 h 458333"/>
              <a:gd name="connsiteX4" fmla="*/ 174400 w 348799"/>
              <a:gd name="connsiteY4" fmla="*/ 458333 h 458333"/>
              <a:gd name="connsiteX5" fmla="*/ 174400 w 348799"/>
              <a:gd name="connsiteY5" fmla="*/ 366666 h 458333"/>
              <a:gd name="connsiteX6" fmla="*/ 0 w 348799"/>
              <a:gd name="connsiteY6" fmla="*/ 366666 h 458333"/>
              <a:gd name="connsiteX7" fmla="*/ 0 w 348799"/>
              <a:gd name="connsiteY7" fmla="*/ 91667 h 458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799" h="458333">
                <a:moveTo>
                  <a:pt x="348799" y="366666"/>
                </a:moveTo>
                <a:lnTo>
                  <a:pt x="174399" y="366666"/>
                </a:lnTo>
                <a:lnTo>
                  <a:pt x="174399" y="458333"/>
                </a:lnTo>
                <a:lnTo>
                  <a:pt x="0" y="229166"/>
                </a:lnTo>
                <a:lnTo>
                  <a:pt x="174399" y="0"/>
                </a:lnTo>
                <a:lnTo>
                  <a:pt x="174399" y="91667"/>
                </a:lnTo>
                <a:lnTo>
                  <a:pt x="348799" y="91667"/>
                </a:lnTo>
                <a:lnTo>
                  <a:pt x="348799" y="366666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104640" tIns="91667" rIns="0" bIns="91667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uk-UA" sz="1900" kern="1200"/>
          </a:p>
        </p:txBody>
      </p:sp>
      <p:sp>
        <p:nvSpPr>
          <p:cNvPr id="19" name="Полилиния 18"/>
          <p:cNvSpPr/>
          <p:nvPr/>
        </p:nvSpPr>
        <p:spPr>
          <a:xfrm>
            <a:off x="827590" y="2348884"/>
            <a:ext cx="2496826" cy="1348040"/>
          </a:xfrm>
          <a:custGeom>
            <a:avLst/>
            <a:gdLst>
              <a:gd name="connsiteX0" fmla="*/ 0 w 2496826"/>
              <a:gd name="connsiteY0" fmla="*/ 674020 h 1348040"/>
              <a:gd name="connsiteX1" fmla="*/ 655316 w 2496826"/>
              <a:gd name="connsiteY1" fmla="*/ 80923 h 1348040"/>
              <a:gd name="connsiteX2" fmla="*/ 1248414 w 2496826"/>
              <a:gd name="connsiteY2" fmla="*/ 2 h 1348040"/>
              <a:gd name="connsiteX3" fmla="*/ 1841513 w 2496826"/>
              <a:gd name="connsiteY3" fmla="*/ 80924 h 1348040"/>
              <a:gd name="connsiteX4" fmla="*/ 2496826 w 2496826"/>
              <a:gd name="connsiteY4" fmla="*/ 674024 h 1348040"/>
              <a:gd name="connsiteX5" fmla="*/ 1841511 w 2496826"/>
              <a:gd name="connsiteY5" fmla="*/ 1267122 h 1348040"/>
              <a:gd name="connsiteX6" fmla="*/ 1248413 w 2496826"/>
              <a:gd name="connsiteY6" fmla="*/ 1348044 h 1348040"/>
              <a:gd name="connsiteX7" fmla="*/ 655314 w 2496826"/>
              <a:gd name="connsiteY7" fmla="*/ 1267122 h 1348040"/>
              <a:gd name="connsiteX8" fmla="*/ 0 w 2496826"/>
              <a:gd name="connsiteY8" fmla="*/ 674023 h 1348040"/>
              <a:gd name="connsiteX9" fmla="*/ 0 w 2496826"/>
              <a:gd name="connsiteY9" fmla="*/ 674020 h 134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6826" h="1348040">
                <a:moveTo>
                  <a:pt x="0" y="674020"/>
                </a:moveTo>
                <a:cubicBezTo>
                  <a:pt x="1" y="426330"/>
                  <a:pt x="251626" y="198596"/>
                  <a:pt x="655316" y="80923"/>
                </a:cubicBezTo>
                <a:cubicBezTo>
                  <a:pt x="837526" y="27810"/>
                  <a:pt x="1041344" y="2"/>
                  <a:pt x="1248414" y="2"/>
                </a:cubicBezTo>
                <a:cubicBezTo>
                  <a:pt x="1455484" y="2"/>
                  <a:pt x="1659303" y="27811"/>
                  <a:pt x="1841513" y="80924"/>
                </a:cubicBezTo>
                <a:cubicBezTo>
                  <a:pt x="2245204" y="198598"/>
                  <a:pt x="2496828" y="426333"/>
                  <a:pt x="2496826" y="674024"/>
                </a:cubicBezTo>
                <a:cubicBezTo>
                  <a:pt x="2496826" y="921714"/>
                  <a:pt x="2245202" y="1149449"/>
                  <a:pt x="1841511" y="1267122"/>
                </a:cubicBezTo>
                <a:cubicBezTo>
                  <a:pt x="1659301" y="1320235"/>
                  <a:pt x="1455483" y="1348044"/>
                  <a:pt x="1248413" y="1348044"/>
                </a:cubicBezTo>
                <a:cubicBezTo>
                  <a:pt x="1041343" y="1348044"/>
                  <a:pt x="837524" y="1320235"/>
                  <a:pt x="655314" y="1267122"/>
                </a:cubicBezTo>
                <a:cubicBezTo>
                  <a:pt x="251623" y="1149448"/>
                  <a:pt x="-1" y="921713"/>
                  <a:pt x="0" y="674023"/>
                </a:cubicBezTo>
                <a:lnTo>
                  <a:pt x="0" y="674020"/>
                </a:lnTo>
                <a:close/>
              </a:path>
            </a:pathLst>
          </a:cu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391052" tIns="222816" rIns="391052" bIns="222816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kern="1200" dirty="0" smtClean="0">
                <a:solidFill>
                  <a:schemeClr val="tx1"/>
                </a:solidFill>
              </a:rPr>
              <a:t>Зберігає дані на носіях</a:t>
            </a:r>
            <a:endParaRPr lang="uk-UA" sz="2000" kern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Види операційних систем</a:t>
            </a:r>
            <a:endParaRPr lang="uk-UA" b="1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683568" y="1556792"/>
            <a:ext cx="2520000" cy="648000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chemeClr val="tx1"/>
                </a:solidFill>
              </a:rPr>
              <a:t>Windows XP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EFFF9"/>
              </a:clrFrom>
              <a:clrTo>
                <a:srgbClr val="FEFFF9">
                  <a:alpha val="0"/>
                </a:srgbClr>
              </a:clrTo>
            </a:clrChange>
          </a:blip>
          <a:srcRect l="37558" r="15299" b="43623"/>
          <a:stretch>
            <a:fillRect/>
          </a:stretch>
        </p:blipFill>
        <p:spPr bwMode="auto">
          <a:xfrm>
            <a:off x="3347864" y="1412776"/>
            <a:ext cx="1067413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ятиугольник 10"/>
          <p:cNvSpPr/>
          <p:nvPr/>
        </p:nvSpPr>
        <p:spPr>
          <a:xfrm>
            <a:off x="683568" y="2636912"/>
            <a:ext cx="2520280" cy="648000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chemeClr val="tx1"/>
                </a:solidFill>
              </a:rPr>
              <a:t>Windows 7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3631C"/>
              </a:clrFrom>
              <a:clrTo>
                <a:srgbClr val="53631C">
                  <a:alpha val="0"/>
                </a:srgbClr>
              </a:clrTo>
            </a:clrChange>
          </a:blip>
          <a:srcRect l="283" t="95371" r="96608" b="106"/>
          <a:stretch>
            <a:fillRect/>
          </a:stretch>
        </p:blipFill>
        <p:spPr bwMode="auto">
          <a:xfrm>
            <a:off x="3347864" y="2636912"/>
            <a:ext cx="936104" cy="851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ятиугольник 12"/>
          <p:cNvSpPr/>
          <p:nvPr/>
        </p:nvSpPr>
        <p:spPr>
          <a:xfrm>
            <a:off x="683848" y="3717032"/>
            <a:ext cx="2520000" cy="648000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chemeClr val="tx1"/>
                </a:solidFill>
              </a:rPr>
              <a:t>Windows </a:t>
            </a:r>
            <a:r>
              <a:rPr lang="uk-UA" sz="2800" b="1" dirty="0" smtClean="0">
                <a:solidFill>
                  <a:schemeClr val="tx1"/>
                </a:solidFill>
              </a:rPr>
              <a:t>8</a:t>
            </a:r>
            <a:endParaRPr lang="uk-UA" sz="2800" b="1" dirty="0">
              <a:solidFill>
                <a:schemeClr val="tx1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54" t="33923" r="75922" b="32154"/>
          <a:stretch>
            <a:fillRect/>
          </a:stretch>
        </p:blipFill>
        <p:spPr bwMode="auto">
          <a:xfrm>
            <a:off x="3347864" y="3717032"/>
            <a:ext cx="95520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ятиугольник 14"/>
          <p:cNvSpPr/>
          <p:nvPr/>
        </p:nvSpPr>
        <p:spPr>
          <a:xfrm>
            <a:off x="683848" y="4797152"/>
            <a:ext cx="2520000" cy="648000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tx1"/>
                </a:solidFill>
              </a:rPr>
              <a:t>MacOS</a:t>
            </a:r>
            <a:endParaRPr lang="uk-UA" sz="2800" b="1" dirty="0">
              <a:solidFill>
                <a:schemeClr val="tx1"/>
              </a:solidFill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4797152"/>
            <a:ext cx="977752" cy="92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ятиугольник 17"/>
          <p:cNvSpPr/>
          <p:nvPr/>
        </p:nvSpPr>
        <p:spPr>
          <a:xfrm>
            <a:off x="4716296" y="1988840"/>
            <a:ext cx="2520000" cy="648000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Android</a:t>
            </a:r>
            <a:endParaRPr lang="uk-UA" sz="2800" b="1" dirty="0">
              <a:solidFill>
                <a:schemeClr val="tx1"/>
              </a:solidFill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1844824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ятиугольник 19"/>
          <p:cNvSpPr/>
          <p:nvPr/>
        </p:nvSpPr>
        <p:spPr>
          <a:xfrm>
            <a:off x="4716016" y="3140968"/>
            <a:ext cx="2520000" cy="648000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Chrome OS</a:t>
            </a:r>
            <a:endParaRPr lang="uk-UA" sz="2800" b="1" dirty="0">
              <a:solidFill>
                <a:schemeClr val="tx1"/>
              </a:solidFill>
            </a:endParaRP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2996952"/>
            <a:ext cx="1152128" cy="920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ятиугольник 21"/>
          <p:cNvSpPr/>
          <p:nvPr/>
        </p:nvSpPr>
        <p:spPr>
          <a:xfrm>
            <a:off x="4716016" y="4293096"/>
            <a:ext cx="2520000" cy="648000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Linux</a:t>
            </a:r>
            <a:endParaRPr lang="uk-UA" sz="2800" b="1" dirty="0">
              <a:solidFill>
                <a:schemeClr val="tx1"/>
              </a:solidFill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149080"/>
            <a:ext cx="942825" cy="103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  <p:bldP spid="15" grpId="0" animBg="1"/>
      <p:bldP spid="18" grpId="0" animBg="1"/>
      <p:bldP spid="20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Графічний інтерфейс операційної системи</a:t>
            </a:r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67544" y="2060848"/>
            <a:ext cx="82296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50000"/>
              </a:lnSpc>
              <a:spcBef>
                <a:spcPct val="20000"/>
              </a:spcBef>
            </a:pPr>
            <a:r>
              <a:rPr lang="uk-UA" sz="3200" b="1" dirty="0" smtClean="0">
                <a:latin typeface="Bookman Old Style" pitchFamily="18" charset="0"/>
              </a:rPr>
              <a:t>Що означає слово інтерфейс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? 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471179">
            <a:off x="483656" y="3641191"/>
            <a:ext cx="216024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</a:rPr>
              <a:t>?</a:t>
            </a:r>
            <a:endParaRPr lang="ru-RU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4457343"/>
            <a:ext cx="216024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</a:rPr>
              <a:t>?</a:t>
            </a:r>
            <a:endParaRPr lang="ru-RU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97923">
            <a:off x="6550434" y="3779437"/>
            <a:ext cx="216024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Schoolbook" pitchFamily="18" charset="0"/>
              </a:rPr>
              <a:t>?</a:t>
            </a:r>
            <a:endParaRPr lang="ru-RU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2060848"/>
            <a:ext cx="662473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/>
              <a:t>Графічний інтерфейс </a:t>
            </a:r>
            <a:r>
              <a:rPr lang="uk-UA" sz="3200" b="1" dirty="0" smtClean="0"/>
              <a:t>передбачає, що команди не потрібно вводити з клавіатури, а достатньо обрати мишею відповідний об’єкт, що відображається на екрані монітора.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1" y="1268761"/>
            <a:ext cx="547260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47667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Значки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59832" y="332656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Робочий стіл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580112" y="76470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Вікно програми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4509120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Кнопка Пуск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331640" y="5473005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Панель швидкого запуску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932040" y="5589240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Панель завдань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343800" y="5301208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Мовна панель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2" y="3212976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Ескіз вікна</a:t>
            </a:r>
            <a:endParaRPr lang="ru-RU" sz="2800" b="1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1619672" y="908720"/>
            <a:ext cx="1152128" cy="36004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067944" y="764704"/>
            <a:ext cx="288032" cy="7920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5868144" y="1268760"/>
            <a:ext cx="1944216" cy="72008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1547664" y="3717032"/>
            <a:ext cx="1368152" cy="100811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1115616" y="5229200"/>
            <a:ext cx="936104" cy="21602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2483768" y="5301208"/>
            <a:ext cx="432048" cy="28803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 flipV="1">
            <a:off x="5364088" y="5301208"/>
            <a:ext cx="576064" cy="43204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 flipV="1">
            <a:off x="6732240" y="5301208"/>
            <a:ext cx="1008112" cy="57606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Основні об’єкти ОС: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i="1" dirty="0" smtClean="0"/>
              <a:t>Вікна</a:t>
            </a:r>
            <a:endParaRPr lang="uk-UA" dirty="0" smtClean="0"/>
          </a:p>
          <a:p>
            <a:pPr lvl="0"/>
            <a:r>
              <a:rPr lang="uk-UA" i="1" dirty="0" smtClean="0"/>
              <a:t>Пристрої збереження даних</a:t>
            </a:r>
            <a:endParaRPr lang="uk-UA" dirty="0" smtClean="0"/>
          </a:p>
          <a:p>
            <a:pPr lvl="0"/>
            <a:r>
              <a:rPr lang="uk-UA" i="1" dirty="0" smtClean="0"/>
              <a:t>Папки</a:t>
            </a:r>
            <a:endParaRPr lang="uk-UA" dirty="0" smtClean="0"/>
          </a:p>
          <a:p>
            <a:pPr lvl="0"/>
            <a:r>
              <a:rPr lang="uk-UA" i="1" dirty="0" smtClean="0"/>
              <a:t>Файли</a:t>
            </a:r>
            <a:endParaRPr lang="uk-UA" dirty="0" smtClean="0"/>
          </a:p>
          <a:p>
            <a:pPr lvl="0"/>
            <a:r>
              <a:rPr lang="uk-UA" i="1" dirty="0" smtClean="0"/>
              <a:t>Ярлики</a:t>
            </a:r>
            <a:r>
              <a:rPr lang="uk-UA" dirty="0" smtClean="0"/>
              <a:t> – це посилання на інший об’єкт операційної системи, що міститься на одному з носіїв даних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6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60</Template>
  <TotalTime>961</TotalTime>
  <Words>423</Words>
  <Application>Microsoft Office PowerPoint</Application>
  <PresentationFormat>Экран (4:3)</PresentationFormat>
  <Paragraphs>82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60</vt:lpstr>
      <vt:lpstr>Операційна система</vt:lpstr>
      <vt:lpstr>Дайте відповіді на питання:</vt:lpstr>
      <vt:lpstr>Мозковий штурм</vt:lpstr>
      <vt:lpstr>Операційна система</vt:lpstr>
      <vt:lpstr>Призначення операційної системи</vt:lpstr>
      <vt:lpstr>Види операційних систем</vt:lpstr>
      <vt:lpstr>Графічний інтерфейс операційної системи</vt:lpstr>
      <vt:lpstr>Слайд 8</vt:lpstr>
      <vt:lpstr>Основні об’єкти ОС:</vt:lpstr>
      <vt:lpstr>Спеціальні папки</vt:lpstr>
      <vt:lpstr>Фізкультхвилинка</vt:lpstr>
      <vt:lpstr>Слайд 12</vt:lpstr>
      <vt:lpstr>Словничок</vt:lpstr>
      <vt:lpstr>Домашнє завдання</vt:lpstr>
      <vt:lpstr>Список використаних джерел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Операційна система</dc:title>
  <dc:creator>Puzeev</dc:creator>
  <cp:lastModifiedBy>Puzeev</cp:lastModifiedBy>
  <cp:revision>90</cp:revision>
  <dcterms:created xsi:type="dcterms:W3CDTF">2015-01-11T14:54:23Z</dcterms:created>
  <dcterms:modified xsi:type="dcterms:W3CDTF">2015-02-21T19:13:13Z</dcterms:modified>
</cp:coreProperties>
</file>