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1" r:id="rId4"/>
    <p:sldId id="260" r:id="rId5"/>
    <p:sldId id="259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0" r:id="rId14"/>
    <p:sldId id="272" r:id="rId15"/>
    <p:sldId id="269" r:id="rId16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8" d="100"/>
          <a:sy n="88" d="100"/>
        </p:scale>
        <p:origin x="-100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17599"/>
            <a:ext cx="7772400" cy="1160463"/>
          </a:xfrm>
          <a:solidFill>
            <a:schemeClr val="accent2">
              <a:lumMod val="60000"/>
              <a:lumOff val="40000"/>
              <a:alpha val="26000"/>
            </a:schemeClr>
          </a:solidFill>
        </p:spPr>
        <p:txBody>
          <a:bodyPr anchor="b"/>
          <a:lstStyle>
            <a:lvl1pPr algn="ctr">
              <a:defRPr sz="6000"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Candara" panose="020E0502030303020204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0150" y="2751138"/>
            <a:ext cx="6858000" cy="1655762"/>
          </a:xfrm>
          <a:noFill/>
        </p:spPr>
        <p:txBody>
          <a:bodyPr/>
          <a:lstStyle>
            <a:lvl1pPr marL="0" indent="0" algn="ctr">
              <a:buNone/>
              <a:defRPr sz="2400">
                <a:latin typeface="Candara" panose="020E05020303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46DA9D-AB33-42C7-98A9-5FAC074160DC}" type="datetimeFigureOut">
              <a:rPr lang="ru-RU"/>
              <a:pPr>
                <a:defRPr/>
              </a:pPr>
              <a:t>21.02.2015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1436DD-634C-4142-8E31-DF4F21E19AF9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CC446-B7B9-4674-9BD3-E7616903D9FA}" type="datetimeFigureOut">
              <a:rPr lang="ru-RU"/>
              <a:pPr>
                <a:defRPr/>
              </a:pPr>
              <a:t>21.02.2015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889431-1ED8-4979-890A-F5EE9018DE60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91422-5534-42C7-A8CF-AB4311755E50}" type="datetimeFigureOut">
              <a:rPr lang="ru-RU"/>
              <a:pPr>
                <a:defRPr/>
              </a:pPr>
              <a:t>21.02.2015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B2FA-CC27-4C1E-AE37-FBBAFD510CED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60000"/>
              <a:lumOff val="40000"/>
              <a:alpha val="27000"/>
            </a:schemeClr>
          </a:solidFill>
        </p:spPr>
        <p:txBody>
          <a:bodyPr/>
          <a:lstStyle>
            <a:lvl1pPr>
              <a:defRPr>
                <a:latin typeface="Candara" panose="020E0502030303020204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ndara" panose="020E0502030303020204" pitchFamily="34" charset="0"/>
              </a:defRPr>
            </a:lvl1pPr>
            <a:lvl2pPr>
              <a:defRPr>
                <a:latin typeface="Candara" panose="020E0502030303020204" pitchFamily="34" charset="0"/>
              </a:defRPr>
            </a:lvl2pPr>
            <a:lvl3pPr>
              <a:defRPr>
                <a:latin typeface="Candara" panose="020E0502030303020204" pitchFamily="34" charset="0"/>
              </a:defRPr>
            </a:lvl3pPr>
            <a:lvl4pPr>
              <a:defRPr>
                <a:latin typeface="Candara" panose="020E0502030303020204" pitchFamily="34" charset="0"/>
              </a:defRPr>
            </a:lvl4pPr>
            <a:lvl5pPr>
              <a:defRPr>
                <a:latin typeface="Candara" panose="020E0502030303020204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24CCB-FAB0-4109-9D5F-532B1DB8D126}" type="datetimeFigureOut">
              <a:rPr lang="ru-RU"/>
              <a:pPr>
                <a:defRPr/>
              </a:pPr>
              <a:t>21.02.2015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0959DA-21D3-409A-8393-02AED59A1E89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8F81E-0D18-412D-AFB2-6C4383BF871F}" type="datetimeFigureOut">
              <a:rPr lang="ru-RU"/>
              <a:pPr>
                <a:defRPr/>
              </a:pPr>
              <a:t>21.02.2015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32ABC2-D5F3-439C-B4AF-B96B47C3CC47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A39556-EEEE-43BB-AD24-1C868B9DA6FE}" type="datetimeFigureOut">
              <a:rPr lang="ru-RU"/>
              <a:pPr>
                <a:defRPr/>
              </a:pPr>
              <a:t>21.02.2015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EDB485-13CE-407A-BCD7-01D91A013DFF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F8723-9E4C-4D21-83BF-0505A059E01D}" type="datetimeFigureOut">
              <a:rPr lang="ru-RU"/>
              <a:pPr>
                <a:defRPr/>
              </a:pPr>
              <a:t>21.02.2015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4359C9-F979-4A4E-A504-E67D1CD92AC1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CFA03-BC5C-40D8-A9A6-C1E81DD6C22A}" type="datetimeFigureOut">
              <a:rPr lang="ru-RU"/>
              <a:pPr>
                <a:defRPr/>
              </a:pPr>
              <a:t>21.02.2015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186232-2EC7-4DF7-8C18-AF9D5D3C3ED0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B81E5-82A7-4203-BD37-79DC4DD6EC20}" type="datetimeFigureOut">
              <a:rPr lang="ru-RU"/>
              <a:pPr>
                <a:defRPr/>
              </a:pPr>
              <a:t>21.02.2015</a:t>
            </a:fld>
            <a:endParaRPr lang="ru-RU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E3115E-D1BB-4500-8EB9-A48D344A5A2B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F91E6-62C4-4CBB-926D-9342A0B67571}" type="datetimeFigureOut">
              <a:rPr lang="ru-RU"/>
              <a:pPr>
                <a:defRPr/>
              </a:pPr>
              <a:t>21.02.2015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B9805D-57E8-4FAF-85DE-57FC9BAC5A0D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44613-0B90-4DFA-93C2-A2A2177B2EFC}" type="datetimeFigureOut">
              <a:rPr lang="ru-RU"/>
              <a:pPr>
                <a:defRPr/>
              </a:pPr>
              <a:t>21.02.2015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F81416-3492-4F8C-A3B6-AE0119E2C489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9C6056E-9B66-4ED3-847E-EF166BD4D928}" type="datetimeFigureOut">
              <a:rPr lang="ru-RU"/>
              <a:pPr>
                <a:defRPr/>
              </a:pPr>
              <a:t>21.02.2015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AC0E8C71-274A-4C36-86C8-52B2029AF615}" type="slidenum">
              <a:rPr lang="ru-RU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77824" y="627743"/>
            <a:ext cx="7659298" cy="11604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Файлова система</a:t>
            </a:r>
            <a:endParaRPr lang="ru-RU" b="1" dirty="0"/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60123" y="2968486"/>
            <a:ext cx="6858000" cy="3260035"/>
          </a:xfrm>
        </p:spPr>
        <p:txBody>
          <a:bodyPr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800" b="1" i="1" u="sng" dirty="0" smtClean="0"/>
              <a:t>Автори</a:t>
            </a:r>
            <a:r>
              <a:rPr lang="uk-UA" sz="1800" b="1" dirty="0" smtClean="0"/>
              <a:t>: Пузєєва Ірина Яківна</a:t>
            </a:r>
            <a:r>
              <a:rPr lang="uk-UA" sz="1800" dirty="0" smtClean="0"/>
              <a:t>, учитель інформатики 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800" dirty="0" smtClean="0"/>
              <a:t>Золотоніської загальноосвітньої школи І-ІІІ ступенів №3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800" dirty="0" smtClean="0"/>
              <a:t> Золотоніської міської ради Черкаської області;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800" b="1" dirty="0" smtClean="0"/>
              <a:t>Павленко Лариса Анатоліївна</a:t>
            </a:r>
            <a:r>
              <a:rPr lang="uk-UA" sz="1800" dirty="0" smtClean="0"/>
              <a:t>,  директор Золотоніської загальноосвітньої школи І-ІІІ ступенів №3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800" dirty="0" smtClean="0"/>
              <a:t> Золотоніської міської ради Черкаської області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800" b="1" dirty="0" smtClean="0"/>
              <a:t>Пузєєв Олександр Олександрович</a:t>
            </a:r>
            <a:r>
              <a:rPr lang="uk-UA" sz="1800" dirty="0" smtClean="0"/>
              <a:t>, директор Золотоніської загальноосвітньої школи І-ІІІ ступенів №6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800" dirty="0" smtClean="0"/>
              <a:t> Золотоніської міської ради Черкаської області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i="1" dirty="0" smtClean="0"/>
              <a:t>Фізкультхвилинка</a:t>
            </a:r>
            <a:endParaRPr lang="uk-UA" dirty="0"/>
          </a:p>
        </p:txBody>
      </p:sp>
      <p:pic>
        <p:nvPicPr>
          <p:cNvPr id="31746" name="Picture 2" descr="K:\Інформатика\6 клас\8786672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5442" y="2561063"/>
            <a:ext cx="3920109" cy="28409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/>
              <a:t>Заповніть таблицю</a:t>
            </a:r>
            <a:endParaRPr lang="uk-UA" b="1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690118" y="1706658"/>
          <a:ext cx="5198619" cy="2447831"/>
        </p:xfrm>
        <a:graphic>
          <a:graphicData uri="http://schemas.openxmlformats.org/drawingml/2006/table">
            <a:tbl>
              <a:tblPr/>
              <a:tblGrid>
                <a:gridCol w="1732317"/>
                <a:gridCol w="1733151"/>
                <a:gridCol w="1733151"/>
              </a:tblGrid>
              <a:tr h="6604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Жорсткі диски</a:t>
                      </a:r>
                      <a:endParaRPr lang="uk-UA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Пристрої зі змінними носіями</a:t>
                      </a:r>
                      <a:endParaRPr lang="uk-UA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Папки</a:t>
                      </a:r>
                      <a:endParaRPr lang="uk-UA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83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83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83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32770" name="Group 2"/>
          <p:cNvGrpSpPr>
            <a:grpSpLocks/>
          </p:cNvGrpSpPr>
          <p:nvPr/>
        </p:nvGrpSpPr>
        <p:grpSpPr bwMode="auto">
          <a:xfrm>
            <a:off x="6281057" y="1830197"/>
            <a:ext cx="2424031" cy="4744774"/>
            <a:chOff x="3321" y="1134"/>
            <a:chExt cx="1620" cy="4860"/>
          </a:xfrm>
        </p:grpSpPr>
        <p:pic>
          <p:nvPicPr>
            <p:cNvPr id="32771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 l="16740" r="66519" b="51169"/>
            <a:stretch>
              <a:fillRect/>
            </a:stretch>
          </p:blipFill>
          <p:spPr bwMode="auto">
            <a:xfrm>
              <a:off x="3321" y="1134"/>
              <a:ext cx="1620" cy="3780"/>
            </a:xfrm>
            <a:prstGeom prst="rect">
              <a:avLst/>
            </a:prstGeom>
            <a:noFill/>
          </p:spPr>
        </p:pic>
        <p:pic>
          <p:nvPicPr>
            <p:cNvPr id="32772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 l="16740" t="60458" r="66519" b="25591"/>
            <a:stretch>
              <a:fillRect/>
            </a:stretch>
          </p:blipFill>
          <p:spPr bwMode="auto">
            <a:xfrm>
              <a:off x="3321" y="4914"/>
              <a:ext cx="1620" cy="108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786" y="255397"/>
            <a:ext cx="7886700" cy="1325563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2800" b="1" dirty="0" smtClean="0"/>
              <a:t>Дайте </a:t>
            </a:r>
            <a:r>
              <a:rPr lang="uk-UA" sz="2800" b="1" dirty="0" smtClean="0"/>
              <a:t>відповіді </a:t>
            </a:r>
            <a:r>
              <a:rPr lang="ru-RU" sz="2800" b="1" dirty="0" smtClean="0"/>
              <a:t>на </a:t>
            </a:r>
            <a:r>
              <a:rPr lang="uk-UA" sz="2800" b="1" dirty="0" smtClean="0"/>
              <a:t>запитання, розглянувши зображене на рисунку вікно</a:t>
            </a:r>
            <a:endParaRPr lang="uk-UA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81742" y="1589315"/>
            <a:ext cx="7987937" cy="2415758"/>
          </a:xfrm>
        </p:spPr>
        <p:txBody>
          <a:bodyPr/>
          <a:lstStyle/>
          <a:p>
            <a:pPr marL="365125" lvl="0" indent="-365125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uk-UA" sz="2400" dirty="0" smtClean="0"/>
              <a:t>На якому диску збережено файл</a:t>
            </a:r>
            <a:r>
              <a:rPr lang="uk-UA" sz="2400" b="1" dirty="0" smtClean="0"/>
              <a:t> Методичні рекомендації? </a:t>
            </a:r>
            <a:endParaRPr lang="uk-UA" sz="2400" dirty="0" smtClean="0"/>
          </a:p>
          <a:p>
            <a:pPr marL="365125" lvl="0" indent="-365125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uk-UA" sz="2400" dirty="0" smtClean="0"/>
              <a:t>Скільки файлів є в папці</a:t>
            </a:r>
            <a:r>
              <a:rPr lang="uk-UA" sz="2400" b="1" dirty="0" smtClean="0"/>
              <a:t> Екзамен? 	</a:t>
            </a:r>
            <a:endParaRPr lang="uk-UA" sz="2400" dirty="0" smtClean="0"/>
          </a:p>
          <a:p>
            <a:pPr marL="365125" lvl="0" indent="-365125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uk-UA" sz="2400" dirty="0" smtClean="0"/>
              <a:t>В якій папці міститься папка</a:t>
            </a:r>
            <a:r>
              <a:rPr lang="uk-UA" sz="2400" b="1" dirty="0" smtClean="0"/>
              <a:t> Інформатика?	</a:t>
            </a:r>
            <a:endParaRPr lang="uk-UA" sz="2400" dirty="0" smtClean="0"/>
          </a:p>
          <a:p>
            <a:pPr marL="365125" lvl="0" indent="-365125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uk-UA" sz="2400" dirty="0" smtClean="0"/>
              <a:t>Яка папка міститься в папці</a:t>
            </a:r>
            <a:r>
              <a:rPr lang="uk-UA" sz="2400" b="1" dirty="0" smtClean="0"/>
              <a:t> Інформатика?	</a:t>
            </a:r>
            <a:endParaRPr lang="uk-UA" sz="2400" dirty="0" smtClean="0"/>
          </a:p>
          <a:p>
            <a:pPr marL="365125" lvl="0" indent="-365125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uk-UA" sz="2400" dirty="0" smtClean="0"/>
              <a:t>Яка папка міститься в кореневому каталозі диска </a:t>
            </a:r>
            <a:r>
              <a:rPr lang="uk-UA" sz="2400" b="1" dirty="0" smtClean="0"/>
              <a:t>Е:</a:t>
            </a:r>
            <a:r>
              <a:rPr lang="uk-UA" sz="2400" dirty="0" smtClean="0"/>
              <a:t>? 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endParaRPr lang="uk-UA" sz="2400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25497" t="24615" r="22547" b="34103"/>
          <a:stretch>
            <a:fillRect/>
          </a:stretch>
        </p:blipFill>
        <p:spPr bwMode="auto">
          <a:xfrm>
            <a:off x="2668742" y="3907264"/>
            <a:ext cx="5303520" cy="2765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4770" y="1714953"/>
            <a:ext cx="7350579" cy="1325563"/>
          </a:xfrm>
        </p:spPr>
        <p:txBody>
          <a:bodyPr/>
          <a:lstStyle/>
          <a:p>
            <a:pPr algn="ctr"/>
            <a:r>
              <a:rPr lang="uk-UA" b="1" dirty="0" smtClean="0"/>
              <a:t>Робота за комп’ютером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i="1" dirty="0" smtClean="0"/>
              <a:t>Домашнє завдання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43200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3200" dirty="0" smtClean="0"/>
              <a:t>Прочитати §2.2.</a:t>
            </a:r>
          </a:p>
          <a:p>
            <a:pPr marL="0" indent="43200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3200" dirty="0" smtClean="0"/>
              <a:t> Виконати завдання 2, 5 на сторінці 59. </a:t>
            </a:r>
          </a:p>
          <a:p>
            <a:pPr marL="0" indent="43200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3200" dirty="0" smtClean="0"/>
              <a:t>Дати відповіді на питання після §2.2.</a:t>
            </a:r>
          </a:p>
          <a:p>
            <a:pPr marL="0" indent="432000">
              <a:lnSpc>
                <a:spcPct val="150000"/>
              </a:lnSpc>
              <a:spcBef>
                <a:spcPts val="0"/>
              </a:spcBef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Список використаних джерел</a:t>
            </a:r>
            <a:endParaRPr lang="uk-UA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475488" y="1687226"/>
            <a:ext cx="829126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28600" marR="0" lvl="0" indent="-228600" algn="just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uk-UA" sz="1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Програма курсу інформатика для 5-9 класів загальноосвітніх навчальних закладів.</a:t>
            </a:r>
          </a:p>
          <a:p>
            <a:pPr marL="228600" marR="0" lvl="0" indent="-228600" algn="just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uk-UA" sz="1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Інформатика : підручник для 6-го кл. загальноосвітн. навч. закл. / Й. Я. </a:t>
            </a:r>
            <a:r>
              <a:rPr kumimoji="0" lang="uk-UA" sz="17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Ривкін</a:t>
            </a:r>
            <a:r>
              <a:rPr lang="uk-UA" sz="1700" dirty="0" smtClean="0">
                <a:latin typeface="Candara" panose="020E0502030303020204" pitchFamily="34" charset="0"/>
              </a:rPr>
              <a:t>д</a:t>
            </a: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 [та ін.]. – К.: Генеза, 2014. – 256 с.</a:t>
            </a:r>
            <a:endParaRPr kumimoji="0" lang="uk-UA" sz="1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ndara" panose="020E0502030303020204" pitchFamily="34" charset="0"/>
              <a:ea typeface="+mn-ea"/>
              <a:cs typeface="+mn-cs"/>
            </a:endParaRPr>
          </a:p>
          <a:p>
            <a:pPr marL="228600" marR="0" lvl="0" indent="-228600" algn="just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uk-UA" sz="1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Інформатика : підручник для 6-го кл. загальноосвітн. навч. закл. / Н. В. Морзе, О. В. Барна, В. П. Вембер, О. Г. Кузмінська, Н. А. Саражинська</a:t>
            </a: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. – К. : Видавничий дім «Освіта», 2014. – 240 с.</a:t>
            </a:r>
            <a:endParaRPr kumimoji="0" lang="uk-UA" sz="1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ndara" panose="020E0502030303020204" pitchFamily="34" charset="0"/>
              <a:ea typeface="+mn-ea"/>
              <a:cs typeface="+mn-cs"/>
            </a:endParaRPr>
          </a:p>
          <a:p>
            <a:pPr marL="228600" marR="0" lvl="0" indent="-228600" algn="just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uk-UA" sz="1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Робочий зошит з інформатики. 6 клас нова програма. Автор: Н.В. Морзе, О.В. Барна, В.П. Вембер. Вид-во: Освіта.</a:t>
            </a:r>
          </a:p>
          <a:p>
            <a:pPr marL="228600" marR="0" lvl="0" indent="-228600" algn="just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uk-UA" sz="1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Робочий зошит з інформатики. 6 клас нова програма. До підручника Й.Я. Ривкінд, Т.І. Лисенко, Л.А. Чернікова, В.В. Шакотько. Вид-во: Генеза.</a:t>
            </a:r>
          </a:p>
          <a:p>
            <a:pPr marL="228600" marR="0" lvl="0" indent="-228600" algn="just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uk-UA" sz="1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Практикум і робочий зошит з інформатики: 9 кл.: Посібник для загальноосвіт. навч. закл./ І.О. Завадський, О.В. Пасічник, В.В. Бойчук. – К.: Видавнича група ВН</a:t>
            </a: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V</a:t>
            </a:r>
            <a:r>
              <a:rPr kumimoji="0" lang="uk-UA" sz="1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, 2009. – 256 с.</a:t>
            </a:r>
          </a:p>
          <a:p>
            <a:pPr marL="228600" marR="0" lvl="0" indent="-228600" algn="just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uk-UA" sz="17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Усі </a:t>
            </a:r>
            <a:r>
              <a:rPr kumimoji="0" lang="uk-UA" sz="1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уроки інформатики. 6 клас / Р. І. Лещук, І. М. Лещук. — Х. : Вид. група «Основа», 2014. — 200.</a:t>
            </a:r>
          </a:p>
          <a:p>
            <a:pPr marL="228600" marR="0" lvl="0" indent="-228600" algn="just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uk-UA" sz="1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Завадський І. О., Стеценко І. В., Левченко О. М. Інформатика: 9 клас: підручник для загальноосвітніх навчальних закладів. — К. : Вид. група BHV, 2009. — 320 с.</a:t>
            </a:r>
            <a:endParaRPr kumimoji="0" lang="ru-RU" sz="1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ndara" panose="020E0502030303020204" pitchFamily="34" charset="0"/>
              <a:ea typeface="+mn-ea"/>
              <a:cs typeface="+mn-cs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uk-UA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ndara" panose="020E0502030303020204" pitchFamily="34" charset="0"/>
              <a:ea typeface="+mn-ea"/>
              <a:cs typeface="+mn-cs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uk-UA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ndara" panose="020E0502030303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/>
              <a:t>Файлова система</a:t>
            </a:r>
            <a:r>
              <a:rPr lang="uk-UA" dirty="0" smtClean="0"/>
              <a:t> 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uk-UA" sz="2400" b="1" i="1" u="sng" dirty="0" smtClean="0"/>
              <a:t>Файлова система</a:t>
            </a:r>
            <a:r>
              <a:rPr lang="uk-UA" sz="2400" dirty="0" smtClean="0"/>
              <a:t> - це набір правил, що визначає спосіб організації, зберігання та найменування даних.</a:t>
            </a:r>
          </a:p>
          <a:p>
            <a:pPr marL="2871788" indent="-2506663">
              <a:lnSpc>
                <a:spcPct val="150000"/>
              </a:lnSpc>
              <a:buNone/>
            </a:pPr>
            <a:r>
              <a:rPr lang="uk-UA" sz="2400" dirty="0" smtClean="0"/>
              <a:t>       </a:t>
            </a:r>
            <a:r>
              <a:rPr lang="uk-UA" sz="2400" b="1" i="1" dirty="0" smtClean="0"/>
              <a:t>До об’єктів файлової системи належать</a:t>
            </a:r>
            <a:r>
              <a:rPr lang="uk-UA" sz="2400" dirty="0" smtClean="0"/>
              <a:t>: </a:t>
            </a:r>
          </a:p>
          <a:p>
            <a:pPr marL="2871788" indent="0" defTabSz="768350">
              <a:lnSpc>
                <a:spcPct val="150000"/>
              </a:lnSpc>
              <a:buNone/>
            </a:pPr>
            <a:r>
              <a:rPr lang="uk-UA" sz="2400" dirty="0" smtClean="0"/>
              <a:t>- носії даних;</a:t>
            </a:r>
          </a:p>
          <a:p>
            <a:pPr marL="2871788" indent="0">
              <a:lnSpc>
                <a:spcPct val="150000"/>
              </a:lnSpc>
              <a:buNone/>
            </a:pPr>
            <a:r>
              <a:rPr lang="uk-UA" sz="2400" dirty="0" smtClean="0"/>
              <a:t>-  папки;</a:t>
            </a:r>
          </a:p>
          <a:p>
            <a:pPr marL="2871788" indent="0">
              <a:lnSpc>
                <a:spcPct val="150000"/>
              </a:lnSpc>
              <a:buNone/>
            </a:pPr>
            <a:r>
              <a:rPr lang="uk-UA" sz="2400" dirty="0" smtClean="0"/>
              <a:t>- файли;</a:t>
            </a:r>
          </a:p>
          <a:p>
            <a:pPr marL="2871788" indent="0">
              <a:lnSpc>
                <a:spcPct val="150000"/>
              </a:lnSpc>
              <a:buNone/>
            </a:pPr>
            <a:r>
              <a:rPr lang="uk-UA" sz="2400" dirty="0" smtClean="0"/>
              <a:t>- ярлики.</a:t>
            </a:r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/>
              <a:t>Властивості файлів</a:t>
            </a:r>
            <a:endParaRPr lang="uk-UA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640568"/>
            <a:ext cx="6083808" cy="4351338"/>
          </a:xfrm>
        </p:spPr>
        <p:txBody>
          <a:bodyPr/>
          <a:lstStyle/>
          <a:p>
            <a:pPr marL="0" indent="43200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500" b="1" i="1" u="sng" dirty="0" smtClean="0"/>
              <a:t>Файл</a:t>
            </a:r>
            <a:r>
              <a:rPr lang="uk-UA" sz="2500" dirty="0" smtClean="0"/>
              <a:t> – це сукупність даних, записаних на зовнішній носій, яка має певне ім</a:t>
            </a:r>
            <a:r>
              <a:rPr lang="ru-RU" sz="2500" dirty="0" smtClean="0"/>
              <a:t>’</a:t>
            </a:r>
            <a:r>
              <a:rPr lang="uk-UA" sz="2500" dirty="0" smtClean="0"/>
              <a:t>я.</a:t>
            </a:r>
          </a:p>
          <a:p>
            <a:pPr marL="0" indent="43200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500" b="1" i="1" dirty="0" smtClean="0"/>
              <a:t>Властивості файлів:</a:t>
            </a:r>
          </a:p>
          <a:p>
            <a:pPr marL="990600" indent="-185738" algn="ctr" defTabSz="881063">
              <a:lnSpc>
                <a:spcPct val="150000"/>
              </a:lnSpc>
              <a:spcBef>
                <a:spcPts val="0"/>
              </a:spcBef>
              <a:buFontTx/>
              <a:buChar char="-"/>
            </a:pPr>
            <a:r>
              <a:rPr lang="uk-UA" sz="2500" dirty="0" smtClean="0"/>
              <a:t>ім</a:t>
            </a:r>
            <a:r>
              <a:rPr lang="en-US" sz="2500" dirty="0" smtClean="0"/>
              <a:t>’</a:t>
            </a:r>
            <a:r>
              <a:rPr lang="uk-UA" sz="2500" dirty="0" smtClean="0"/>
              <a:t>я;</a:t>
            </a:r>
          </a:p>
          <a:p>
            <a:pPr marL="990600" indent="-185738" algn="ctr" defTabSz="881063">
              <a:lnSpc>
                <a:spcPct val="150000"/>
              </a:lnSpc>
              <a:spcBef>
                <a:spcPts val="0"/>
              </a:spcBef>
              <a:buFontTx/>
              <a:buChar char="-"/>
            </a:pPr>
            <a:r>
              <a:rPr lang="uk-UA" sz="2500" dirty="0" smtClean="0"/>
              <a:t>розмір;</a:t>
            </a:r>
          </a:p>
          <a:p>
            <a:pPr marL="990600" indent="-185738" algn="ctr" defTabSz="881063">
              <a:lnSpc>
                <a:spcPct val="150000"/>
              </a:lnSpc>
              <a:spcBef>
                <a:spcPts val="0"/>
              </a:spcBef>
              <a:buFontTx/>
              <a:buChar char="-"/>
            </a:pPr>
            <a:r>
              <a:rPr lang="uk-UA" sz="2500" dirty="0" smtClean="0"/>
              <a:t>дата створення;</a:t>
            </a:r>
          </a:p>
          <a:p>
            <a:pPr marL="990600" indent="-185738" algn="ctr" defTabSz="881063">
              <a:lnSpc>
                <a:spcPct val="150000"/>
              </a:lnSpc>
              <a:spcBef>
                <a:spcPts val="0"/>
              </a:spcBef>
              <a:buFontTx/>
              <a:buChar char="-"/>
            </a:pPr>
            <a:r>
              <a:rPr lang="uk-UA" sz="2500" dirty="0" smtClean="0"/>
              <a:t>тип.</a:t>
            </a:r>
            <a:endParaRPr lang="uk-UA" sz="25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 l="19600" t="37333" r="52800" b="5067"/>
          <a:stretch>
            <a:fillRect/>
          </a:stretch>
        </p:blipFill>
        <p:spPr bwMode="auto">
          <a:xfrm>
            <a:off x="5979841" y="2797628"/>
            <a:ext cx="2944702" cy="3840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/>
              <a:t>Розмір файлу</a:t>
            </a:r>
            <a:endParaRPr lang="uk-UA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52144" y="1825625"/>
            <a:ext cx="7363206" cy="4444546"/>
          </a:xfrm>
        </p:spPr>
        <p:txBody>
          <a:bodyPr/>
          <a:lstStyle/>
          <a:p>
            <a:pPr marL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3200" b="1" i="1" dirty="0" smtClean="0"/>
              <a:t>Одиниці вимірювання:</a:t>
            </a:r>
          </a:p>
          <a:p>
            <a:pPr marL="1252538" indent="0" defTabSz="255588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  <a:tabLst>
                <a:tab pos="1884363" algn="l"/>
              </a:tabLst>
            </a:pPr>
            <a:r>
              <a:rPr lang="uk-UA" b="1" dirty="0" smtClean="0"/>
              <a:t>Байти</a:t>
            </a:r>
            <a:r>
              <a:rPr lang="uk-UA" dirty="0" smtClean="0"/>
              <a:t>;</a:t>
            </a:r>
          </a:p>
          <a:p>
            <a:pPr marL="1252538" indent="0" defTabSz="255588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  <a:tabLst>
                <a:tab pos="1884363" algn="l"/>
              </a:tabLst>
            </a:pPr>
            <a:r>
              <a:rPr lang="uk-UA" dirty="0" smtClean="0"/>
              <a:t> </a:t>
            </a:r>
            <a:r>
              <a:rPr lang="uk-UA" b="1" i="1" dirty="0" smtClean="0"/>
              <a:t>Кбайт</a:t>
            </a:r>
            <a:r>
              <a:rPr lang="uk-UA" dirty="0" smtClean="0"/>
              <a:t> (кілобайт) = 1024 байт;</a:t>
            </a:r>
          </a:p>
          <a:p>
            <a:pPr marL="1252538" indent="0" defTabSz="255588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  <a:tabLst>
                <a:tab pos="1884363" algn="l"/>
              </a:tabLst>
            </a:pPr>
            <a:r>
              <a:rPr lang="uk-UA" dirty="0" smtClean="0"/>
              <a:t> </a:t>
            </a:r>
            <a:r>
              <a:rPr lang="uk-UA" b="1" i="1" dirty="0" smtClean="0"/>
              <a:t>Мбайт</a:t>
            </a:r>
            <a:r>
              <a:rPr lang="uk-UA" dirty="0" smtClean="0"/>
              <a:t> (мегабайт) = 1024 Кбайт;</a:t>
            </a:r>
          </a:p>
          <a:p>
            <a:pPr marL="1252538" indent="0" defTabSz="255588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  <a:tabLst>
                <a:tab pos="1884363" algn="l"/>
              </a:tabLst>
            </a:pPr>
            <a:r>
              <a:rPr lang="uk-UA" dirty="0" smtClean="0"/>
              <a:t> </a:t>
            </a:r>
            <a:r>
              <a:rPr lang="uk-UA" b="1" i="1" dirty="0" smtClean="0"/>
              <a:t>Гбайт</a:t>
            </a:r>
            <a:r>
              <a:rPr lang="uk-UA" dirty="0" smtClean="0"/>
              <a:t> (гігабайт) = 1024 Мбайт;</a:t>
            </a:r>
          </a:p>
          <a:p>
            <a:pPr marL="1252538" indent="0" defTabSz="255588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  <a:tabLst>
                <a:tab pos="1884363" algn="l"/>
              </a:tabLst>
            </a:pPr>
            <a:r>
              <a:rPr lang="uk-UA" dirty="0" smtClean="0"/>
              <a:t> </a:t>
            </a:r>
            <a:r>
              <a:rPr lang="uk-UA" b="1" i="1" dirty="0" smtClean="0"/>
              <a:t>Тбайт</a:t>
            </a:r>
            <a:r>
              <a:rPr lang="uk-UA" dirty="0" smtClean="0"/>
              <a:t> (терабайт) = 1024 Гбайт.</a:t>
            </a: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/>
              <a:t>Ім</a:t>
            </a:r>
            <a:r>
              <a:rPr lang="en-US" b="1" dirty="0" smtClean="0"/>
              <a:t>’</a:t>
            </a:r>
            <a:r>
              <a:rPr lang="uk-UA" b="1" dirty="0" smtClean="0"/>
              <a:t>я файлу</a:t>
            </a:r>
            <a:endParaRPr lang="uk-UA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90538">
              <a:lnSpc>
                <a:spcPct val="150000"/>
              </a:lnSpc>
              <a:spcBef>
                <a:spcPts val="0"/>
              </a:spcBef>
              <a:buNone/>
            </a:pPr>
            <a:r>
              <a:rPr lang="uk-UA" dirty="0" smtClean="0"/>
              <a:t>Ім’я файлу складається з двох частин: назви та розширення, які розділені крапкою.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uk-UA" b="1" i="1" dirty="0" smtClean="0"/>
              <a:t>назва  .  розширення</a:t>
            </a:r>
            <a:endParaRPr lang="uk-UA" dirty="0" smtClean="0"/>
          </a:p>
          <a:p>
            <a:pPr indent="490538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uk-UA" dirty="0" smtClean="0"/>
              <a:t>В назві файлу не можна використовувати такі знаки: </a:t>
            </a:r>
            <a:r>
              <a:rPr lang="uk-UA" b="1" dirty="0" smtClean="0"/>
              <a:t>/ \ </a:t>
            </a:r>
            <a:r>
              <a:rPr lang="ru-RU" b="1" dirty="0" smtClean="0"/>
              <a:t>: * ? &lt; &gt; | </a:t>
            </a:r>
            <a:endParaRPr lang="uk-UA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49" y="365125"/>
            <a:ext cx="8079921" cy="1325563"/>
          </a:xfrm>
        </p:spPr>
        <p:txBody>
          <a:bodyPr/>
          <a:lstStyle/>
          <a:p>
            <a:pPr algn="ctr"/>
            <a:r>
              <a:rPr lang="uk-UA" b="1" dirty="0" smtClean="0"/>
              <a:t>Типи файлів</a:t>
            </a:r>
            <a:endParaRPr lang="uk-UA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196067" y="1687285"/>
          <a:ext cx="7134987" cy="4837139"/>
        </p:xfrm>
        <a:graphic>
          <a:graphicData uri="http://schemas.openxmlformats.org/drawingml/2006/table">
            <a:tbl>
              <a:tblPr/>
              <a:tblGrid>
                <a:gridCol w="1579790"/>
                <a:gridCol w="3189514"/>
                <a:gridCol w="1197394"/>
                <a:gridCol w="1168289"/>
              </a:tblGrid>
              <a:tr h="380999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Times New Roman"/>
                          <a:cs typeface="Times New Roman"/>
                        </a:rPr>
                        <a:t>Розширення</a:t>
                      </a:r>
                      <a:endParaRPr lang="uk-UA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Times New Roman"/>
                          <a:cs typeface="Times New Roman"/>
                        </a:rPr>
                        <a:t>Програма</a:t>
                      </a:r>
                      <a:endParaRPr lang="uk-UA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Times New Roman"/>
                          <a:cs typeface="Times New Roman"/>
                        </a:rPr>
                        <a:t>Значок</a:t>
                      </a:r>
                      <a:r>
                        <a:rPr lang="en-US" sz="2000" b="1" dirty="0">
                          <a:latin typeface="Times New Roman"/>
                          <a:ea typeface="Times New Roman"/>
                          <a:cs typeface="Times New Roman"/>
                        </a:rPr>
                        <a:t> Windows</a:t>
                      </a:r>
                      <a:endParaRPr lang="uk-UA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293914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  <a:cs typeface="Times New Roman"/>
                        </a:rPr>
                        <a:t>XP</a:t>
                      </a:r>
                      <a:endParaRPr lang="uk-UA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uk-UA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61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2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en-US" sz="2200" dirty="0">
                          <a:latin typeface="Times New Roman"/>
                          <a:ea typeface="Times New Roman"/>
                          <a:cs typeface="Times New Roman"/>
                        </a:rPr>
                        <a:t>doc</a:t>
                      </a:r>
                      <a:endParaRPr lang="uk-UA" sz="2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latin typeface="Times New Roman"/>
                          <a:ea typeface="Times New Roman"/>
                          <a:cs typeface="Times New Roman"/>
                        </a:rPr>
                        <a:t>.docx</a:t>
                      </a:r>
                      <a:endParaRPr lang="uk-UA" sz="2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200" dirty="0">
                          <a:latin typeface="Times New Roman"/>
                          <a:ea typeface="Times New Roman"/>
                          <a:cs typeface="Times New Roman"/>
                        </a:rPr>
                        <a:t>текстовий редактор </a:t>
                      </a:r>
                      <a:r>
                        <a:rPr lang="en-US" sz="2200" dirty="0">
                          <a:latin typeface="Times New Roman"/>
                          <a:ea typeface="Times New Roman"/>
                          <a:cs typeface="Times New Roman"/>
                        </a:rPr>
                        <a:t>Microsoft Word</a:t>
                      </a:r>
                      <a:endParaRPr lang="uk-UA" sz="2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67158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latin typeface="Times New Roman"/>
                          <a:ea typeface="Times New Roman"/>
                          <a:cs typeface="Times New Roman"/>
                        </a:rPr>
                        <a:t>.txt</a:t>
                      </a:r>
                      <a:endParaRPr lang="uk-UA" sz="2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200" dirty="0">
                          <a:latin typeface="Times New Roman"/>
                          <a:ea typeface="Times New Roman"/>
                          <a:cs typeface="Times New Roman"/>
                        </a:rPr>
                        <a:t>текстовий редактор Блокнот</a:t>
                      </a:r>
                      <a:endParaRPr lang="uk-UA" sz="2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930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latin typeface="Times New Roman"/>
                          <a:ea typeface="Times New Roman"/>
                          <a:cs typeface="Times New Roman"/>
                        </a:rPr>
                        <a:t>.bmp</a:t>
                      </a:r>
                      <a:endParaRPr lang="uk-UA" sz="2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200" dirty="0">
                          <a:latin typeface="Times New Roman"/>
                          <a:ea typeface="Times New Roman"/>
                          <a:cs typeface="Times New Roman"/>
                        </a:rPr>
                        <a:t>графічний редактор </a:t>
                      </a:r>
                      <a:r>
                        <a:rPr lang="en-US" sz="2200" dirty="0">
                          <a:latin typeface="Times New Roman"/>
                          <a:ea typeface="Times New Roman"/>
                          <a:cs typeface="Times New Roman"/>
                        </a:rPr>
                        <a:t>Paint</a:t>
                      </a:r>
                      <a:endParaRPr lang="uk-UA" sz="2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67158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latin typeface="Times New Roman"/>
                          <a:ea typeface="Times New Roman"/>
                          <a:cs typeface="Times New Roman"/>
                        </a:rPr>
                        <a:t>.ppt</a:t>
                      </a:r>
                      <a:endParaRPr lang="uk-UA" sz="2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latin typeface="Times New Roman"/>
                          <a:ea typeface="Times New Roman"/>
                          <a:cs typeface="Times New Roman"/>
                        </a:rPr>
                        <a:t>.pptx</a:t>
                      </a:r>
                      <a:endParaRPr lang="uk-UA" sz="2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200" dirty="0">
                          <a:latin typeface="Times New Roman"/>
                          <a:ea typeface="Times New Roman"/>
                          <a:cs typeface="Times New Roman"/>
                        </a:rPr>
                        <a:t>редактор презентацій </a:t>
                      </a:r>
                      <a:r>
                        <a:rPr lang="en-US" sz="2200" dirty="0">
                          <a:latin typeface="Times New Roman"/>
                          <a:ea typeface="Times New Roman"/>
                          <a:cs typeface="Times New Roman"/>
                        </a:rPr>
                        <a:t>Microsoft PowerPoint</a:t>
                      </a:r>
                      <a:endParaRPr lang="uk-UA" sz="2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52867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2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en-US" sz="2200" dirty="0">
                          <a:latin typeface="Times New Roman"/>
                          <a:ea typeface="Times New Roman"/>
                          <a:cs typeface="Times New Roman"/>
                        </a:rPr>
                        <a:t>exe</a:t>
                      </a:r>
                      <a:r>
                        <a:rPr lang="uk-UA" sz="2200" dirty="0">
                          <a:latin typeface="Times New Roman"/>
                          <a:ea typeface="Times New Roman"/>
                          <a:cs typeface="Times New Roman"/>
                        </a:rPr>
                        <a:t>, .</a:t>
                      </a:r>
                      <a:r>
                        <a:rPr lang="en-US" sz="2200" dirty="0">
                          <a:latin typeface="Times New Roman"/>
                          <a:ea typeface="Times New Roman"/>
                          <a:cs typeface="Times New Roman"/>
                        </a:rPr>
                        <a:t>com</a:t>
                      </a:r>
                      <a:endParaRPr lang="uk-UA" sz="2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200" dirty="0">
                          <a:latin typeface="Times New Roman"/>
                          <a:ea typeface="Times New Roman"/>
                          <a:cs typeface="Times New Roman"/>
                        </a:rPr>
                        <a:t>командні файли, </a:t>
                      </a:r>
                      <a:endParaRPr lang="uk-UA" sz="2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200" dirty="0" smtClean="0">
                          <a:latin typeface="Times New Roman"/>
                          <a:ea typeface="Times New Roman"/>
                          <a:cs typeface="Times New Roman"/>
                        </a:rPr>
                        <a:t>файли </a:t>
                      </a:r>
                      <a:r>
                        <a:rPr lang="uk-UA" sz="2200" dirty="0">
                          <a:latin typeface="Times New Roman"/>
                          <a:ea typeface="Times New Roman"/>
                          <a:cs typeface="Times New Roman"/>
                        </a:rPr>
                        <a:t>програм</a:t>
                      </a:r>
                      <a:endParaRPr lang="uk-UA" sz="2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200" dirty="0">
                          <a:latin typeface="Times New Roman"/>
                          <a:ea typeface="Times New Roman"/>
                          <a:cs typeface="Times New Roman"/>
                        </a:rPr>
                        <a:t>різні</a:t>
                      </a:r>
                      <a:endParaRPr lang="uk-UA" sz="2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07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uk-UA" sz="2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200" dirty="0">
                          <a:latin typeface="Times New Roman"/>
                          <a:ea typeface="Times New Roman"/>
                          <a:cs typeface="Times New Roman"/>
                        </a:rPr>
                        <a:t>невідомі файли</a:t>
                      </a:r>
                      <a:endParaRPr lang="uk-UA" sz="2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5" name="Рисунок 14"/>
          <p:cNvPicPr/>
          <p:nvPr/>
        </p:nvPicPr>
        <p:blipFill>
          <a:blip r:embed="rId3" cstate="print"/>
          <a:srcRect l="80852" t="24001" r="15481" b="69866"/>
          <a:stretch>
            <a:fillRect/>
          </a:stretch>
        </p:blipFill>
        <p:spPr bwMode="auto">
          <a:xfrm>
            <a:off x="6293039" y="2688771"/>
            <a:ext cx="423447" cy="501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/>
          <p:cNvPicPr/>
          <p:nvPr/>
        </p:nvPicPr>
        <p:blipFill>
          <a:blip r:embed="rId4" cstate="print"/>
          <a:srcRect l="31992" t="36026" r="64320" b="58077"/>
          <a:stretch>
            <a:fillRect/>
          </a:stretch>
        </p:blipFill>
        <p:spPr bwMode="auto">
          <a:xfrm>
            <a:off x="7456416" y="2623458"/>
            <a:ext cx="522814" cy="566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/>
          <p:cNvPicPr/>
          <p:nvPr/>
        </p:nvPicPr>
        <p:blipFill>
          <a:blip r:embed="rId5" cstate="print"/>
          <a:srcRect l="50377" t="27605" r="46773" b="68831"/>
          <a:stretch>
            <a:fillRect/>
          </a:stretch>
        </p:blipFill>
        <p:spPr bwMode="auto">
          <a:xfrm>
            <a:off x="6245841" y="3338895"/>
            <a:ext cx="623044" cy="547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/>
          <p:cNvPicPr/>
          <p:nvPr/>
        </p:nvPicPr>
        <p:blipFill>
          <a:blip r:embed="rId4" cstate="print"/>
          <a:srcRect l="37524" t="36282" r="59189" b="57949"/>
          <a:stretch>
            <a:fillRect/>
          </a:stretch>
        </p:blipFill>
        <p:spPr bwMode="auto">
          <a:xfrm>
            <a:off x="7524450" y="3320937"/>
            <a:ext cx="451295" cy="570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/>
          <p:cNvPicPr/>
          <p:nvPr/>
        </p:nvPicPr>
        <p:blipFill>
          <a:blip r:embed="rId5" cstate="print"/>
          <a:srcRect l="55807" t="27313" r="40393" b="68541"/>
          <a:stretch>
            <a:fillRect/>
          </a:stretch>
        </p:blipFill>
        <p:spPr bwMode="auto">
          <a:xfrm>
            <a:off x="6904211" y="3998706"/>
            <a:ext cx="552504" cy="57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/>
          <p:cNvPicPr/>
          <p:nvPr/>
        </p:nvPicPr>
        <p:blipFill>
          <a:blip r:embed="rId6" cstate="print"/>
          <a:srcRect l="11431" t="19796" r="85856" b="76330"/>
          <a:stretch>
            <a:fillRect/>
          </a:stretch>
        </p:blipFill>
        <p:spPr bwMode="auto">
          <a:xfrm>
            <a:off x="6264376" y="4691744"/>
            <a:ext cx="462996" cy="489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/>
          <p:cNvPicPr/>
          <p:nvPr/>
        </p:nvPicPr>
        <p:blipFill>
          <a:blip r:embed="rId5" cstate="print"/>
          <a:srcRect l="67849" t="27554" r="29084" b="68958"/>
          <a:stretch>
            <a:fillRect/>
          </a:stretch>
        </p:blipFill>
        <p:spPr bwMode="auto">
          <a:xfrm>
            <a:off x="6291942" y="5372430"/>
            <a:ext cx="489858" cy="491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/>
          <p:cNvPicPr/>
          <p:nvPr/>
        </p:nvPicPr>
        <p:blipFill>
          <a:blip r:embed="rId5" cstate="print"/>
          <a:srcRect l="62181" t="27222" r="34972" b="69163"/>
          <a:stretch>
            <a:fillRect/>
          </a:stretch>
        </p:blipFill>
        <p:spPr bwMode="auto">
          <a:xfrm>
            <a:off x="6278036" y="5997161"/>
            <a:ext cx="416679" cy="414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24"/>
          <p:cNvPicPr/>
          <p:nvPr/>
        </p:nvPicPr>
        <p:blipFill>
          <a:blip r:embed="rId7" cstate="print"/>
          <a:srcRect l="32439" t="48242" r="64617" b="46001"/>
          <a:stretch>
            <a:fillRect/>
          </a:stretch>
        </p:blipFill>
        <p:spPr bwMode="auto">
          <a:xfrm>
            <a:off x="7603208" y="6035044"/>
            <a:ext cx="371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8" cstate="print"/>
          <a:srcRect l="11648" t="8326" r="86026" b="87848"/>
          <a:stretch>
            <a:fillRect/>
          </a:stretch>
        </p:blipFill>
        <p:spPr bwMode="auto">
          <a:xfrm>
            <a:off x="7450613" y="4735286"/>
            <a:ext cx="452418" cy="479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/>
              <a:t>Папки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28057" y="1792968"/>
            <a:ext cx="7219950" cy="4351338"/>
          </a:xfrm>
        </p:spPr>
        <p:txBody>
          <a:bodyPr/>
          <a:lstStyle/>
          <a:p>
            <a:pPr marL="0" indent="432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uk-UA" b="1" i="1" u="sng" dirty="0" smtClean="0"/>
              <a:t>Папка</a:t>
            </a:r>
            <a:r>
              <a:rPr lang="uk-UA" dirty="0" smtClean="0"/>
              <a:t> – це елемент файлової системи, який має власне ім</a:t>
            </a:r>
            <a:r>
              <a:rPr lang="ru-RU" dirty="0" smtClean="0"/>
              <a:t>’</a:t>
            </a:r>
            <a:r>
              <a:rPr lang="uk-UA" dirty="0" smtClean="0"/>
              <a:t>я та може містити файли й інші каталоги.</a:t>
            </a:r>
          </a:p>
          <a:p>
            <a:pPr marL="0" indent="43200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uk-UA" dirty="0" smtClean="0"/>
              <a:t>Значок папки має вигляд: </a:t>
            </a:r>
            <a:endParaRPr lang="uk-UA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2255" t="35769" r="54458" b="58333"/>
          <a:stretch>
            <a:fillRect/>
          </a:stretch>
        </p:blipFill>
        <p:spPr bwMode="auto">
          <a:xfrm>
            <a:off x="4516945" y="4598505"/>
            <a:ext cx="1109663" cy="1142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/>
              <a:t>Носії даних</a:t>
            </a:r>
            <a:r>
              <a:rPr lang="uk-UA" i="1" dirty="0" smtClean="0"/>
              <a:t> 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27632" y="1825625"/>
            <a:ext cx="6887718" cy="4351338"/>
          </a:xfrm>
        </p:spPr>
        <p:txBody>
          <a:bodyPr/>
          <a:lstStyle/>
          <a:p>
            <a:pPr marL="0" indent="43200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uk-UA" b="1" i="1" dirty="0" smtClean="0"/>
              <a:t>Назви пристроїв зовнішньої пам</a:t>
            </a:r>
            <a:r>
              <a:rPr lang="ru-RU" b="1" i="1" dirty="0" smtClean="0"/>
              <a:t>’</a:t>
            </a:r>
            <a:r>
              <a:rPr lang="uk-UA" b="1" i="1" dirty="0" smtClean="0"/>
              <a:t>яті:</a:t>
            </a:r>
          </a:p>
          <a:p>
            <a:pPr marL="0" indent="43200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uk-UA" b="1" dirty="0" smtClean="0"/>
              <a:t>А, В </a:t>
            </a:r>
            <a:r>
              <a:rPr lang="uk-UA" dirty="0" smtClean="0"/>
              <a:t>– дисководи для дискет;</a:t>
            </a:r>
          </a:p>
          <a:p>
            <a:pPr marL="0" indent="43200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uk-UA" b="1" dirty="0" smtClean="0"/>
              <a:t>С</a:t>
            </a:r>
            <a:r>
              <a:rPr lang="uk-UA" dirty="0" smtClean="0"/>
              <a:t>, </a:t>
            </a:r>
            <a:r>
              <a:rPr lang="ru-RU" dirty="0" smtClean="0"/>
              <a:t>…</a:t>
            </a:r>
            <a:r>
              <a:rPr lang="uk-UA" dirty="0" smtClean="0"/>
              <a:t> - жорсткий диск;</a:t>
            </a:r>
          </a:p>
          <a:p>
            <a:pPr marL="0" indent="43200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uk-UA" dirty="0" smtClean="0"/>
              <a:t>…, … - дисководи для оптичних дисків;</a:t>
            </a:r>
          </a:p>
          <a:p>
            <a:pPr marL="0" indent="43200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uk-UA" dirty="0" smtClean="0"/>
              <a:t>…, … - змінні диски (флеш-пам</a:t>
            </a:r>
            <a:r>
              <a:rPr lang="en-US" dirty="0" smtClean="0"/>
              <a:t>’</a:t>
            </a:r>
            <a:r>
              <a:rPr lang="uk-UA" dirty="0" smtClean="0"/>
              <a:t>ять, цифрова камера).</a:t>
            </a:r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/>
              <a:t>Шлях до файлу</a:t>
            </a:r>
            <a:r>
              <a:rPr lang="uk-UA" dirty="0" smtClean="0"/>
              <a:t> 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28800" y="1825625"/>
            <a:ext cx="7077456" cy="4351338"/>
          </a:xfrm>
        </p:spPr>
        <p:txBody>
          <a:bodyPr/>
          <a:lstStyle/>
          <a:p>
            <a:pPr marL="0" indent="43200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600" b="1" i="1" u="sng" dirty="0" smtClean="0"/>
              <a:t>Шлях до об’єкта</a:t>
            </a:r>
            <a:r>
              <a:rPr lang="uk-UA" sz="2600" dirty="0" smtClean="0"/>
              <a:t> – це адреса об’єкта файлової системи.</a:t>
            </a:r>
          </a:p>
          <a:p>
            <a:pPr marL="0" indent="43200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600" b="1" dirty="0" smtClean="0"/>
              <a:t>ім’я диска : \ім</a:t>
            </a:r>
            <a:r>
              <a:rPr lang="en-US" sz="2600" b="1" dirty="0" smtClean="0"/>
              <a:t>’</a:t>
            </a:r>
            <a:r>
              <a:rPr lang="uk-UA" sz="2600" b="1" dirty="0" smtClean="0"/>
              <a:t>я папки\ </a:t>
            </a:r>
          </a:p>
          <a:p>
            <a:pPr marL="0" indent="43200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600" i="1" dirty="0" smtClean="0"/>
              <a:t>Наприклад : </a:t>
            </a:r>
            <a:r>
              <a:rPr lang="en-US" sz="2600" i="1" dirty="0" smtClean="0"/>
              <a:t>D</a:t>
            </a:r>
            <a:r>
              <a:rPr lang="uk-UA" sz="2600" i="1" dirty="0" smtClean="0"/>
              <a:t>:\Класи\</a:t>
            </a:r>
            <a:r>
              <a:rPr lang="ru-RU" sz="2600" i="1" dirty="0" smtClean="0"/>
              <a:t>6 клас</a:t>
            </a:r>
            <a:endParaRPr lang="uk-UA" sz="2600" i="1" dirty="0" smtClean="0"/>
          </a:p>
          <a:p>
            <a:pPr marL="0" indent="43200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600" dirty="0" smtClean="0"/>
              <a:t>Шлях до об’єкта разом з іменем об’єкта називають </a:t>
            </a:r>
            <a:r>
              <a:rPr lang="uk-UA" sz="2600" b="1" i="1" u="sng" dirty="0" smtClean="0"/>
              <a:t>повним іменем об’єкта</a:t>
            </a:r>
            <a:r>
              <a:rPr lang="uk-UA" sz="2600" dirty="0" smtClean="0"/>
              <a:t>.</a:t>
            </a:r>
          </a:p>
          <a:p>
            <a:pPr marL="0" indent="43200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600" i="1" dirty="0" smtClean="0"/>
              <a:t>Наприклад: </a:t>
            </a:r>
            <a:r>
              <a:rPr lang="en-US" sz="2600" i="1" dirty="0" smtClean="0"/>
              <a:t>D</a:t>
            </a:r>
            <a:r>
              <a:rPr lang="uk-UA" sz="2600" i="1" dirty="0" smtClean="0"/>
              <a:t>:\Класи\</a:t>
            </a:r>
            <a:r>
              <a:rPr lang="ru-RU" sz="2600" i="1" dirty="0" smtClean="0"/>
              <a:t>6 клас</a:t>
            </a:r>
            <a:r>
              <a:rPr lang="uk-UA" sz="2600" i="1" dirty="0" smtClean="0"/>
              <a:t>\Малюнок.</a:t>
            </a:r>
            <a:r>
              <a:rPr lang="en-US" sz="2600" i="1" dirty="0" smtClean="0"/>
              <a:t>bmp</a:t>
            </a:r>
            <a:endParaRPr lang="uk-UA" sz="2600" i="1" dirty="0" smtClean="0"/>
          </a:p>
          <a:p>
            <a:pPr algn="ctr">
              <a:buNone/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245</TotalTime>
  <Words>475</Words>
  <Application>Microsoft Office PowerPoint</Application>
  <PresentationFormat>Экран (4:3)</PresentationFormat>
  <Paragraphs>94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Файлова система</vt:lpstr>
      <vt:lpstr>Файлова система </vt:lpstr>
      <vt:lpstr>Властивості файлів</vt:lpstr>
      <vt:lpstr>Розмір файлу</vt:lpstr>
      <vt:lpstr>Ім’я файлу</vt:lpstr>
      <vt:lpstr>Типи файлів</vt:lpstr>
      <vt:lpstr>Папки</vt:lpstr>
      <vt:lpstr>Носії даних </vt:lpstr>
      <vt:lpstr>Шлях до файлу </vt:lpstr>
      <vt:lpstr>Фізкультхвилинка</vt:lpstr>
      <vt:lpstr>Заповніть таблицю</vt:lpstr>
      <vt:lpstr>Дайте відповіді на запитання, розглянувши зображене на рисунку вікно</vt:lpstr>
      <vt:lpstr>Робота за комп’ютером</vt:lpstr>
      <vt:lpstr>Домашнє завдання</vt:lpstr>
      <vt:lpstr>Список використаних джерел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Инна</dc:creator>
  <cp:lastModifiedBy>Puzeev</cp:lastModifiedBy>
  <cp:revision>30</cp:revision>
  <dcterms:created xsi:type="dcterms:W3CDTF">2014-09-29T19:10:48Z</dcterms:created>
  <dcterms:modified xsi:type="dcterms:W3CDTF">2015-02-21T19:14:02Z</dcterms:modified>
</cp:coreProperties>
</file>