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9" r:id="rId20"/>
    <p:sldId id="274" r:id="rId21"/>
    <p:sldId id="278" r:id="rId22"/>
    <p:sldId id="276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5841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6DA4-FE9B-4270-BBB4-6FA7F193114F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D775-B50B-4D50-B117-A224F7E663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79690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6DA4-FE9B-4270-BBB4-6FA7F193114F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D775-B50B-4D50-B117-A224F7E663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65397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38741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6DA4-FE9B-4270-BBB4-6FA7F193114F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D775-B50B-4D50-B117-A224F7E663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41693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6DA4-FE9B-4270-BBB4-6FA7F193114F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D775-B50B-4D50-B117-A224F7E663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83180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6DA4-FE9B-4270-BBB4-6FA7F193114F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D775-B50B-4D50-B117-A224F7E663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08822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6DA4-FE9B-4270-BBB4-6FA7F193114F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D775-B50B-4D50-B117-A224F7E663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03512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6DA4-FE9B-4270-BBB4-6FA7F193114F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D775-B50B-4D50-B117-A224F7E663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83942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6DA4-FE9B-4270-BBB4-6FA7F193114F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D775-B50B-4D50-B117-A224F7E663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91729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E6DA4-FE9B-4270-BBB4-6FA7F193114F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D775-B50B-4D50-B117-A224F7E663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5870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E6DA4-FE9B-4270-BBB4-6FA7F193114F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BD775-B50B-4D50-B117-A224F7E663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4030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584176"/>
          </a:xfrm>
        </p:spPr>
        <p:txBody>
          <a:bodyPr/>
          <a:lstStyle/>
          <a:p>
            <a:r>
              <a:rPr lang="uk-UA" b="1" dirty="0" smtClean="0"/>
              <a:t>Операції над об’єктами файлової системи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3356992"/>
            <a:ext cx="7704856" cy="2808312"/>
          </a:xfrm>
        </p:spPr>
        <p:txBody>
          <a:bodyPr>
            <a:normAutofit fontScale="700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u="sng" dirty="0" smtClean="0">
                <a:solidFill>
                  <a:schemeClr val="tx1"/>
                </a:solidFill>
              </a:rPr>
              <a:t>Автори</a:t>
            </a:r>
            <a:r>
              <a:rPr lang="uk-UA" b="1" dirty="0" smtClean="0">
                <a:solidFill>
                  <a:schemeClr val="tx1"/>
                </a:solidFill>
              </a:rPr>
              <a:t>: Пузєєва Ірина Яківна</a:t>
            </a:r>
            <a:r>
              <a:rPr lang="uk-UA" dirty="0" smtClean="0">
                <a:solidFill>
                  <a:schemeClr val="tx1"/>
                </a:solidFill>
              </a:rPr>
              <a:t>, учитель інформатики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1"/>
                </a:solidFill>
              </a:rPr>
              <a:t>Золотоніської загальноосвітньої школи І-ІІІ ступенів №3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1"/>
                </a:solidFill>
              </a:rPr>
              <a:t> Золотоніської міської ради Черкаської області;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tx1"/>
                </a:solidFill>
              </a:rPr>
              <a:t>Павленко Лариса Анатоліївна</a:t>
            </a:r>
            <a:r>
              <a:rPr lang="uk-UA" dirty="0" smtClean="0">
                <a:solidFill>
                  <a:schemeClr val="tx1"/>
                </a:solidFill>
              </a:rPr>
              <a:t>,  директор Золотоніської загальноосвітньої школи І-ІІІ ступенів №3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1"/>
                </a:solidFill>
              </a:rPr>
              <a:t> Золотоніської міської ради Черкаської області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tx1"/>
                </a:solidFill>
              </a:rPr>
              <a:t>Пузєєв Олександр Олександрович</a:t>
            </a:r>
            <a:r>
              <a:rPr lang="uk-UA" dirty="0" smtClean="0">
                <a:solidFill>
                  <a:schemeClr val="tx1"/>
                </a:solidFill>
              </a:rPr>
              <a:t>, директор Золотоніської загальноосвітньої школи І-ІІІ ступенів №6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1"/>
                </a:solidFill>
              </a:rPr>
              <a:t> Золотоніської міської ради Черкаської області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2987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Перейменування об’єктів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618856" cy="4525963"/>
          </a:xfrm>
        </p:spPr>
        <p:txBody>
          <a:bodyPr>
            <a:normAutofit/>
          </a:bodyPr>
          <a:lstStyle/>
          <a:p>
            <a:pPr marL="0" indent="358775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у вікні папки виділити необхідний об’єкт;</a:t>
            </a:r>
          </a:p>
          <a:p>
            <a:pPr marL="0" indent="358775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натиснути кнопку </a:t>
            </a:r>
            <a:r>
              <a:rPr lang="uk-UA" sz="2400" b="1" i="1" dirty="0" smtClean="0"/>
              <a:t>Упоряд-кувати</a:t>
            </a:r>
            <a:r>
              <a:rPr lang="uk-UA" sz="2400" dirty="0" smtClean="0"/>
              <a:t> (</a:t>
            </a:r>
            <a:r>
              <a:rPr lang="uk-UA" sz="2400" b="1" i="1" dirty="0" smtClean="0"/>
              <a:t>Упорядочить</a:t>
            </a:r>
            <a:r>
              <a:rPr lang="uk-UA" sz="2400" dirty="0" smtClean="0"/>
              <a:t>);</a:t>
            </a:r>
          </a:p>
          <a:p>
            <a:pPr marL="0" indent="358775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вибрати </a:t>
            </a:r>
            <a:r>
              <a:rPr lang="uk-UA" sz="2400" b="1" i="1" dirty="0" smtClean="0"/>
              <a:t>Перейменувати</a:t>
            </a:r>
            <a:r>
              <a:rPr lang="uk-UA" sz="2400" dirty="0" smtClean="0"/>
              <a:t> (</a:t>
            </a:r>
            <a:r>
              <a:rPr lang="uk-UA" sz="2400" b="1" i="1" dirty="0" smtClean="0"/>
              <a:t>Пе-реименовать</a:t>
            </a:r>
            <a:r>
              <a:rPr lang="uk-UA" sz="2400" dirty="0" smtClean="0"/>
              <a:t>).</a:t>
            </a:r>
            <a:endParaRPr lang="uk-UA" sz="24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25016" t="11282" r="55351" b="32308"/>
          <a:stretch>
            <a:fillRect/>
          </a:stretch>
        </p:blipFill>
        <p:spPr bwMode="auto">
          <a:xfrm>
            <a:off x="5148064" y="1844824"/>
            <a:ext cx="2952328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580112" y="4725144"/>
            <a:ext cx="122413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2492896"/>
            <a:ext cx="122413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Копіювання (1 спосіб)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84784"/>
            <a:ext cx="8229600" cy="3024336"/>
          </a:xfrm>
        </p:spPr>
        <p:txBody>
          <a:bodyPr>
            <a:noAutofit/>
          </a:bodyPr>
          <a:lstStyle/>
          <a:p>
            <a:pPr marL="0" indent="3429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uk-UA" sz="2400" b="1" u="sng" dirty="0" smtClean="0"/>
              <a:t>Буфер обміну</a:t>
            </a:r>
            <a:r>
              <a:rPr lang="uk-UA" sz="2400" dirty="0" smtClean="0"/>
              <a:t> – це ділянка оперативної пам’яті, призначена для тимчасового зберігання об’єктів.</a:t>
            </a:r>
          </a:p>
          <a:p>
            <a:pPr marL="0" indent="3429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uk-UA" sz="2400" dirty="0" smtClean="0"/>
              <a:t>Для копіювання потрібно виділити необхідний об’єкт, натиснути клавішу </a:t>
            </a:r>
            <a:r>
              <a:rPr lang="en-US" sz="2400" dirty="0" smtClean="0"/>
              <a:t>Ctrl</a:t>
            </a:r>
            <a:r>
              <a:rPr lang="uk-UA" sz="2400" dirty="0" smtClean="0"/>
              <a:t> та лівою кнопкою миші перетягнути об’єкт в необхідне місце.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20076" t="40319" r="26900" b="28601"/>
          <a:stretch>
            <a:fillRect/>
          </a:stretch>
        </p:blipFill>
        <p:spPr bwMode="auto">
          <a:xfrm>
            <a:off x="1835696" y="4509120"/>
            <a:ext cx="5760640" cy="211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Копіювання (2 спосіб)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554960" cy="4997152"/>
          </a:xfrm>
        </p:spPr>
        <p:txBody>
          <a:bodyPr>
            <a:noAutofit/>
          </a:bodyPr>
          <a:lstStyle/>
          <a:p>
            <a:pPr marL="0" indent="276225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натиснути на виділеному об’єкті праву кнопку миші;</a:t>
            </a:r>
          </a:p>
          <a:p>
            <a:pPr marL="0" indent="276225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в контекстному меню натиснути </a:t>
            </a:r>
            <a:r>
              <a:rPr lang="uk-UA" sz="2400" b="1" i="1" dirty="0" smtClean="0"/>
              <a:t>Копіювати</a:t>
            </a:r>
            <a:r>
              <a:rPr lang="uk-UA" sz="2400" dirty="0" smtClean="0"/>
              <a:t>;</a:t>
            </a:r>
          </a:p>
          <a:p>
            <a:pPr marL="0" indent="276225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відкрити вікно папки, куди потрібно помістити об’єкт; </a:t>
            </a:r>
          </a:p>
          <a:p>
            <a:pPr marL="0" indent="276225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на вільному місці натиснути праву кнопку миші;</a:t>
            </a:r>
          </a:p>
          <a:p>
            <a:pPr marL="0" indent="276225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вибрати </a:t>
            </a:r>
            <a:r>
              <a:rPr lang="uk-UA" sz="2400" b="1" i="1" dirty="0" smtClean="0"/>
              <a:t>Вставити</a:t>
            </a:r>
            <a:r>
              <a:rPr lang="uk-UA" sz="2400" dirty="0" smtClean="0"/>
              <a:t>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44877" t="10513" r="27525" b="21349"/>
          <a:stretch>
            <a:fillRect/>
          </a:stretch>
        </p:blipFill>
        <p:spPr bwMode="auto">
          <a:xfrm>
            <a:off x="6084168" y="2276872"/>
            <a:ext cx="2736304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372200" y="5589240"/>
            <a:ext cx="122413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Копіювання (3 спосіб)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32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dirty="0" smtClean="0"/>
              <a:t>Копіювання можна здійснити за допомогою комбінації клавіш:</a:t>
            </a:r>
          </a:p>
          <a:p>
            <a:pPr marL="0" indent="4320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dirty="0" smtClean="0"/>
              <a:t> </a:t>
            </a:r>
            <a:r>
              <a:rPr lang="en-US" dirty="0" smtClean="0"/>
              <a:t>Ctrl</a:t>
            </a:r>
            <a:r>
              <a:rPr lang="uk-UA" dirty="0" smtClean="0"/>
              <a:t>+</a:t>
            </a:r>
            <a:r>
              <a:rPr lang="en-US" dirty="0" smtClean="0"/>
              <a:t>C</a:t>
            </a:r>
            <a:r>
              <a:rPr lang="uk-UA" dirty="0" smtClean="0"/>
              <a:t>  - копіює об’єкт у буфер обміну;</a:t>
            </a:r>
          </a:p>
          <a:p>
            <a:pPr marL="0" indent="4320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en-US" dirty="0" smtClean="0"/>
              <a:t>Ctrl</a:t>
            </a:r>
            <a:r>
              <a:rPr lang="uk-UA" dirty="0" smtClean="0"/>
              <a:t>+</a:t>
            </a:r>
            <a:r>
              <a:rPr lang="en-US" dirty="0" smtClean="0"/>
              <a:t>V</a:t>
            </a:r>
            <a:r>
              <a:rPr lang="uk-UA" dirty="0" smtClean="0"/>
              <a:t>  - поміщає об’єкт із буферу обміну в необхідну папку.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Копіювання (4 спосіб)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762872" cy="4925144"/>
          </a:xfrm>
        </p:spPr>
        <p:txBody>
          <a:bodyPr>
            <a:normAutofit fontScale="70000" lnSpcReduction="20000"/>
          </a:bodyPr>
          <a:lstStyle/>
          <a:p>
            <a:pPr marL="0" indent="449263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3400" dirty="0" smtClean="0"/>
              <a:t>у вікні папки натиснути кнопку </a:t>
            </a:r>
            <a:r>
              <a:rPr lang="uk-UA" sz="3400" b="1" i="1" dirty="0" smtClean="0"/>
              <a:t>Упорядкувати</a:t>
            </a:r>
            <a:r>
              <a:rPr lang="uk-UA" sz="3400" dirty="0" smtClean="0"/>
              <a:t> (</a:t>
            </a:r>
            <a:r>
              <a:rPr lang="uk-UA" sz="3400" b="1" i="1" dirty="0" smtClean="0"/>
              <a:t>Упорядочить</a:t>
            </a:r>
            <a:r>
              <a:rPr lang="uk-UA" sz="3400" dirty="0" smtClean="0"/>
              <a:t>);</a:t>
            </a:r>
          </a:p>
          <a:p>
            <a:pPr marL="0" indent="449263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3400" dirty="0" smtClean="0"/>
              <a:t>вибрати </a:t>
            </a:r>
            <a:r>
              <a:rPr lang="uk-UA" sz="3400" b="1" i="1" dirty="0" smtClean="0"/>
              <a:t>Копіювати</a:t>
            </a:r>
            <a:r>
              <a:rPr lang="uk-UA" sz="3400" dirty="0" smtClean="0"/>
              <a:t> (</a:t>
            </a:r>
            <a:r>
              <a:rPr lang="uk-UA" sz="3400" b="1" i="1" dirty="0" smtClean="0"/>
              <a:t>Копировать</a:t>
            </a:r>
            <a:r>
              <a:rPr lang="uk-UA" sz="3400" dirty="0" smtClean="0"/>
              <a:t>);</a:t>
            </a:r>
          </a:p>
          <a:p>
            <a:pPr marL="0" indent="449263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3400" dirty="0" smtClean="0"/>
              <a:t>відкрити вікно папки, куди потрібно помістити об’єкт;</a:t>
            </a:r>
          </a:p>
          <a:p>
            <a:pPr marL="0" indent="449263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3400" dirty="0" smtClean="0"/>
              <a:t>натиснути кнопку </a:t>
            </a:r>
            <a:r>
              <a:rPr lang="uk-UA" sz="3400" b="1" i="1" dirty="0" smtClean="0"/>
              <a:t>Упоря-дкувати</a:t>
            </a:r>
            <a:r>
              <a:rPr lang="uk-UA" sz="3400" dirty="0" smtClean="0"/>
              <a:t> (</a:t>
            </a:r>
            <a:r>
              <a:rPr lang="uk-UA" sz="3400" b="1" i="1" dirty="0" smtClean="0"/>
              <a:t>Упорядочить</a:t>
            </a:r>
            <a:r>
              <a:rPr lang="uk-UA" sz="3400" dirty="0" smtClean="0"/>
              <a:t>);</a:t>
            </a:r>
          </a:p>
          <a:p>
            <a:pPr marL="0" indent="449263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3400" dirty="0" smtClean="0"/>
              <a:t>вибрати </a:t>
            </a:r>
            <a:r>
              <a:rPr lang="uk-UA" sz="3400" b="1" i="1" dirty="0" smtClean="0"/>
              <a:t>Вставити</a:t>
            </a:r>
            <a:r>
              <a:rPr lang="uk-UA" sz="3400" dirty="0" smtClean="0"/>
              <a:t> (</a:t>
            </a:r>
            <a:r>
              <a:rPr lang="uk-UA" sz="3400" b="1" i="1" dirty="0" smtClean="0"/>
              <a:t>Вста-вить</a:t>
            </a:r>
            <a:r>
              <a:rPr lang="uk-UA" sz="3400" dirty="0" smtClean="0"/>
              <a:t>).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32550" r="44875" b="76480"/>
          <a:stretch>
            <a:fillRect/>
          </a:stretch>
        </p:blipFill>
        <p:spPr bwMode="auto">
          <a:xfrm>
            <a:off x="5364088" y="1772815"/>
            <a:ext cx="3600400" cy="2344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24128" y="3140968"/>
            <a:ext cx="122413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Переміщення об</a:t>
            </a:r>
            <a:r>
              <a:rPr lang="en-US" b="1" dirty="0" smtClean="0"/>
              <a:t>’</a:t>
            </a:r>
            <a:r>
              <a:rPr lang="uk-UA" b="1" dirty="0" smtClean="0"/>
              <a:t>єктів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432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uk-UA" dirty="0" smtClean="0"/>
              <a:t>Під час переміщення об’єкт вирізається (видаляється) з попереднього місця розташування та поміщається в нове. </a:t>
            </a:r>
          </a:p>
          <a:p>
            <a:pPr marL="0" indent="432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uk-UA" dirty="0" smtClean="0"/>
              <a:t>Процедура переміщення подібна до копіювання. Але замість </a:t>
            </a:r>
            <a:r>
              <a:rPr lang="uk-UA" b="1" i="1" dirty="0" smtClean="0"/>
              <a:t>Копіювати</a:t>
            </a:r>
            <a:r>
              <a:rPr lang="uk-UA" dirty="0" smtClean="0"/>
              <a:t>, потрібно вибирати </a:t>
            </a:r>
            <a:r>
              <a:rPr lang="uk-UA" b="1" i="1" dirty="0" smtClean="0"/>
              <a:t>Вирізати</a:t>
            </a:r>
            <a:r>
              <a:rPr lang="uk-UA" dirty="0" smtClean="0"/>
              <a:t>.</a:t>
            </a:r>
          </a:p>
          <a:p>
            <a:pPr marL="0" indent="432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uk-UA" dirty="0" smtClean="0"/>
              <a:t>Для переміщення використовують комбінацію клавіш </a:t>
            </a:r>
            <a:r>
              <a:rPr lang="en-US" dirty="0" smtClean="0"/>
              <a:t>Ctrl</a:t>
            </a:r>
            <a:r>
              <a:rPr lang="ru-RU" dirty="0" smtClean="0"/>
              <a:t>+</a:t>
            </a:r>
            <a:r>
              <a:rPr lang="uk-UA" dirty="0" smtClean="0"/>
              <a:t>Х замість </a:t>
            </a:r>
            <a:r>
              <a:rPr lang="en-US" dirty="0" smtClean="0"/>
              <a:t>Ctrl</a:t>
            </a:r>
            <a:r>
              <a:rPr lang="uk-UA" dirty="0" smtClean="0"/>
              <a:t>+С.</a:t>
            </a:r>
          </a:p>
          <a:p>
            <a:pPr marL="0" indent="432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uk-UA" dirty="0" smtClean="0"/>
              <a:t>Також перемістити можна лівою кнопкою миші не натискаючи клавішу </a:t>
            </a:r>
            <a:r>
              <a:rPr lang="en-US" dirty="0" smtClean="0"/>
              <a:t>Ctrl</a:t>
            </a:r>
            <a:r>
              <a:rPr lang="uk-UA" dirty="0" smtClean="0"/>
              <a:t>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/>
              <a:t>Видалення об</a:t>
            </a:r>
            <a:r>
              <a:rPr lang="en-US" b="1" dirty="0" smtClean="0"/>
              <a:t>’</a:t>
            </a:r>
            <a:r>
              <a:rPr lang="uk-UA" b="1" dirty="0" smtClean="0"/>
              <a:t>єктів</a:t>
            </a:r>
            <a:r>
              <a:rPr lang="uk-UA" b="1" dirty="0" smtClean="0"/>
              <a:t> (</a:t>
            </a:r>
            <a:r>
              <a:rPr lang="uk-UA" b="1" i="1" dirty="0" smtClean="0"/>
              <a:t>1 спосіб)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618856" cy="4525963"/>
          </a:xfrm>
        </p:spPr>
        <p:txBody>
          <a:bodyPr>
            <a:normAutofit fontScale="92500" lnSpcReduction="20000"/>
          </a:bodyPr>
          <a:lstStyle/>
          <a:p>
            <a:pPr marL="0" indent="3429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dirty="0" smtClean="0"/>
              <a:t>натиснути на виділеному об’єкті праву кнопку миші;</a:t>
            </a:r>
          </a:p>
          <a:p>
            <a:pPr marL="0" indent="3429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dirty="0" smtClean="0"/>
              <a:t>в контекстному меню натиснути </a:t>
            </a:r>
            <a:r>
              <a:rPr lang="uk-UA" b="1" i="1" dirty="0" smtClean="0"/>
              <a:t>Видалити (</a:t>
            </a:r>
            <a:r>
              <a:rPr lang="uk-UA" b="1" i="1" dirty="0" smtClean="0"/>
              <a:t>Удалить</a:t>
            </a:r>
            <a:r>
              <a:rPr lang="uk-UA" b="1" i="1" dirty="0" smtClean="0"/>
              <a:t>)</a:t>
            </a:r>
            <a:r>
              <a:rPr lang="uk-UA" dirty="0" smtClean="0"/>
              <a:t>;</a:t>
            </a:r>
          </a:p>
          <a:p>
            <a:pPr marL="0" indent="3429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dirty="0" smtClean="0"/>
              <a:t>клацнути </a:t>
            </a:r>
            <a:r>
              <a:rPr lang="uk-UA" b="1" dirty="0" smtClean="0"/>
              <a:t>Так</a:t>
            </a:r>
            <a:r>
              <a:rPr lang="uk-UA" dirty="0" smtClean="0"/>
              <a:t> у </a:t>
            </a:r>
            <a:r>
              <a:rPr lang="uk-UA" dirty="0" smtClean="0"/>
              <a:t>діалого-вому</a:t>
            </a:r>
            <a:r>
              <a:rPr lang="uk-UA" dirty="0" smtClean="0"/>
              <a:t> вікні.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47105" t="10769" r="29084" b="20577"/>
          <a:stretch>
            <a:fillRect/>
          </a:stretch>
        </p:blipFill>
        <p:spPr bwMode="auto">
          <a:xfrm>
            <a:off x="5508104" y="1772816"/>
            <a:ext cx="3096344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96136" y="5733256"/>
            <a:ext cx="122413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Видалення об</a:t>
            </a:r>
            <a:r>
              <a:rPr lang="en-US" b="1" dirty="0" smtClean="0"/>
              <a:t>’</a:t>
            </a:r>
            <a:r>
              <a:rPr lang="uk-UA" b="1" dirty="0" smtClean="0"/>
              <a:t>єктів</a:t>
            </a:r>
            <a:r>
              <a:rPr lang="uk-UA" b="1" dirty="0" smtClean="0"/>
              <a:t> </a:t>
            </a:r>
            <a:r>
              <a:rPr lang="uk-UA" b="1" i="1" dirty="0" smtClean="0"/>
              <a:t>(2 спосіб)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050904" cy="4525963"/>
          </a:xfrm>
        </p:spPr>
        <p:txBody>
          <a:bodyPr>
            <a:normAutofit fontScale="85000" lnSpcReduction="10000"/>
          </a:bodyPr>
          <a:lstStyle/>
          <a:p>
            <a:pPr marL="0" indent="3429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dirty="0" smtClean="0"/>
              <a:t>виділити об</a:t>
            </a:r>
            <a:r>
              <a:rPr lang="en-US" dirty="0" smtClean="0"/>
              <a:t>’</a:t>
            </a:r>
            <a:r>
              <a:rPr lang="uk-UA" dirty="0" smtClean="0"/>
              <a:t>єкт</a:t>
            </a:r>
            <a:r>
              <a:rPr lang="uk-UA" dirty="0" smtClean="0"/>
              <a:t>;</a:t>
            </a:r>
          </a:p>
          <a:p>
            <a:pPr marL="0" indent="3429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dirty="0" smtClean="0"/>
              <a:t>у вікні папки натиснути кнопку </a:t>
            </a:r>
            <a:r>
              <a:rPr lang="uk-UA" b="1" i="1" dirty="0" smtClean="0"/>
              <a:t>Упорядкувати</a:t>
            </a:r>
            <a:r>
              <a:rPr lang="uk-UA" dirty="0" smtClean="0"/>
              <a:t> (</a:t>
            </a:r>
            <a:r>
              <a:rPr lang="uk-UA" b="1" i="1" dirty="0" smtClean="0"/>
              <a:t>Упорядочить</a:t>
            </a:r>
            <a:r>
              <a:rPr lang="uk-UA" dirty="0" smtClean="0"/>
              <a:t>);</a:t>
            </a:r>
          </a:p>
          <a:p>
            <a:pPr marL="0" indent="3429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dirty="0" smtClean="0"/>
              <a:t>вибрати </a:t>
            </a:r>
            <a:r>
              <a:rPr lang="uk-UA" b="1" i="1" dirty="0" smtClean="0"/>
              <a:t>Видалити</a:t>
            </a:r>
            <a:r>
              <a:rPr lang="uk-UA" dirty="0" smtClean="0"/>
              <a:t> </a:t>
            </a:r>
            <a:r>
              <a:rPr lang="uk-UA" b="1" i="1" dirty="0" smtClean="0"/>
              <a:t>(</a:t>
            </a:r>
            <a:r>
              <a:rPr lang="uk-UA" b="1" i="1" dirty="0" smtClean="0"/>
              <a:t>Уда-лить</a:t>
            </a:r>
            <a:r>
              <a:rPr lang="uk-UA" dirty="0" smtClean="0"/>
              <a:t>);</a:t>
            </a:r>
          </a:p>
          <a:p>
            <a:pPr marL="0" indent="3429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dirty="0" smtClean="0"/>
              <a:t>клацнути </a:t>
            </a:r>
            <a:r>
              <a:rPr lang="uk-UA" b="1" dirty="0" smtClean="0"/>
              <a:t>Так</a:t>
            </a:r>
            <a:r>
              <a:rPr lang="uk-UA" dirty="0" smtClean="0"/>
              <a:t> у діалоговому вікні.</a:t>
            </a:r>
          </a:p>
          <a:p>
            <a:endParaRPr lang="uk-UA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29987" t="11026" r="51740" b="40769"/>
          <a:stretch>
            <a:fillRect/>
          </a:stretch>
        </p:blipFill>
        <p:spPr bwMode="auto">
          <a:xfrm>
            <a:off x="6012160" y="1844824"/>
            <a:ext cx="273630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156176" y="4509120"/>
            <a:ext cx="122413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Видалення об</a:t>
            </a:r>
            <a:r>
              <a:rPr lang="en-US" b="1" dirty="0" smtClean="0"/>
              <a:t>’</a:t>
            </a:r>
            <a:r>
              <a:rPr lang="uk-UA" b="1" dirty="0" smtClean="0"/>
              <a:t>єктів</a:t>
            </a:r>
            <a:r>
              <a:rPr lang="uk-UA" b="1" dirty="0" smtClean="0"/>
              <a:t> </a:t>
            </a:r>
            <a:r>
              <a:rPr lang="uk-UA" b="1" i="1" dirty="0" smtClean="0"/>
              <a:t>(3 спосіб)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534988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dirty="0" smtClean="0"/>
              <a:t>Об</a:t>
            </a:r>
            <a:r>
              <a:rPr lang="en-US" dirty="0" smtClean="0"/>
              <a:t>’</a:t>
            </a:r>
            <a:r>
              <a:rPr lang="uk-UA" dirty="0" smtClean="0"/>
              <a:t>єкт</a:t>
            </a:r>
            <a:r>
              <a:rPr lang="uk-UA" dirty="0" smtClean="0"/>
              <a:t> можна видалити за допомогою клавіатури. </a:t>
            </a:r>
          </a:p>
          <a:p>
            <a:pPr marL="0" indent="534988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dirty="0" smtClean="0"/>
              <a:t>Для цього потрібно натиснути на виділеному об’єкті кнопку </a:t>
            </a:r>
            <a:r>
              <a:rPr lang="en-US" b="1" dirty="0" smtClean="0"/>
              <a:t>Delete</a:t>
            </a:r>
            <a:r>
              <a:rPr lang="uk-UA" b="1" dirty="0" smtClean="0"/>
              <a:t> </a:t>
            </a:r>
            <a:r>
              <a:rPr lang="uk-UA" dirty="0" smtClean="0"/>
              <a:t>та клацнути </a:t>
            </a:r>
            <a:r>
              <a:rPr lang="uk-UA" b="1" dirty="0" smtClean="0"/>
              <a:t>Так</a:t>
            </a:r>
            <a:r>
              <a:rPr lang="uk-UA" dirty="0" smtClean="0"/>
              <a:t> у діалоговому вікні.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Фізкультхвилинка</a:t>
            </a:r>
            <a:endParaRPr lang="uk-UA" b="1" dirty="0"/>
          </a:p>
        </p:txBody>
      </p:sp>
      <p:pic>
        <p:nvPicPr>
          <p:cNvPr id="1026" name="Picture 2" descr="K:\Інформатика\6 клас\004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858" y="1855365"/>
            <a:ext cx="388828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900" b="1" dirty="0" smtClean="0"/>
              <a:t>План вивчення теми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65088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i="1" dirty="0" smtClean="0"/>
              <a:t>Виділення об’єктів.</a:t>
            </a:r>
            <a:endParaRPr lang="uk-UA" dirty="0" smtClean="0"/>
          </a:p>
          <a:p>
            <a:pPr marL="514350" lvl="0" indent="-65088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i="1" dirty="0" smtClean="0"/>
              <a:t>Створення об’єктів.</a:t>
            </a:r>
            <a:endParaRPr lang="uk-UA" dirty="0" smtClean="0"/>
          </a:p>
          <a:p>
            <a:pPr marL="514350" lvl="0" indent="-65088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i="1" dirty="0" smtClean="0"/>
              <a:t>Перейменування об’єктів.</a:t>
            </a:r>
            <a:endParaRPr lang="uk-UA" dirty="0" smtClean="0"/>
          </a:p>
          <a:p>
            <a:pPr marL="514350" lvl="0" indent="-65088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i="1" dirty="0" smtClean="0"/>
              <a:t>Копіювання об’єктів.</a:t>
            </a:r>
            <a:endParaRPr lang="uk-UA" dirty="0" smtClean="0"/>
          </a:p>
          <a:p>
            <a:pPr marL="514350" lvl="0" indent="-65088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i="1" dirty="0" smtClean="0"/>
              <a:t>Переміщення об’єктів.</a:t>
            </a:r>
            <a:endParaRPr lang="uk-UA" dirty="0" smtClean="0"/>
          </a:p>
          <a:p>
            <a:pPr marL="514350" lvl="0" indent="-65088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i="1" dirty="0" smtClean="0"/>
              <a:t>Видалення об’єктів.</a:t>
            </a:r>
            <a:endParaRPr lang="uk-UA" dirty="0" smtClean="0"/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Встановіть відповідність </a:t>
            </a: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1520" y="1783357"/>
            <a:ext cx="2736304" cy="4525963"/>
          </a:xfrm>
        </p:spPr>
        <p:txBody>
          <a:bodyPr>
            <a:noAutofit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2400" b="1" i="1" dirty="0" smtClean="0"/>
              <a:t>Відкрити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2400" b="1" i="1" dirty="0" smtClean="0"/>
              <a:t>Виділити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2400" b="1" i="1" dirty="0" smtClean="0"/>
              <a:t>Зняти виділення 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2400" b="1" i="1" dirty="0" smtClean="0"/>
              <a:t>Скопіювати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2400" b="1" i="1" dirty="0" smtClean="0"/>
              <a:t>Перемістити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2400" b="1" i="1" dirty="0" smtClean="0"/>
              <a:t>Перейменувати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2400" b="1" i="1" dirty="0" smtClean="0"/>
              <a:t>Видалити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2987824" y="1556792"/>
            <a:ext cx="6156176" cy="5183187"/>
          </a:xfrm>
        </p:spPr>
        <p:txBody>
          <a:bodyPr>
            <a:noAutofit/>
          </a:bodyPr>
          <a:lstStyle/>
          <a:p>
            <a:pPr marL="276225" indent="-276225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uk-UA" sz="2100" b="1" dirty="0" smtClean="0"/>
              <a:t>А</a:t>
            </a:r>
            <a:r>
              <a:rPr lang="uk-UA" sz="2100" dirty="0" smtClean="0"/>
              <a:t>.Виділити об’єкт і натиснути клавішу </a:t>
            </a:r>
            <a:r>
              <a:rPr lang="en-US" sz="2100" dirty="0" smtClean="0"/>
              <a:t>Delete</a:t>
            </a:r>
            <a:r>
              <a:rPr lang="uk-UA" sz="2100" dirty="0" smtClean="0"/>
              <a:t>.</a:t>
            </a:r>
          </a:p>
          <a:p>
            <a:pPr marL="276225" indent="-276225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uk-UA" sz="2100" b="1" dirty="0" smtClean="0"/>
              <a:t>Б</a:t>
            </a:r>
            <a:r>
              <a:rPr lang="uk-UA" sz="2100" dirty="0" smtClean="0"/>
              <a:t>.Клацнути значок об</a:t>
            </a:r>
            <a:r>
              <a:rPr lang="ru-RU" sz="2100" dirty="0" smtClean="0"/>
              <a:t>’</a:t>
            </a:r>
            <a:r>
              <a:rPr lang="uk-UA" sz="2100" dirty="0" smtClean="0"/>
              <a:t>єкта</a:t>
            </a:r>
            <a:r>
              <a:rPr lang="uk-UA" sz="2100" dirty="0" smtClean="0"/>
              <a:t> лівою кнопкою миші.</a:t>
            </a:r>
          </a:p>
          <a:p>
            <a:pPr marL="276225" indent="-276225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uk-UA" sz="2100" b="1" dirty="0" smtClean="0"/>
              <a:t>В.</a:t>
            </a:r>
            <a:r>
              <a:rPr lang="uk-UA" sz="2100" dirty="0" smtClean="0"/>
              <a:t>Клацнути значок об’єкта лівою кнопкою миші двічі.</a:t>
            </a:r>
          </a:p>
          <a:p>
            <a:pPr marL="276225" indent="-276225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uk-UA" sz="2100" b="1" dirty="0" smtClean="0"/>
              <a:t>Г</a:t>
            </a:r>
            <a:r>
              <a:rPr lang="uk-UA" sz="2100" dirty="0" smtClean="0"/>
              <a:t>.Перетягти значок об</a:t>
            </a:r>
            <a:r>
              <a:rPr lang="ru-RU" sz="2100" dirty="0" smtClean="0"/>
              <a:t>’</a:t>
            </a:r>
            <a:r>
              <a:rPr lang="uk-UA" sz="2100" dirty="0" smtClean="0"/>
              <a:t>єкта</a:t>
            </a:r>
            <a:r>
              <a:rPr lang="uk-UA" sz="2100" dirty="0" smtClean="0"/>
              <a:t>, утримуючи ліву кнопку мишки.</a:t>
            </a:r>
          </a:p>
          <a:p>
            <a:pPr marL="276225" indent="-276225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uk-UA" sz="2100" b="1" dirty="0" smtClean="0"/>
              <a:t>Д</a:t>
            </a:r>
            <a:r>
              <a:rPr lang="uk-UA" sz="2100" dirty="0" smtClean="0"/>
              <a:t>.Перетягти значок об’єкта, утримуючи ліву кнопку миші та клавішу </a:t>
            </a:r>
            <a:r>
              <a:rPr lang="en-US" sz="2100" dirty="0" smtClean="0"/>
              <a:t>Ctrl</a:t>
            </a:r>
            <a:r>
              <a:rPr lang="uk-UA" sz="2100" dirty="0" smtClean="0"/>
              <a:t>.</a:t>
            </a:r>
          </a:p>
          <a:p>
            <a:pPr marL="276225" indent="-276225">
              <a:lnSpc>
                <a:spcPct val="140000"/>
              </a:lnSpc>
              <a:spcBef>
                <a:spcPts val="0"/>
              </a:spcBef>
              <a:buNone/>
            </a:pPr>
            <a:r>
              <a:rPr lang="uk-UA" sz="2100" b="1" dirty="0" smtClean="0"/>
              <a:t>Е</a:t>
            </a:r>
            <a:r>
              <a:rPr lang="uk-UA" sz="2100" dirty="0" smtClean="0"/>
              <a:t>.Клацнути лівою кнопкою миші вільне місце у вікні зі значком об’єкта.</a:t>
            </a:r>
          </a:p>
          <a:p>
            <a:pPr marL="276225" indent="-276225">
              <a:lnSpc>
                <a:spcPct val="140000"/>
              </a:lnSpc>
              <a:spcBef>
                <a:spcPts val="0"/>
              </a:spcBef>
              <a:buNone/>
            </a:pPr>
            <a:r>
              <a:rPr lang="uk-UA" sz="2100" b="1" dirty="0" smtClean="0"/>
              <a:t>Є</a:t>
            </a:r>
            <a:r>
              <a:rPr lang="uk-UA" sz="2100" dirty="0" smtClean="0"/>
              <a:t>.Клацнути </a:t>
            </a:r>
            <a:r>
              <a:rPr lang="uk-UA" sz="2100" dirty="0" smtClean="0"/>
              <a:t>ім</a:t>
            </a:r>
            <a:r>
              <a:rPr lang="ru-RU" sz="2100" dirty="0" smtClean="0"/>
              <a:t>’</a:t>
            </a:r>
            <a:r>
              <a:rPr lang="uk-UA" sz="2100" dirty="0" smtClean="0"/>
              <a:t>я виділеного об</a:t>
            </a:r>
            <a:r>
              <a:rPr lang="ru-RU" sz="2100" dirty="0" smtClean="0"/>
              <a:t>’</a:t>
            </a:r>
            <a:r>
              <a:rPr lang="uk-UA" sz="2100" dirty="0" smtClean="0"/>
              <a:t>єкта</a:t>
            </a:r>
            <a:r>
              <a:rPr lang="uk-UA" sz="2100" dirty="0" smtClean="0"/>
              <a:t> та ввести текст.</a:t>
            </a:r>
            <a:endParaRPr lang="uk-UA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Робота за комп’ютером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554038" algn="ctr">
              <a:lnSpc>
                <a:spcPct val="150000"/>
              </a:lnSpc>
              <a:buNone/>
            </a:pPr>
            <a:r>
              <a:rPr lang="uk-UA" dirty="0" smtClean="0"/>
              <a:t>Практичне завдання в підручнику на сторінці 65.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Домашнє завдання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uk-UA" sz="3000" dirty="0" smtClean="0"/>
              <a:t>Прочитати §2.3.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uk-UA" sz="3000" dirty="0" smtClean="0"/>
              <a:t>Виконати завдання 3, 9 на ст. 68.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uk-UA" sz="3000" dirty="0" smtClean="0"/>
              <a:t>Знати відповіді на питання для самоконтролю.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/>
              <a:t>Список використаних джерел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Autofit/>
          </a:bodyPr>
          <a:lstStyle/>
          <a:p>
            <a:pPr marL="173038" lvl="0" indent="-173038" algn="just">
              <a:buFont typeface="+mj-lt"/>
              <a:buAutoNum type="arabicPeriod"/>
            </a:pPr>
            <a:r>
              <a:rPr lang="uk-UA" sz="1600" dirty="0" smtClean="0"/>
              <a:t>Програма курсу інформатика для 5-9 класів загальноосвітніх навчальних закладів.</a:t>
            </a:r>
          </a:p>
          <a:p>
            <a:pPr marL="173038" lvl="0" indent="-173038" algn="just">
              <a:buFont typeface="+mj-lt"/>
              <a:buAutoNum type="arabicPeriod"/>
            </a:pPr>
            <a:r>
              <a:rPr lang="uk-UA" sz="1600" dirty="0" smtClean="0"/>
              <a:t>Інформатика : підручник для 6-го кл. загальноосвітн. </a:t>
            </a:r>
            <a:r>
              <a:rPr lang="uk-UA" sz="1600" dirty="0" smtClean="0"/>
              <a:t>навч</a:t>
            </a:r>
            <a:r>
              <a:rPr lang="uk-UA" sz="1600" dirty="0" smtClean="0"/>
              <a:t>. </a:t>
            </a:r>
            <a:r>
              <a:rPr lang="uk-UA" sz="1600" dirty="0" smtClean="0"/>
              <a:t>закл</a:t>
            </a:r>
            <a:r>
              <a:rPr lang="uk-UA" sz="1600" dirty="0" smtClean="0"/>
              <a:t>. / Й. Я. </a:t>
            </a:r>
            <a:r>
              <a:rPr lang="uk-UA" sz="1600" dirty="0" smtClean="0"/>
              <a:t>Ривкінд</a:t>
            </a:r>
            <a:r>
              <a:rPr lang="uk-UA" sz="1600" dirty="0" smtClean="0"/>
              <a:t> </a:t>
            </a:r>
            <a:r>
              <a:rPr lang="ru-RU" sz="1600" dirty="0" smtClean="0"/>
              <a:t>[</a:t>
            </a:r>
            <a:r>
              <a:rPr lang="ru-RU" sz="1600" dirty="0" smtClean="0"/>
              <a:t>та </a:t>
            </a:r>
            <a:r>
              <a:rPr lang="ru-RU" sz="1600" dirty="0" smtClean="0"/>
              <a:t>ін</a:t>
            </a:r>
            <a:r>
              <a:rPr lang="ru-RU" sz="1600" dirty="0" smtClean="0"/>
              <a:t>.]. – К. : Генеза, 2014. – 256 с.</a:t>
            </a:r>
            <a:endParaRPr lang="uk-UA" sz="1600" dirty="0" smtClean="0"/>
          </a:p>
          <a:p>
            <a:pPr marL="173038" lvl="0" indent="-173038" algn="just">
              <a:buFont typeface="+mj-lt"/>
              <a:buAutoNum type="arabicPeriod"/>
            </a:pPr>
            <a:r>
              <a:rPr lang="uk-UA" sz="1600" dirty="0" smtClean="0"/>
              <a:t>Інформатика : підручник для 6-го кл. загальноосвітн. </a:t>
            </a:r>
            <a:r>
              <a:rPr lang="uk-UA" sz="1600" dirty="0" smtClean="0"/>
              <a:t>навч</a:t>
            </a:r>
            <a:r>
              <a:rPr lang="uk-UA" sz="1600" dirty="0" smtClean="0"/>
              <a:t>. </a:t>
            </a:r>
            <a:r>
              <a:rPr lang="uk-UA" sz="1600" dirty="0" smtClean="0"/>
              <a:t>закл</a:t>
            </a:r>
            <a:r>
              <a:rPr lang="uk-UA" sz="1600" dirty="0" smtClean="0"/>
              <a:t>. / Н. В. Морзе, О. В. Барна, В. П. </a:t>
            </a:r>
            <a:r>
              <a:rPr lang="uk-UA" sz="1600" dirty="0" smtClean="0"/>
              <a:t>Вембер</a:t>
            </a:r>
            <a:r>
              <a:rPr lang="uk-UA" sz="1600" dirty="0" smtClean="0"/>
              <a:t>, О. Г. </a:t>
            </a:r>
            <a:r>
              <a:rPr lang="uk-UA" sz="1600" dirty="0" smtClean="0"/>
              <a:t>Кузмінська</a:t>
            </a:r>
            <a:r>
              <a:rPr lang="uk-UA" sz="1600" dirty="0" smtClean="0"/>
              <a:t>, Н. А. </a:t>
            </a:r>
            <a:r>
              <a:rPr lang="uk-UA" sz="1600" dirty="0" smtClean="0"/>
              <a:t>Саражинська</a:t>
            </a:r>
            <a:r>
              <a:rPr lang="ru-RU" sz="1600" dirty="0" smtClean="0"/>
              <a:t>. – К. : </a:t>
            </a:r>
            <a:r>
              <a:rPr lang="ru-RU" sz="1600" dirty="0" smtClean="0"/>
              <a:t>Видавничий</a:t>
            </a:r>
            <a:r>
              <a:rPr lang="ru-RU" sz="1600" dirty="0" smtClean="0"/>
              <a:t> </a:t>
            </a:r>
            <a:r>
              <a:rPr lang="ru-RU" sz="1600" dirty="0" smtClean="0"/>
              <a:t>дім</a:t>
            </a:r>
            <a:r>
              <a:rPr lang="ru-RU" sz="1600" dirty="0" smtClean="0"/>
              <a:t> «</a:t>
            </a:r>
            <a:r>
              <a:rPr lang="ru-RU" sz="1600" dirty="0" smtClean="0"/>
              <a:t>Освіта</a:t>
            </a:r>
            <a:r>
              <a:rPr lang="ru-RU" sz="1600" dirty="0" smtClean="0"/>
              <a:t>», 2014. – 240 с.</a:t>
            </a:r>
            <a:endParaRPr lang="uk-UA" sz="1600" dirty="0" smtClean="0"/>
          </a:p>
          <a:p>
            <a:pPr marL="173038" lvl="0" indent="-173038" algn="just">
              <a:buFont typeface="+mj-lt"/>
              <a:buAutoNum type="arabicPeriod"/>
            </a:pPr>
            <a:r>
              <a:rPr lang="uk-UA" sz="1600" dirty="0" smtClean="0"/>
              <a:t>Практикум і робочий зошит з інформатики: 9 кл.: Посібник для </a:t>
            </a:r>
            <a:r>
              <a:rPr lang="uk-UA" sz="1600" dirty="0" smtClean="0"/>
              <a:t>загальноосвіт</a:t>
            </a:r>
            <a:r>
              <a:rPr lang="uk-UA" sz="1600" dirty="0" smtClean="0"/>
              <a:t>. </a:t>
            </a:r>
            <a:r>
              <a:rPr lang="uk-UA" sz="1600" dirty="0" smtClean="0"/>
              <a:t>навч</a:t>
            </a:r>
            <a:r>
              <a:rPr lang="uk-UA" sz="1600" dirty="0" smtClean="0"/>
              <a:t>. </a:t>
            </a:r>
            <a:r>
              <a:rPr lang="uk-UA" sz="1600" dirty="0" smtClean="0"/>
              <a:t>закл</a:t>
            </a:r>
            <a:r>
              <a:rPr lang="uk-UA" sz="1600" dirty="0" smtClean="0"/>
              <a:t>./ І.О. Завадський, О.В. Пасічник, В.В. Бойчук. – К.: Видавнича група ВН</a:t>
            </a:r>
            <a:r>
              <a:rPr lang="en-US" sz="1600" dirty="0" smtClean="0"/>
              <a:t>V</a:t>
            </a:r>
            <a:r>
              <a:rPr lang="uk-UA" sz="1600" dirty="0" smtClean="0"/>
              <a:t>, 2009. – 256 с.</a:t>
            </a:r>
          </a:p>
          <a:p>
            <a:pPr marL="173038" lvl="0" indent="-173038" algn="just">
              <a:buFont typeface="+mj-lt"/>
              <a:buAutoNum type="arabicPeriod"/>
            </a:pPr>
            <a:r>
              <a:rPr lang="uk-UA" sz="1600" dirty="0" smtClean="0"/>
              <a:t>Робочий зошит з інформатики. 6 клас нова програма. Автор: Н.В. Морзе, О.В. Барна, В.П. </a:t>
            </a:r>
            <a:r>
              <a:rPr lang="uk-UA" sz="1600" dirty="0" smtClean="0"/>
              <a:t>Вембер</a:t>
            </a:r>
            <a:r>
              <a:rPr lang="uk-UA" sz="1600" dirty="0" smtClean="0"/>
              <a:t>. Вид-во: Освіта.</a:t>
            </a:r>
          </a:p>
          <a:p>
            <a:pPr marL="173038" lvl="0" indent="-173038" algn="just">
              <a:buFont typeface="+mj-lt"/>
              <a:buAutoNum type="arabicPeriod"/>
            </a:pPr>
            <a:r>
              <a:rPr lang="uk-UA" sz="1600" dirty="0" smtClean="0"/>
              <a:t>Робочий зошит з інформатики. 6 клас нова програма. До підручника Й.Я. </a:t>
            </a:r>
            <a:r>
              <a:rPr lang="uk-UA" sz="1600" dirty="0" smtClean="0"/>
              <a:t>Ривкінд</a:t>
            </a:r>
            <a:r>
              <a:rPr lang="uk-UA" sz="1600" dirty="0" smtClean="0"/>
              <a:t>, Т.І. Лисенко, Л.А. </a:t>
            </a:r>
            <a:r>
              <a:rPr lang="uk-UA" sz="1600" dirty="0" smtClean="0"/>
              <a:t>Чернікова</a:t>
            </a:r>
            <a:r>
              <a:rPr lang="uk-UA" sz="1600" dirty="0" smtClean="0"/>
              <a:t>, В.В. </a:t>
            </a:r>
            <a:r>
              <a:rPr lang="uk-UA" sz="1600" dirty="0" smtClean="0"/>
              <a:t>Шакотько</a:t>
            </a:r>
            <a:r>
              <a:rPr lang="uk-UA" sz="1600" dirty="0" smtClean="0"/>
              <a:t>. Вид-во: </a:t>
            </a:r>
            <a:r>
              <a:rPr lang="uk-UA" sz="1600" dirty="0" smtClean="0"/>
              <a:t>Генеза</a:t>
            </a:r>
            <a:r>
              <a:rPr lang="uk-UA" sz="1600" dirty="0" smtClean="0"/>
              <a:t>.</a:t>
            </a:r>
          </a:p>
          <a:p>
            <a:pPr marL="173038" lvl="0" indent="-173038" algn="just">
              <a:buFont typeface="+mj-lt"/>
              <a:buAutoNum type="arabicPeriod"/>
            </a:pPr>
            <a:r>
              <a:rPr lang="uk-UA" sz="1600" dirty="0" smtClean="0"/>
              <a:t> </a:t>
            </a:r>
            <a:r>
              <a:rPr lang="uk-UA" sz="1600" dirty="0" smtClean="0"/>
              <a:t>Усі уроки інформатики. 6 клас / Р. І. </a:t>
            </a:r>
            <a:r>
              <a:rPr lang="uk-UA" sz="1600" dirty="0" smtClean="0"/>
              <a:t>Лещук</a:t>
            </a:r>
            <a:r>
              <a:rPr lang="uk-UA" sz="1600" dirty="0" smtClean="0"/>
              <a:t>, І. М. </a:t>
            </a:r>
            <a:r>
              <a:rPr lang="uk-UA" sz="1600" dirty="0" smtClean="0"/>
              <a:t>Лещук</a:t>
            </a:r>
            <a:r>
              <a:rPr lang="uk-UA" sz="1600" dirty="0" smtClean="0"/>
              <a:t>. — Х. : Вид. група «Основа», 2014</a:t>
            </a:r>
            <a:r>
              <a:rPr lang="uk-UA" sz="1600" dirty="0" smtClean="0"/>
              <a:t>.— </a:t>
            </a:r>
            <a:r>
              <a:rPr lang="uk-UA" sz="1600" dirty="0" smtClean="0"/>
              <a:t>200.</a:t>
            </a:r>
          </a:p>
          <a:p>
            <a:pPr marL="173038" lvl="0" indent="-173038" algn="just">
              <a:buFont typeface="+mj-lt"/>
              <a:buAutoNum type="arabicPeriod"/>
            </a:pPr>
            <a:r>
              <a:rPr lang="uk-UA" sz="1600" dirty="0" smtClean="0"/>
              <a:t>Завадський І. О., </a:t>
            </a:r>
            <a:r>
              <a:rPr lang="uk-UA" sz="1600" dirty="0" smtClean="0"/>
              <a:t>Стеценко</a:t>
            </a:r>
            <a:r>
              <a:rPr lang="uk-UA" sz="1600" dirty="0" smtClean="0"/>
              <a:t> І. В., </a:t>
            </a:r>
            <a:r>
              <a:rPr lang="uk-UA" sz="1600" dirty="0" smtClean="0"/>
              <a:t>Левченко</a:t>
            </a:r>
            <a:r>
              <a:rPr lang="uk-UA" sz="1600" dirty="0" smtClean="0"/>
              <a:t> О. М. Інформатика: 9 клас: підручник для загальноосвітніх навчальних закладів. — К. : Вид. група BHV, 2009. — 320 с.</a:t>
            </a:r>
          </a:p>
          <a:p>
            <a:pPr marL="173038" lvl="0" indent="-173038" algn="just">
              <a:buFont typeface="+mj-lt"/>
              <a:buAutoNum type="arabicPeriod"/>
            </a:pPr>
            <a:r>
              <a:rPr lang="uk-UA" sz="1600" dirty="0" smtClean="0"/>
              <a:t>В. </a:t>
            </a:r>
            <a:r>
              <a:rPr lang="uk-UA" sz="1600" dirty="0" smtClean="0"/>
              <a:t>Бабієнко</a:t>
            </a:r>
            <a:r>
              <a:rPr lang="uk-UA" sz="1600" dirty="0" smtClean="0"/>
              <a:t> Операції над об’єктами // Інформатика в школі, – 2014 р. – №8. – с. 20-28.</a:t>
            </a:r>
          </a:p>
          <a:p>
            <a:pPr marL="173038" indent="-173038">
              <a:buFont typeface="+mj-lt"/>
              <a:buAutoNum type="arabicPeriod"/>
            </a:pPr>
            <a:endParaRPr lang="uk-UA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uk-UA" b="1" dirty="0" smtClean="0"/>
              <a:t>Виділення об’єктів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68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dirty="0" smtClean="0"/>
              <a:t>Для виділення об’єкта достатньо клацнути на ньому лівою кнопкою мишки. Об’єкт буде підсвічено іншим кольором.</a:t>
            </a:r>
            <a:endParaRPr lang="en-US" dirty="0" smtClean="0"/>
          </a:p>
          <a:p>
            <a:pPr marL="0" indent="432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dirty="0" smtClean="0"/>
              <a:t>Для відкриття файлу або папки потрібно двічі клацнути на ньому лівою кнопкою миші.</a:t>
            </a:r>
          </a:p>
          <a:p>
            <a:pPr marL="0" indent="432000">
              <a:lnSpc>
                <a:spcPct val="150000"/>
              </a:lnSpc>
              <a:spcBef>
                <a:spcPts val="0"/>
              </a:spcBef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9491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42148" t="23846" r="18243" b="22822"/>
          <a:stretch>
            <a:fillRect/>
          </a:stretch>
        </p:blipFill>
        <p:spPr bwMode="auto">
          <a:xfrm>
            <a:off x="5724128" y="3284984"/>
            <a:ext cx="302433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/>
              <a:t>Створення папки або файлу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789040"/>
            <a:ext cx="4618856" cy="2016224"/>
          </a:xfrm>
        </p:spPr>
        <p:txBody>
          <a:bodyPr>
            <a:normAutofit/>
          </a:bodyPr>
          <a:lstStyle/>
          <a:p>
            <a:pPr marL="0" indent="534988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надати йому ім’я, увівши його з клавіатури;</a:t>
            </a:r>
          </a:p>
          <a:p>
            <a:pPr marL="0" indent="534988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натиснувши </a:t>
            </a:r>
            <a:r>
              <a:rPr lang="en-US" sz="2400" b="1" i="1" dirty="0" smtClean="0"/>
              <a:t>Enter</a:t>
            </a:r>
            <a:r>
              <a:rPr lang="uk-UA" sz="2400" dirty="0" smtClean="0"/>
              <a:t>.</a:t>
            </a:r>
          </a:p>
          <a:p>
            <a:pPr marL="0" indent="534988" algn="just">
              <a:lnSpc>
                <a:spcPct val="150000"/>
              </a:lnSpc>
              <a:spcBef>
                <a:spcPts val="0"/>
              </a:spcBef>
              <a:buNone/>
            </a:pPr>
            <a:endParaRPr lang="uk-UA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39552" y="1556792"/>
            <a:ext cx="7920880" cy="2592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534988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вікні папки, де має бути розташований новий об’єкт, клацнути правою кнопкою миші;</a:t>
            </a:r>
          </a:p>
          <a:p>
            <a:pPr marL="0" marR="0" lvl="0" indent="534988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 контекстного меню вибрати </a:t>
            </a:r>
            <a:r>
              <a:rPr kumimoji="0" lang="uk-UA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Створити (</a:t>
            </a:r>
            <a:r>
              <a:rPr kumimoji="0" lang="uk-UA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Создать</a:t>
            </a:r>
            <a:r>
              <a:rPr kumimoji="0" lang="uk-UA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</a:t>
            </a:r>
          </a:p>
          <a:p>
            <a:pPr marL="0" marR="0" lvl="0" indent="534988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вибрати тип створюваного об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’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єкту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96136" y="6021288"/>
            <a:ext cx="122413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Створення папки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49263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dirty="0" smtClean="0"/>
              <a:t>У меню вікна відкритої папки натиснути кнопку </a:t>
            </a:r>
            <a:r>
              <a:rPr lang="uk-UA" b="1" i="1" dirty="0" smtClean="0"/>
              <a:t>Створити папку</a:t>
            </a:r>
            <a:r>
              <a:rPr lang="uk-UA" dirty="0" smtClean="0"/>
              <a:t> (</a:t>
            </a:r>
            <a:r>
              <a:rPr lang="uk-UA" b="1" i="1" dirty="0" smtClean="0"/>
              <a:t>Новая</a:t>
            </a:r>
            <a:r>
              <a:rPr lang="uk-UA" b="1" i="1" dirty="0" smtClean="0"/>
              <a:t> папка</a:t>
            </a:r>
            <a:r>
              <a:rPr lang="uk-UA" dirty="0" smtClean="0"/>
              <a:t>).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39535" t="23846" r="15010" b="53805"/>
          <a:stretch>
            <a:fillRect/>
          </a:stretch>
        </p:blipFill>
        <p:spPr bwMode="auto">
          <a:xfrm>
            <a:off x="1691680" y="3356992"/>
            <a:ext cx="612068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508104" y="4365104"/>
            <a:ext cx="122413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/>
              <a:t>Створення ярлика в одній папці з об</a:t>
            </a:r>
            <a:r>
              <a:rPr lang="en-US" b="1" i="1" dirty="0" smtClean="0"/>
              <a:t>’</a:t>
            </a:r>
            <a:r>
              <a:rPr lang="uk-UA" b="1" i="1" dirty="0" smtClean="0"/>
              <a:t>єктом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546848" cy="4525963"/>
          </a:xfrm>
        </p:spPr>
        <p:txBody>
          <a:bodyPr>
            <a:normAutofit fontScale="92500" lnSpcReduction="10000"/>
          </a:bodyPr>
          <a:lstStyle/>
          <a:p>
            <a:pPr marL="0" indent="4320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клацнути на об’єкті, для якого потрібно створити ярлик, праву кнопку мишки;</a:t>
            </a:r>
          </a:p>
          <a:p>
            <a:pPr marL="0" indent="4320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вибрати у контекстному меню вказівку </a:t>
            </a:r>
            <a:r>
              <a:rPr lang="uk-UA" sz="2400" b="1" i="1" dirty="0" smtClean="0"/>
              <a:t>Створити ярлик (</a:t>
            </a:r>
            <a:r>
              <a:rPr lang="uk-UA" sz="2400" b="1" i="1" dirty="0" smtClean="0"/>
              <a:t>Создать</a:t>
            </a:r>
            <a:r>
              <a:rPr lang="uk-UA" sz="2400" b="1" i="1" dirty="0" smtClean="0"/>
              <a:t> яр</a:t>
            </a:r>
            <a:r>
              <a:rPr lang="ru-RU" sz="2400" b="1" i="1" dirty="0" smtClean="0"/>
              <a:t>лык)</a:t>
            </a:r>
            <a:r>
              <a:rPr lang="uk-UA" sz="2400" dirty="0" smtClean="0"/>
              <a:t>.</a:t>
            </a:r>
          </a:p>
          <a:p>
            <a:pPr marL="0" indent="432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400" dirty="0" smtClean="0"/>
              <a:t>При цьому ярлик буде створено в тій самій папці, при необхідності його можна перемістити.</a:t>
            </a:r>
          </a:p>
          <a:p>
            <a:endParaRPr lang="uk-UA" sz="24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59002" t="24529" r="13246" b="21026"/>
          <a:stretch>
            <a:fillRect/>
          </a:stretch>
        </p:blipFill>
        <p:spPr bwMode="auto">
          <a:xfrm>
            <a:off x="5292080" y="1844824"/>
            <a:ext cx="345638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96136" y="5517232"/>
            <a:ext cx="122413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27902" t="21795" r="27999" b="26410"/>
          <a:stretch>
            <a:fillRect/>
          </a:stretch>
        </p:blipFill>
        <p:spPr bwMode="auto">
          <a:xfrm>
            <a:off x="5364088" y="2780928"/>
            <a:ext cx="367240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/>
              <a:t>Створення ярлика в довільній папці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4834880" cy="4709120"/>
          </a:xfrm>
        </p:spPr>
        <p:txBody>
          <a:bodyPr>
            <a:noAutofit/>
          </a:bodyPr>
          <a:lstStyle/>
          <a:p>
            <a:pPr marL="0" indent="4320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відкрити папку;</a:t>
            </a:r>
          </a:p>
          <a:p>
            <a:pPr marL="0" indent="4320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викликати контекстне меню;</a:t>
            </a:r>
          </a:p>
          <a:p>
            <a:pPr marL="0" indent="4320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вибрати </a:t>
            </a:r>
            <a:r>
              <a:rPr lang="uk-UA" sz="2400" b="1" i="1" dirty="0" smtClean="0"/>
              <a:t>Створити – Ярлик</a:t>
            </a:r>
            <a:r>
              <a:rPr lang="uk-UA" sz="2400" dirty="0" smtClean="0"/>
              <a:t>;</a:t>
            </a:r>
          </a:p>
          <a:p>
            <a:pPr marL="0" indent="4320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у вікні </a:t>
            </a:r>
            <a:r>
              <a:rPr lang="uk-UA" sz="2400" b="1" i="1" dirty="0" smtClean="0"/>
              <a:t>Майстра створення ярлика </a:t>
            </a:r>
            <a:r>
              <a:rPr lang="uk-UA" sz="2400" dirty="0" smtClean="0"/>
              <a:t>задати шлях та ім’я файлу для якого створюється ярлик; </a:t>
            </a:r>
          </a:p>
          <a:p>
            <a:pPr marL="0" indent="4320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натиснути кнопку </a:t>
            </a:r>
            <a:r>
              <a:rPr lang="uk-UA" sz="2400" b="1" i="1" dirty="0" smtClean="0"/>
              <a:t>Далі;</a:t>
            </a:r>
          </a:p>
          <a:p>
            <a:pPr marL="0" indent="4320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задати ім’я ярлика;</a:t>
            </a:r>
          </a:p>
          <a:p>
            <a:pPr marL="0" indent="4320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натиснути кнопку </a:t>
            </a:r>
            <a:r>
              <a:rPr lang="uk-UA" sz="2400" b="1" i="1" dirty="0" smtClean="0"/>
              <a:t>Готово</a:t>
            </a:r>
            <a:r>
              <a:rPr lang="uk-UA" sz="24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Перейменування об’єктів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618856" cy="4525963"/>
          </a:xfrm>
        </p:spPr>
        <p:txBody>
          <a:bodyPr>
            <a:normAutofit fontScale="85000" lnSpcReduction="10000"/>
          </a:bodyPr>
          <a:lstStyle/>
          <a:p>
            <a:pPr marL="0" indent="449263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dirty="0" smtClean="0"/>
              <a:t>клацнути на об’єкті правою кнопкою миші;</a:t>
            </a:r>
            <a:endParaRPr lang="en-US" dirty="0" smtClean="0"/>
          </a:p>
          <a:p>
            <a:pPr marL="0" indent="358775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dirty="0" smtClean="0"/>
              <a:t>вибрати з контекстного меню команду </a:t>
            </a:r>
            <a:r>
              <a:rPr lang="uk-UA" b="1" i="1" dirty="0" smtClean="0"/>
              <a:t>Переймену-вати</a:t>
            </a:r>
            <a:r>
              <a:rPr lang="uk-UA" b="1" i="1" dirty="0" smtClean="0"/>
              <a:t> (</a:t>
            </a:r>
            <a:r>
              <a:rPr lang="uk-UA" b="1" i="1" dirty="0" smtClean="0"/>
              <a:t>Переименовать</a:t>
            </a:r>
            <a:r>
              <a:rPr lang="uk-UA" b="1" i="1" dirty="0" smtClean="0"/>
              <a:t>);</a:t>
            </a:r>
          </a:p>
          <a:p>
            <a:pPr marL="0" indent="449263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dirty="0" smtClean="0"/>
              <a:t>ввести нове </a:t>
            </a:r>
            <a:r>
              <a:rPr lang="uk-UA" dirty="0" smtClean="0"/>
              <a:t>ім</a:t>
            </a:r>
            <a:r>
              <a:rPr lang="ru-RU" dirty="0" smtClean="0"/>
              <a:t>’</a:t>
            </a:r>
            <a:r>
              <a:rPr lang="uk-UA" dirty="0" smtClean="0"/>
              <a:t>я;</a:t>
            </a:r>
          </a:p>
          <a:p>
            <a:pPr marL="0" indent="449263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dirty="0" smtClean="0"/>
              <a:t>натиснути клавішу </a:t>
            </a:r>
            <a:r>
              <a:rPr lang="en-US" b="1" i="1" dirty="0" smtClean="0"/>
              <a:t>Enter</a:t>
            </a:r>
            <a:r>
              <a:rPr lang="uk-UA" dirty="0" smtClean="0"/>
              <a:t>. 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41855" t="11282" r="30885" b="21994"/>
          <a:stretch>
            <a:fillRect/>
          </a:stretch>
        </p:blipFill>
        <p:spPr bwMode="auto">
          <a:xfrm>
            <a:off x="5508104" y="1700808"/>
            <a:ext cx="333945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96136" y="5733256"/>
            <a:ext cx="122413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Перейменування об’єктів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dirty="0" smtClean="0"/>
              <a:t>виділити файл чи папку, яка потребує зміни імені;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dirty="0" smtClean="0"/>
              <a:t>клацнути лівою кнопкою миші в межах імені (а не на значку);</a:t>
            </a:r>
          </a:p>
          <a:p>
            <a:pPr marL="0" indent="449263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dirty="0" smtClean="0"/>
              <a:t>ввести нове </a:t>
            </a:r>
            <a:r>
              <a:rPr lang="uk-UA" dirty="0" smtClean="0"/>
              <a:t>ім</a:t>
            </a:r>
            <a:r>
              <a:rPr lang="ru-RU" dirty="0" smtClean="0"/>
              <a:t>’</a:t>
            </a:r>
            <a:r>
              <a:rPr lang="uk-UA" dirty="0" smtClean="0"/>
              <a:t>я;</a:t>
            </a:r>
          </a:p>
          <a:p>
            <a:pPr marL="0" indent="449263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dirty="0" smtClean="0"/>
              <a:t>натиснути клавішу </a:t>
            </a:r>
            <a:r>
              <a:rPr lang="en-US" b="1" i="1" dirty="0" smtClean="0"/>
              <a:t>Enter</a:t>
            </a:r>
            <a:r>
              <a:rPr lang="uk-UA" dirty="0" smtClean="0"/>
              <a:t>. 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loral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floral4</Template>
  <TotalTime>313</TotalTime>
  <Words>811</Words>
  <Application>Microsoft Office PowerPoint</Application>
  <PresentationFormat>Экран (4:3)</PresentationFormat>
  <Paragraphs>120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floral4</vt:lpstr>
      <vt:lpstr>Операції над об’єктами файлової системи</vt:lpstr>
      <vt:lpstr>План вивчення теми</vt:lpstr>
      <vt:lpstr>Виділення об’єктів</vt:lpstr>
      <vt:lpstr>Створення папки або файлу</vt:lpstr>
      <vt:lpstr>Створення папки</vt:lpstr>
      <vt:lpstr>Створення ярлика в одній папці з об’єктом</vt:lpstr>
      <vt:lpstr>Створення ярлика в довільній папці</vt:lpstr>
      <vt:lpstr>Перейменування об’єктів</vt:lpstr>
      <vt:lpstr>Перейменування об’єктів</vt:lpstr>
      <vt:lpstr>Перейменування об’єктів</vt:lpstr>
      <vt:lpstr>Копіювання (1 спосіб)</vt:lpstr>
      <vt:lpstr>Копіювання (2 спосіб)</vt:lpstr>
      <vt:lpstr>Копіювання (3 спосіб)</vt:lpstr>
      <vt:lpstr>Копіювання (4 спосіб)</vt:lpstr>
      <vt:lpstr>Переміщення об’єктів</vt:lpstr>
      <vt:lpstr>Видалення об’єктів (1 спосіб)</vt:lpstr>
      <vt:lpstr>Видалення об’єктів (2 спосіб)</vt:lpstr>
      <vt:lpstr>Видалення об’єктів (3 спосіб)</vt:lpstr>
      <vt:lpstr>Фізкультхвилинка</vt:lpstr>
      <vt:lpstr>Встановіть відповідність </vt:lpstr>
      <vt:lpstr>Робота за комп’ютером</vt:lpstr>
      <vt:lpstr>Домашнє завдання</vt:lpstr>
      <vt:lpstr>Список використаних джерел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Puzeev</dc:creator>
  <cp:lastModifiedBy>Puzeev</cp:lastModifiedBy>
  <cp:revision>37</cp:revision>
  <dcterms:created xsi:type="dcterms:W3CDTF">2015-02-11T19:48:44Z</dcterms:created>
  <dcterms:modified xsi:type="dcterms:W3CDTF">2015-02-21T18:53:28Z</dcterms:modified>
</cp:coreProperties>
</file>