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EDF4B-F48E-4600-AE62-9D7A1EC277B2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B7F18-7485-4AD9-BE1B-20EF764757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E55A0-CB81-472F-9C62-7A49A80808F2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F1F63-82F3-4D67-A572-F42C3C67E9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9F21D-3366-4379-9973-734DB778868F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12971-9C93-4E15-81B6-8C279D092B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E6D9A-B874-447A-85B2-D28FB279C93C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5CA5E-9C8C-45BB-96F5-FD7E84D35F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6E3A2-9CA7-41C1-AA01-1A632264D91E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0D5D0-092F-478F-9B34-A43860D3F6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1D00E-AEB7-4863-A516-E12A001B3DDF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55172-93E3-4D78-805D-03435D00C6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3125C-3491-4102-A0A1-ACBA5A90CFDF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D3661-A319-414A-8665-CAE8C39B8C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700C2-318C-408B-A9E7-7D4395D47220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F67DA-DD3D-4F8E-80CA-E79F8E64AE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53C8D-5BB3-4861-95B8-A4F35D1DF92B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78217-7B69-4F17-8750-41755A0451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448F0-243B-4B6A-87A9-A843E7A0B1B6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5B861-3AD0-4A91-8DE6-DE1546D737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AED57-3356-4E7F-B419-58E480989C6D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768A7-3F9E-489F-8EDE-22FFA8C427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021016-1693-4AA3-A518-E0B0AA4AC86C}" type="datetimeFigureOut">
              <a:rPr lang="ru-RU"/>
              <a:pPr>
                <a:defRPr/>
              </a:pPr>
              <a:t>21.02.2015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ADEBE2-5B15-44F5-9D85-D51E0782AD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83006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uk-UA" b="1" dirty="0" smtClean="0"/>
              <a:t>Операції над групами об’єктів файлової системи</a:t>
            </a:r>
            <a:endParaRPr lang="uk-UA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3284984"/>
            <a:ext cx="6840760" cy="2736304"/>
          </a:xfrm>
        </p:spPr>
        <p:txBody>
          <a:bodyPr rtlCol="0">
            <a:normAutofit fontScale="55000" lnSpcReduction="20000"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u="sng" dirty="0" smtClean="0">
                <a:solidFill>
                  <a:schemeClr val="tx1"/>
                </a:solidFill>
              </a:rPr>
              <a:t>Автори</a:t>
            </a:r>
            <a:r>
              <a:rPr lang="uk-UA" b="1" dirty="0" smtClean="0">
                <a:solidFill>
                  <a:schemeClr val="tx1"/>
                </a:solidFill>
              </a:rPr>
              <a:t>: Пузєєва Ірина Яківна</a:t>
            </a:r>
            <a:r>
              <a:rPr lang="uk-UA" dirty="0" smtClean="0">
                <a:solidFill>
                  <a:schemeClr val="tx1"/>
                </a:solidFill>
              </a:rPr>
              <a:t>, учитель інформатики 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Золотоніської загальноосвітньої школи І-ІІІ ступенів №3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 Золотоніської міської ради Черкаської області;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/>
                </a:solidFill>
              </a:rPr>
              <a:t>Павленко Лариса Анатоліївна</a:t>
            </a:r>
            <a:r>
              <a:rPr lang="uk-UA" dirty="0" smtClean="0">
                <a:solidFill>
                  <a:schemeClr val="tx1"/>
                </a:solidFill>
              </a:rPr>
              <a:t>,  директор Золотоніської загальноосвітньої школи І-ІІІ ступенів №3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 Золотоніської міської ради Черкаської області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/>
                </a:solidFill>
              </a:rPr>
              <a:t>Пузєєв Олександр Олександрович</a:t>
            </a:r>
            <a:r>
              <a:rPr lang="uk-UA" dirty="0" smtClean="0">
                <a:solidFill>
                  <a:schemeClr val="tx1"/>
                </a:solidFill>
              </a:rPr>
              <a:t>, директор Золотоніської загальноосвітньої школи І-ІІІ ступенів №6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1"/>
                </a:solidFill>
              </a:rPr>
              <a:t> Золотоніської міської ради Черкаської області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Практична робота</a:t>
            </a:r>
            <a:endParaRPr lang="uk-UA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71600" y="1600200"/>
            <a:ext cx="7128792" cy="4525963"/>
          </a:xfrm>
        </p:spPr>
        <p:txBody>
          <a:bodyPr/>
          <a:lstStyle/>
          <a:p>
            <a:pPr marL="0" indent="534988" algn="just">
              <a:lnSpc>
                <a:spcPct val="150000"/>
              </a:lnSpc>
              <a:buNone/>
            </a:pPr>
            <a:r>
              <a:rPr lang="uk-UA" dirty="0" smtClean="0"/>
              <a:t>Виконання практичної роботи згідно підручника (сторінка 73).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Домашнє завдання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0"/>
            <a:ext cx="7344816" cy="4525963"/>
          </a:xfrm>
        </p:spPr>
        <p:txBody>
          <a:bodyPr/>
          <a:lstStyle/>
          <a:p>
            <a:pPr marL="0" indent="173038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600" dirty="0" smtClean="0"/>
              <a:t>Прочитати §2.4.</a:t>
            </a:r>
          </a:p>
          <a:p>
            <a:pPr marL="0" indent="173038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600" dirty="0" smtClean="0"/>
              <a:t>Виконати завдання 4 на ст. 73.</a:t>
            </a:r>
          </a:p>
          <a:p>
            <a:pPr marL="0" indent="173038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600" dirty="0" smtClean="0"/>
              <a:t>Знати відповіді на питання для самоконтролю.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uk-UA" b="1" i="1" dirty="0" smtClean="0"/>
              <a:t>Список використаних джерел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980728"/>
            <a:ext cx="7776864" cy="5544616"/>
          </a:xfrm>
        </p:spPr>
        <p:txBody>
          <a:bodyPr/>
          <a:lstStyle/>
          <a:p>
            <a:pPr marL="173038" lvl="0" indent="-173038" algn="just">
              <a:spcBef>
                <a:spcPts val="0"/>
              </a:spcBef>
              <a:buFont typeface="+mj-lt"/>
              <a:buAutoNum type="arabicPeriod"/>
            </a:pPr>
            <a:r>
              <a:rPr lang="uk-UA" sz="1700" dirty="0" smtClean="0"/>
              <a:t>Програма курсу інформатика для 5-9 класів загальноосвітніх навчальних закладів.</a:t>
            </a:r>
          </a:p>
          <a:p>
            <a:pPr marL="173038" lvl="0" indent="-173038" algn="just">
              <a:spcBef>
                <a:spcPts val="0"/>
              </a:spcBef>
              <a:buFont typeface="+mj-lt"/>
              <a:buAutoNum type="arabicPeriod"/>
            </a:pPr>
            <a:r>
              <a:rPr lang="uk-UA" sz="1700" dirty="0" smtClean="0"/>
              <a:t>Інформатика : підручник для 6-го кл. загальноосвітн. </a:t>
            </a:r>
            <a:r>
              <a:rPr lang="uk-UA" sz="1700" dirty="0" smtClean="0"/>
              <a:t>навч</a:t>
            </a:r>
            <a:r>
              <a:rPr lang="uk-UA" sz="1700" dirty="0" smtClean="0"/>
              <a:t>. </a:t>
            </a:r>
            <a:r>
              <a:rPr lang="uk-UA" sz="1700" dirty="0" smtClean="0"/>
              <a:t>закл</a:t>
            </a:r>
            <a:r>
              <a:rPr lang="uk-UA" sz="1700" dirty="0" smtClean="0"/>
              <a:t>. / Й. Я. </a:t>
            </a:r>
            <a:r>
              <a:rPr lang="uk-UA" sz="1700" dirty="0" smtClean="0"/>
              <a:t>Ривкінд</a:t>
            </a:r>
            <a:r>
              <a:rPr lang="ru-RU" sz="1700" dirty="0" smtClean="0"/>
              <a:t> </a:t>
            </a:r>
            <a:r>
              <a:rPr lang="ru-RU" sz="1700" dirty="0" smtClean="0"/>
              <a:t>[та </a:t>
            </a:r>
            <a:r>
              <a:rPr lang="ru-RU" sz="1700" dirty="0" smtClean="0"/>
              <a:t>ін</a:t>
            </a:r>
            <a:r>
              <a:rPr lang="ru-RU" sz="1700" dirty="0" smtClean="0"/>
              <a:t>.]. – К. : Генеза, 2014. – 256 с.</a:t>
            </a:r>
            <a:endParaRPr lang="uk-UA" sz="1700" dirty="0" smtClean="0"/>
          </a:p>
          <a:p>
            <a:pPr marL="173038" lvl="0" indent="-173038" algn="just">
              <a:spcBef>
                <a:spcPts val="0"/>
              </a:spcBef>
              <a:buFont typeface="+mj-lt"/>
              <a:buAutoNum type="arabicPeriod"/>
            </a:pPr>
            <a:r>
              <a:rPr lang="uk-UA" sz="1700" dirty="0" smtClean="0"/>
              <a:t>Інформатика : підручник для 6-го кл. загальноосвітн. </a:t>
            </a:r>
            <a:r>
              <a:rPr lang="uk-UA" sz="1700" dirty="0" smtClean="0"/>
              <a:t>навч</a:t>
            </a:r>
            <a:r>
              <a:rPr lang="uk-UA" sz="1700" dirty="0" smtClean="0"/>
              <a:t>. </a:t>
            </a:r>
            <a:r>
              <a:rPr lang="uk-UA" sz="1700" dirty="0" smtClean="0"/>
              <a:t>закл</a:t>
            </a:r>
            <a:r>
              <a:rPr lang="uk-UA" sz="1700" dirty="0" smtClean="0"/>
              <a:t>. / Н. В. Морзе, О. В. Барна, В. П. </a:t>
            </a:r>
            <a:r>
              <a:rPr lang="uk-UA" sz="1700" dirty="0" smtClean="0"/>
              <a:t>Вембер</a:t>
            </a:r>
            <a:r>
              <a:rPr lang="uk-UA" sz="1700" dirty="0" smtClean="0"/>
              <a:t>, О. Г. </a:t>
            </a:r>
            <a:r>
              <a:rPr lang="uk-UA" sz="1700" dirty="0" smtClean="0"/>
              <a:t>Кузмінська</a:t>
            </a:r>
            <a:r>
              <a:rPr lang="uk-UA" sz="1700" dirty="0" smtClean="0"/>
              <a:t>, Н. А. </a:t>
            </a:r>
            <a:r>
              <a:rPr lang="uk-UA" sz="1700" dirty="0" smtClean="0"/>
              <a:t>Саражинська</a:t>
            </a:r>
            <a:r>
              <a:rPr lang="ru-RU" sz="1700" dirty="0" smtClean="0"/>
              <a:t>. – К. : </a:t>
            </a:r>
            <a:r>
              <a:rPr lang="ru-RU" sz="1700" dirty="0" smtClean="0"/>
              <a:t>Видавничий</a:t>
            </a:r>
            <a:r>
              <a:rPr lang="ru-RU" sz="1700" dirty="0" smtClean="0"/>
              <a:t> </a:t>
            </a:r>
            <a:r>
              <a:rPr lang="ru-RU" sz="1700" dirty="0" smtClean="0"/>
              <a:t>дім</a:t>
            </a:r>
            <a:r>
              <a:rPr lang="ru-RU" sz="1700" dirty="0" smtClean="0"/>
              <a:t> «</a:t>
            </a:r>
            <a:r>
              <a:rPr lang="ru-RU" sz="1700" dirty="0" smtClean="0"/>
              <a:t>Освіта</a:t>
            </a:r>
            <a:r>
              <a:rPr lang="ru-RU" sz="1700" dirty="0" smtClean="0"/>
              <a:t>», 2014. – 240 с.</a:t>
            </a:r>
            <a:endParaRPr lang="uk-UA" sz="1700" dirty="0" smtClean="0"/>
          </a:p>
          <a:p>
            <a:pPr marL="173038" lvl="0" indent="-173038" algn="just">
              <a:spcBef>
                <a:spcPts val="0"/>
              </a:spcBef>
              <a:buFont typeface="+mj-lt"/>
              <a:buAutoNum type="arabicPeriod"/>
            </a:pPr>
            <a:r>
              <a:rPr lang="uk-UA" sz="1700" dirty="0" smtClean="0"/>
              <a:t>Практикум і робочий зошит з інформатики: 9 кл.: Посібник для </a:t>
            </a:r>
            <a:r>
              <a:rPr lang="uk-UA" sz="1700" dirty="0" smtClean="0"/>
              <a:t>загальноосвіт</a:t>
            </a:r>
            <a:r>
              <a:rPr lang="uk-UA" sz="1700" dirty="0" smtClean="0"/>
              <a:t>. </a:t>
            </a:r>
            <a:r>
              <a:rPr lang="uk-UA" sz="1700" dirty="0" smtClean="0"/>
              <a:t>навч</a:t>
            </a:r>
            <a:r>
              <a:rPr lang="uk-UA" sz="1700" dirty="0" smtClean="0"/>
              <a:t>. </a:t>
            </a:r>
            <a:r>
              <a:rPr lang="uk-UA" sz="1700" dirty="0" smtClean="0"/>
              <a:t>закл</a:t>
            </a:r>
            <a:r>
              <a:rPr lang="uk-UA" sz="1700" dirty="0" smtClean="0"/>
              <a:t>./ І.О. Завадський, О.В. Пасічник, В.В. Бойчук. – К.: Видавнича група ВН</a:t>
            </a:r>
            <a:r>
              <a:rPr lang="en-US" sz="1700" dirty="0" smtClean="0"/>
              <a:t>V</a:t>
            </a:r>
            <a:r>
              <a:rPr lang="uk-UA" sz="1700" dirty="0" smtClean="0"/>
              <a:t>, 2009. – 256 с.</a:t>
            </a:r>
          </a:p>
          <a:p>
            <a:pPr marL="173038" lvl="0" indent="-173038" algn="just">
              <a:spcBef>
                <a:spcPts val="0"/>
              </a:spcBef>
              <a:buFont typeface="+mj-lt"/>
              <a:buAutoNum type="arabicPeriod"/>
            </a:pPr>
            <a:r>
              <a:rPr lang="uk-UA" sz="1700" dirty="0" smtClean="0"/>
              <a:t>Робочий зошит з інформатики. 6 клас нова програма. Автор: Н.В. Морзе, О.В. Барна, В.П. </a:t>
            </a:r>
            <a:r>
              <a:rPr lang="uk-UA" sz="1700" dirty="0" smtClean="0"/>
              <a:t>Вембер</a:t>
            </a:r>
            <a:r>
              <a:rPr lang="uk-UA" sz="1700" dirty="0" smtClean="0"/>
              <a:t>. Вид-во: Освіта.</a:t>
            </a:r>
          </a:p>
          <a:p>
            <a:pPr marL="173038" lvl="0" indent="-173038" algn="just">
              <a:spcBef>
                <a:spcPts val="0"/>
              </a:spcBef>
              <a:buFont typeface="+mj-lt"/>
              <a:buAutoNum type="arabicPeriod"/>
            </a:pPr>
            <a:r>
              <a:rPr lang="uk-UA" sz="1700" dirty="0" smtClean="0"/>
              <a:t>Робочий зошит з інформатики. 6 клас нова програма. До підручника Й.Я. </a:t>
            </a:r>
            <a:r>
              <a:rPr lang="uk-UA" sz="1700" dirty="0" smtClean="0"/>
              <a:t>Ривкінд</a:t>
            </a:r>
            <a:r>
              <a:rPr lang="uk-UA" sz="1700" dirty="0" smtClean="0"/>
              <a:t>, Т.І. Лисенко, Л.А. </a:t>
            </a:r>
            <a:r>
              <a:rPr lang="uk-UA" sz="1700" dirty="0" smtClean="0"/>
              <a:t>Чернікова</a:t>
            </a:r>
            <a:r>
              <a:rPr lang="uk-UA" sz="1700" dirty="0" smtClean="0"/>
              <a:t>, В.В. </a:t>
            </a:r>
            <a:r>
              <a:rPr lang="uk-UA" sz="1700" dirty="0" smtClean="0"/>
              <a:t>Шакотько</a:t>
            </a:r>
            <a:r>
              <a:rPr lang="uk-UA" sz="1700" dirty="0" smtClean="0"/>
              <a:t>. Вид-во: </a:t>
            </a:r>
            <a:r>
              <a:rPr lang="uk-UA" sz="1700" dirty="0" smtClean="0"/>
              <a:t>Генеза</a:t>
            </a:r>
            <a:r>
              <a:rPr lang="uk-UA" sz="1700" dirty="0" smtClean="0"/>
              <a:t>.</a:t>
            </a:r>
          </a:p>
          <a:p>
            <a:pPr marL="173038" lvl="0" indent="-173038" algn="just">
              <a:spcBef>
                <a:spcPts val="0"/>
              </a:spcBef>
              <a:buFont typeface="+mj-lt"/>
              <a:buAutoNum type="arabicPeriod"/>
            </a:pPr>
            <a:r>
              <a:rPr lang="uk-UA" sz="1700" dirty="0" smtClean="0"/>
              <a:t>Усі </a:t>
            </a:r>
            <a:r>
              <a:rPr lang="uk-UA" sz="1700" dirty="0" smtClean="0"/>
              <a:t>уроки інформатики. 6 клас / Р. І. </a:t>
            </a:r>
            <a:r>
              <a:rPr lang="uk-UA" sz="1700" dirty="0" smtClean="0"/>
              <a:t>Лещук</a:t>
            </a:r>
            <a:r>
              <a:rPr lang="uk-UA" sz="1700" dirty="0" smtClean="0"/>
              <a:t>, І. М. </a:t>
            </a:r>
            <a:r>
              <a:rPr lang="uk-UA" sz="1700" dirty="0" smtClean="0"/>
              <a:t>Лещук</a:t>
            </a:r>
            <a:r>
              <a:rPr lang="uk-UA" sz="1700" dirty="0" smtClean="0"/>
              <a:t>. — Х. : Вид. група «Основа», 2014. — 200.</a:t>
            </a:r>
          </a:p>
          <a:p>
            <a:pPr marL="173038" lvl="0" indent="-173038" algn="just">
              <a:spcBef>
                <a:spcPts val="0"/>
              </a:spcBef>
              <a:buFont typeface="+mj-lt"/>
              <a:buAutoNum type="arabicPeriod"/>
            </a:pPr>
            <a:r>
              <a:rPr lang="uk-UA" sz="1700" dirty="0" smtClean="0"/>
              <a:t>Завадський І. О., </a:t>
            </a:r>
            <a:r>
              <a:rPr lang="uk-UA" sz="1700" dirty="0" smtClean="0"/>
              <a:t>Стеценко</a:t>
            </a:r>
            <a:r>
              <a:rPr lang="uk-UA" sz="1700" dirty="0" smtClean="0"/>
              <a:t> І. В., </a:t>
            </a:r>
            <a:r>
              <a:rPr lang="uk-UA" sz="1700" dirty="0" smtClean="0"/>
              <a:t>Левченко</a:t>
            </a:r>
            <a:r>
              <a:rPr lang="uk-UA" sz="1700" dirty="0" smtClean="0"/>
              <a:t> О. М. Інформатика: 9 клас: підручник для загальноосвітніх навчальних закладів. — К. : Вид. група BHV, 2009. — 320 с.</a:t>
            </a:r>
          </a:p>
          <a:p>
            <a:pPr marL="173038" lvl="0" indent="-173038" algn="just">
              <a:spcBef>
                <a:spcPts val="0"/>
              </a:spcBef>
              <a:buFont typeface="+mj-lt"/>
              <a:buAutoNum type="arabicPeriod"/>
            </a:pPr>
            <a:r>
              <a:rPr lang="uk-UA" sz="1700" dirty="0" smtClean="0"/>
              <a:t>В. </a:t>
            </a:r>
            <a:r>
              <a:rPr lang="uk-UA" sz="1700" dirty="0" smtClean="0"/>
              <a:t>Бабієнко</a:t>
            </a:r>
            <a:r>
              <a:rPr lang="uk-UA" sz="1700" dirty="0" smtClean="0"/>
              <a:t> Операції над об’єктами // Інформатика в школі, – 2014 р. – №8. – с. 20-28.</a:t>
            </a:r>
          </a:p>
          <a:p>
            <a:pPr>
              <a:buNone/>
            </a:pPr>
            <a:endParaRPr lang="uk-UA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План вивчення теми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600200"/>
            <a:ext cx="7776864" cy="4525963"/>
          </a:xfrm>
        </p:spPr>
        <p:txBody>
          <a:bodyPr/>
          <a:lstStyle/>
          <a:p>
            <a:pPr marL="514350" lvl="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i="1" dirty="0" smtClean="0"/>
              <a:t>Виділення групи об’єктів.</a:t>
            </a:r>
            <a:endParaRPr lang="uk-UA" dirty="0" smtClean="0"/>
          </a:p>
          <a:p>
            <a:pPr marL="514350" lvl="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i="1" dirty="0" smtClean="0"/>
              <a:t>Операції з групами об’єктів.</a:t>
            </a:r>
            <a:endParaRPr lang="uk-UA" dirty="0" smtClean="0"/>
          </a:p>
          <a:p>
            <a:pPr marL="514350" lvl="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i="1" dirty="0" smtClean="0"/>
              <a:t>Відновлення вилучених об’єктів.</a:t>
            </a:r>
            <a:endParaRPr lang="uk-UA" dirty="0" smtClean="0"/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uk-UA" b="1" dirty="0" smtClean="0"/>
              <a:t>Виділення об’єктів</a:t>
            </a:r>
            <a:r>
              <a:rPr lang="en-US" b="1" dirty="0" smtClean="0"/>
              <a:t> </a:t>
            </a:r>
            <a:r>
              <a:rPr lang="uk-UA" b="1" dirty="0" smtClean="0"/>
              <a:t>з використанням миші</a:t>
            </a: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11560" y="1600200"/>
            <a:ext cx="4176464" cy="4525963"/>
          </a:xfrm>
        </p:spPr>
        <p:txBody>
          <a:bodyPr/>
          <a:lstStyle/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400" dirty="0" smtClean="0"/>
              <a:t>Виділення групи об’єктів на </a:t>
            </a:r>
            <a:r>
              <a:rPr lang="uk-UA" sz="2400" b="1" dirty="0" smtClean="0"/>
              <a:t>Робочому столі</a:t>
            </a:r>
            <a:r>
              <a:rPr lang="uk-UA" sz="2400" dirty="0" smtClean="0"/>
              <a:t> або у вікні </a:t>
            </a:r>
            <a:r>
              <a:rPr lang="uk-UA" sz="2400" b="1" dirty="0" smtClean="0"/>
              <a:t>Провідника</a:t>
            </a:r>
            <a:r>
              <a:rPr lang="uk-UA" sz="2400" dirty="0" smtClean="0"/>
              <a:t> з використанням миші виконується шляхом виділення прямокутної області екрана, у яку повинні потрапити ці об’єкти.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 l="45702" r="8105" b="52169"/>
          <a:stretch>
            <a:fillRect/>
          </a:stretch>
        </p:blipFill>
        <p:spPr bwMode="auto">
          <a:xfrm>
            <a:off x="4788024" y="2276872"/>
            <a:ext cx="360040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Виділення об’єктів з довільним розміщенням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5576" y="1600200"/>
            <a:ext cx="3740224" cy="4525963"/>
          </a:xfrm>
        </p:spPr>
        <p:txBody>
          <a:bodyPr/>
          <a:lstStyle/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400" dirty="0" smtClean="0"/>
              <a:t>Потрібно вибрати один з об’єктів, натиснути клавішу </a:t>
            </a:r>
            <a:r>
              <a:rPr lang="uk-UA" sz="2400" dirty="0" smtClean="0"/>
              <a:t>Ctrl</a:t>
            </a:r>
            <a:r>
              <a:rPr lang="uk-UA" sz="2400" dirty="0" smtClean="0"/>
              <a:t> і не відпускати, вибрати по черзі потрібні об’єкти та відпустити клавішу </a:t>
            </a:r>
            <a:r>
              <a:rPr lang="uk-UA" sz="2400" dirty="0" smtClean="0"/>
              <a:t>Ctrl</a:t>
            </a:r>
            <a:r>
              <a:rPr lang="uk-UA" sz="2400" dirty="0" smtClean="0"/>
              <a:t>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47306" r="7152" b="53333"/>
          <a:stretch>
            <a:fillRect/>
          </a:stretch>
        </p:blipFill>
        <p:spPr bwMode="auto">
          <a:xfrm>
            <a:off x="4860032" y="2204864"/>
            <a:ext cx="345638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uk-UA" b="1" dirty="0" smtClean="0"/>
              <a:t>Виділення об’єктів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5576" y="1556792"/>
            <a:ext cx="7560840" cy="4525963"/>
          </a:xfrm>
        </p:spPr>
        <p:txBody>
          <a:bodyPr/>
          <a:lstStyle/>
          <a:p>
            <a:pPr marL="0" indent="180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Для виділення об’єктів, які розміщуються в списку поспіль, потрібно вибрати перший в списку об’єкт, натиснути і не відпускати клавішу </a:t>
            </a:r>
            <a:r>
              <a:rPr lang="en-US" dirty="0" smtClean="0"/>
              <a:t>Shift</a:t>
            </a:r>
            <a:r>
              <a:rPr lang="ru-RU" dirty="0" smtClean="0"/>
              <a:t>.</a:t>
            </a:r>
            <a:endParaRPr lang="uk-UA" dirty="0" smtClean="0"/>
          </a:p>
          <a:p>
            <a:pPr marL="0" indent="180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dirty="0" smtClean="0"/>
              <a:t>Якщо потрібно виділити всі об’єкти, які є в папці чи на </a:t>
            </a:r>
            <a:r>
              <a:rPr lang="uk-UA" b="1" i="1" dirty="0" smtClean="0"/>
              <a:t>Робочому столі</a:t>
            </a:r>
            <a:r>
              <a:rPr lang="uk-UA" dirty="0" smtClean="0"/>
              <a:t>, то потрібно натиснути сполучення клавіш </a:t>
            </a:r>
            <a:r>
              <a:rPr lang="uk-UA" dirty="0" smtClean="0"/>
              <a:t>Ctrl+А</a:t>
            </a:r>
            <a:r>
              <a:rPr lang="uk-UA" dirty="0" smtClean="0"/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uk-UA" b="1" dirty="0" smtClean="0"/>
              <a:t>Операції з групами об’єктів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49424" y="1600200"/>
            <a:ext cx="7566992" cy="4525963"/>
          </a:xfrm>
        </p:spPr>
        <p:txBody>
          <a:bodyPr/>
          <a:lstStyle/>
          <a:p>
            <a:pPr marL="0" indent="180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Операції копіювання, переміщення та видалення над групами об’єктів файлової системи відбуваються так само, як і операції над окремими об’єктами. Різниця лише в тому, що виділити потрібно всі об’єкти.</a:t>
            </a:r>
          </a:p>
          <a:p>
            <a:pPr marL="0" indent="180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У випадку перейменування групи об’єктів користувач вводить лише одне ім’я. В результаті всі об’єкти отримують однакові імена за виключенням номера в дужках перед розширенням файлу. </a:t>
            </a:r>
          </a:p>
          <a:p>
            <a:pPr marL="0" indent="180000">
              <a:lnSpc>
                <a:spcPct val="150000"/>
              </a:lnSpc>
              <a:spcBef>
                <a:spcPts val="0"/>
              </a:spcBef>
              <a:buNone/>
            </a:pP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776864" cy="1143000"/>
          </a:xfrm>
        </p:spPr>
        <p:txBody>
          <a:bodyPr/>
          <a:lstStyle/>
          <a:p>
            <a:pPr lvl="0"/>
            <a:r>
              <a:rPr lang="uk-UA" b="1" dirty="0" smtClean="0"/>
              <a:t>Відновлення вилучених об’єктів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3568" y="1600200"/>
            <a:ext cx="4464496" cy="4525963"/>
          </a:xfrm>
        </p:spPr>
        <p:txBody>
          <a:bodyPr/>
          <a:lstStyle/>
          <a:p>
            <a:pPr marL="0" indent="180000" algn="just">
              <a:lnSpc>
                <a:spcPct val="150000"/>
              </a:lnSpc>
              <a:spcBef>
                <a:spcPts val="0"/>
              </a:spcBef>
            </a:pPr>
            <a:r>
              <a:rPr lang="uk-UA" sz="2400" dirty="0" smtClean="0"/>
              <a:t>Вилучені об’єкти потрапляють до папки </a:t>
            </a:r>
            <a:r>
              <a:rPr lang="uk-UA" sz="2400" b="1" i="1" dirty="0" smtClean="0"/>
              <a:t>Кошик</a:t>
            </a:r>
            <a:r>
              <a:rPr lang="uk-UA" sz="2400" dirty="0" smtClean="0"/>
              <a:t> (</a:t>
            </a:r>
            <a:r>
              <a:rPr lang="uk-UA" sz="2400" b="1" i="1" dirty="0" smtClean="0"/>
              <a:t>Корзина</a:t>
            </a:r>
            <a:r>
              <a:rPr lang="uk-UA" sz="2400" dirty="0" smtClean="0"/>
              <a:t>).</a:t>
            </a:r>
          </a:p>
          <a:p>
            <a:pPr marL="0" indent="180000" algn="just">
              <a:lnSpc>
                <a:spcPct val="150000"/>
              </a:lnSpc>
              <a:spcBef>
                <a:spcPts val="0"/>
              </a:spcBef>
            </a:pPr>
            <a:r>
              <a:rPr lang="uk-UA" sz="2400" dirty="0" smtClean="0"/>
              <a:t>Для відновлення необхідно відкрити папку </a:t>
            </a:r>
            <a:r>
              <a:rPr lang="uk-UA" sz="2400" b="1" i="1" dirty="0" smtClean="0"/>
              <a:t>Кошик</a:t>
            </a:r>
            <a:r>
              <a:rPr lang="uk-UA" sz="2400" dirty="0" smtClean="0"/>
              <a:t>, виділити необхідний об’єкт, натиснути на ньому праву кнопку миші та вибрати </a:t>
            </a:r>
            <a:r>
              <a:rPr lang="uk-UA" sz="2400" b="1" i="1" dirty="0" smtClean="0"/>
              <a:t>Відновити</a:t>
            </a:r>
            <a:r>
              <a:rPr lang="uk-UA" sz="2400" dirty="0" smtClean="0"/>
              <a:t> (</a:t>
            </a:r>
            <a:r>
              <a:rPr lang="uk-UA" sz="2400" b="1" i="1" dirty="0" smtClean="0"/>
              <a:t>Востано-вить</a:t>
            </a:r>
            <a:r>
              <a:rPr lang="uk-UA" sz="2400" dirty="0" smtClean="0"/>
              <a:t>). </a:t>
            </a:r>
          </a:p>
          <a:p>
            <a:endParaRPr lang="uk-UA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37203" t="13590" r="27518" b="52051"/>
          <a:stretch>
            <a:fillRect/>
          </a:stretch>
        </p:blipFill>
        <p:spPr bwMode="auto">
          <a:xfrm>
            <a:off x="5292080" y="2636912"/>
            <a:ext cx="309634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Остаточне видалення об</a:t>
            </a:r>
            <a:r>
              <a:rPr lang="en-US" b="1" dirty="0" smtClean="0"/>
              <a:t>’</a:t>
            </a:r>
            <a:r>
              <a:rPr lang="uk-UA" b="1" dirty="0" smtClean="0"/>
              <a:t>єктів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3568" y="1556792"/>
            <a:ext cx="4824536" cy="4896544"/>
          </a:xfrm>
        </p:spPr>
        <p:txBody>
          <a:bodyPr/>
          <a:lstStyle/>
          <a:p>
            <a:pPr marL="0" indent="180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Об’єкти, видалені зі змінних носіїв, до </a:t>
            </a:r>
            <a:r>
              <a:rPr lang="uk-UA" sz="2400" b="1" i="1" dirty="0" smtClean="0"/>
              <a:t>Кошика</a:t>
            </a:r>
            <a:r>
              <a:rPr lang="uk-UA" sz="2400" dirty="0" smtClean="0"/>
              <a:t> не потрапляють, а тому не можуть бути відновлені. </a:t>
            </a:r>
          </a:p>
          <a:p>
            <a:pPr marL="0" indent="180000"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/>
              <a:t>Для остаточного видалення об’єктів потрібно виконати команду </a:t>
            </a:r>
            <a:r>
              <a:rPr lang="uk-UA" sz="2400" b="1" i="1" dirty="0" smtClean="0"/>
              <a:t>Очистити кошик</a:t>
            </a:r>
            <a:r>
              <a:rPr lang="uk-UA" sz="2400" dirty="0" smtClean="0"/>
              <a:t> в контекстному меню папки </a:t>
            </a:r>
            <a:r>
              <a:rPr lang="uk-UA" sz="2400" b="1" i="1" dirty="0" smtClean="0"/>
              <a:t>Кошик</a:t>
            </a:r>
            <a:r>
              <a:rPr lang="uk-UA" sz="2400" dirty="0" smtClean="0"/>
              <a:t>.</a:t>
            </a:r>
            <a:endParaRPr lang="uk-UA" sz="24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78095" t="59744" r="6030" b="22564"/>
          <a:stretch>
            <a:fillRect/>
          </a:stretch>
        </p:blipFill>
        <p:spPr bwMode="auto">
          <a:xfrm>
            <a:off x="5724128" y="2204864"/>
            <a:ext cx="269517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Фізкультхвилинка</a:t>
            </a:r>
            <a:endParaRPr lang="uk-UA" dirty="0"/>
          </a:p>
        </p:txBody>
      </p:sp>
      <p:pic>
        <p:nvPicPr>
          <p:cNvPr id="15362" name="Picture 2" descr="K:\Інформатика\6 клас\04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84784"/>
            <a:ext cx="4801716" cy="4129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презентации нефри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 нефрит</Template>
  <TotalTime>45</TotalTime>
  <Words>388</Words>
  <Application>Microsoft Office PowerPoint</Application>
  <PresentationFormat>Экран (4:3)</PresentationFormat>
  <Paragraphs>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шаблон презентации нефрит</vt:lpstr>
      <vt:lpstr>Операції над групами об’єктів файлової системи</vt:lpstr>
      <vt:lpstr>План вивчення теми</vt:lpstr>
      <vt:lpstr>Виділення об’єктів з використанням миші</vt:lpstr>
      <vt:lpstr>Виділення об’єктів з довільним розміщенням</vt:lpstr>
      <vt:lpstr>Виділення об’єктів</vt:lpstr>
      <vt:lpstr>Операції з групами об’єктів </vt:lpstr>
      <vt:lpstr>Відновлення вилучених об’єктів</vt:lpstr>
      <vt:lpstr>Остаточне видалення об’єктів</vt:lpstr>
      <vt:lpstr>Фізкультхвилинка</vt:lpstr>
      <vt:lpstr>Практична робота</vt:lpstr>
      <vt:lpstr>Домашнє завдання</vt:lpstr>
      <vt:lpstr>Список використаних джерел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Puzeev</dc:creator>
  <cp:lastModifiedBy>Puzeev</cp:lastModifiedBy>
  <cp:revision>8</cp:revision>
  <dcterms:created xsi:type="dcterms:W3CDTF">2015-02-17T17:30:35Z</dcterms:created>
  <dcterms:modified xsi:type="dcterms:W3CDTF">2015-02-21T19:10:46Z</dcterms:modified>
</cp:coreProperties>
</file>