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1"/>
  </p:sldMasterIdLst>
  <p:notesMasterIdLst>
    <p:notesMasterId r:id="rId51"/>
  </p:notesMasterIdLst>
  <p:sldIdLst>
    <p:sldId id="411" r:id="rId2"/>
    <p:sldId id="462" r:id="rId3"/>
    <p:sldId id="413" r:id="rId4"/>
    <p:sldId id="414" r:id="rId5"/>
    <p:sldId id="431" r:id="rId6"/>
    <p:sldId id="437" r:id="rId7"/>
    <p:sldId id="438" r:id="rId8"/>
    <p:sldId id="439" r:id="rId9"/>
    <p:sldId id="444" r:id="rId10"/>
    <p:sldId id="415" r:id="rId11"/>
    <p:sldId id="451" r:id="rId12"/>
    <p:sldId id="433" r:id="rId13"/>
    <p:sldId id="434" r:id="rId14"/>
    <p:sldId id="440" r:id="rId15"/>
    <p:sldId id="416" r:id="rId16"/>
    <p:sldId id="417" r:id="rId17"/>
    <p:sldId id="432" r:id="rId18"/>
    <p:sldId id="435" r:id="rId19"/>
    <p:sldId id="436" r:id="rId20"/>
    <p:sldId id="445" r:id="rId21"/>
    <p:sldId id="418" r:id="rId22"/>
    <p:sldId id="460" r:id="rId23"/>
    <p:sldId id="461" r:id="rId24"/>
    <p:sldId id="419" r:id="rId25"/>
    <p:sldId id="441" r:id="rId26"/>
    <p:sldId id="442" r:id="rId27"/>
    <p:sldId id="420" r:id="rId28"/>
    <p:sldId id="421" r:id="rId29"/>
    <p:sldId id="422" r:id="rId30"/>
    <p:sldId id="424" r:id="rId31"/>
    <p:sldId id="452" r:id="rId32"/>
    <p:sldId id="453" r:id="rId33"/>
    <p:sldId id="454" r:id="rId34"/>
    <p:sldId id="455" r:id="rId35"/>
    <p:sldId id="456" r:id="rId36"/>
    <p:sldId id="458" r:id="rId37"/>
    <p:sldId id="425" r:id="rId38"/>
    <p:sldId id="426" r:id="rId39"/>
    <p:sldId id="427" r:id="rId40"/>
    <p:sldId id="428" r:id="rId41"/>
    <p:sldId id="429" r:id="rId42"/>
    <p:sldId id="443" r:id="rId43"/>
    <p:sldId id="446" r:id="rId44"/>
    <p:sldId id="447" r:id="rId45"/>
    <p:sldId id="448" r:id="rId46"/>
    <p:sldId id="450" r:id="rId47"/>
    <p:sldId id="449" r:id="rId48"/>
    <p:sldId id="457" r:id="rId49"/>
    <p:sldId id="407" r:id="rId50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FFFFCC"/>
    <a:srgbClr val="CC6600"/>
    <a:srgbClr val="0000FF"/>
    <a:srgbClr val="CC00FF"/>
    <a:srgbClr val="FF9900"/>
    <a:srgbClr val="CC66FF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8" autoAdjust="0"/>
    <p:restoredTop sz="94910" autoAdjust="0"/>
  </p:normalViewPr>
  <p:slideViewPr>
    <p:cSldViewPr>
      <p:cViewPr varScale="1">
        <p:scale>
          <a:sx n="58" d="100"/>
          <a:sy n="58" d="100"/>
        </p:scale>
        <p:origin x="-9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179CB7-8719-437C-894B-AC66A153FC64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13E2BA58-C211-4D66-B099-84AFE5182A60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uk-UA" sz="2000" dirty="0" smtClean="0"/>
            <a:t> </a:t>
          </a:r>
          <a:r>
            <a:rPr lang="uk-UA" sz="2000" b="1" dirty="0" smtClean="0">
              <a:solidFill>
                <a:schemeClr val="tx1"/>
              </a:solidFill>
            </a:rPr>
            <a:t>Навчально-методичний</a:t>
          </a:r>
          <a:endParaRPr lang="ru-RU" sz="2000" b="1" dirty="0">
            <a:solidFill>
              <a:schemeClr val="tx1"/>
            </a:solidFill>
          </a:endParaRPr>
        </a:p>
      </dgm:t>
    </dgm:pt>
    <dgm:pt modelId="{CAD0D13F-8EFF-4FA2-A838-5CA27A411102}" type="parTrans" cxnId="{4E76AB99-F360-4049-8D1B-1BB63F1BA73D}">
      <dgm:prSet/>
      <dgm:spPr/>
      <dgm:t>
        <a:bodyPr/>
        <a:lstStyle/>
        <a:p>
          <a:endParaRPr lang="ru-RU"/>
        </a:p>
      </dgm:t>
    </dgm:pt>
    <dgm:pt modelId="{12F4F811-5531-46A3-AC09-82986B7EF06E}" type="sibTrans" cxnId="{4E76AB99-F360-4049-8D1B-1BB63F1BA73D}">
      <dgm:prSet/>
      <dgm:spPr/>
      <dgm:t>
        <a:bodyPr/>
        <a:lstStyle/>
        <a:p>
          <a:endParaRPr lang="ru-RU"/>
        </a:p>
      </dgm:t>
    </dgm:pt>
    <dgm:pt modelId="{D99F45CE-F9B7-46A5-90E2-DD6CDB05846A}">
      <dgm:prSet phldrT="[Текст]" custT="1"/>
      <dgm:spPr/>
      <dgm:t>
        <a:bodyPr/>
        <a:lstStyle/>
        <a:p>
          <a:pPr algn="l"/>
          <a:r>
            <a:rPr lang="uk-UA" sz="2000" dirty="0" smtClean="0"/>
            <a:t>методичний супровід навчально-виховної діяльності;</a:t>
          </a:r>
          <a:endParaRPr lang="ru-RU" sz="2000" dirty="0"/>
        </a:p>
      </dgm:t>
    </dgm:pt>
    <dgm:pt modelId="{5B850891-B5CF-4BD1-A824-B59D6EDD6786}" type="parTrans" cxnId="{706B2D77-6E4B-40EE-B97C-AA1A7FC4B522}">
      <dgm:prSet/>
      <dgm:spPr/>
      <dgm:t>
        <a:bodyPr/>
        <a:lstStyle/>
        <a:p>
          <a:endParaRPr lang="ru-RU"/>
        </a:p>
      </dgm:t>
    </dgm:pt>
    <dgm:pt modelId="{5A0066A5-BB7E-4FA4-92AA-5775181A9FE5}" type="sibTrans" cxnId="{706B2D77-6E4B-40EE-B97C-AA1A7FC4B522}">
      <dgm:prSet/>
      <dgm:spPr/>
      <dgm:t>
        <a:bodyPr/>
        <a:lstStyle/>
        <a:p>
          <a:endParaRPr lang="ru-RU"/>
        </a:p>
      </dgm:t>
    </dgm:pt>
    <dgm:pt modelId="{DA809068-21E6-405A-B8C3-C74248C3B517}">
      <dgm:prSet phldrT="[Текст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</a:rPr>
            <a:t>Інформаційно-аналітичний</a:t>
          </a:r>
          <a:endParaRPr lang="ru-RU" sz="2000" b="1" dirty="0">
            <a:solidFill>
              <a:schemeClr val="tx1"/>
            </a:solidFill>
          </a:endParaRPr>
        </a:p>
      </dgm:t>
    </dgm:pt>
    <dgm:pt modelId="{E2F7421D-95D4-4431-9D39-E76B56CAD30B}" type="parTrans" cxnId="{BECF2842-FB11-4E10-AEE1-4DDFF67831E2}">
      <dgm:prSet/>
      <dgm:spPr/>
      <dgm:t>
        <a:bodyPr/>
        <a:lstStyle/>
        <a:p>
          <a:endParaRPr lang="ru-RU"/>
        </a:p>
      </dgm:t>
    </dgm:pt>
    <dgm:pt modelId="{D772BF58-636A-45DE-A4B3-99A96E3C79FA}" type="sibTrans" cxnId="{BECF2842-FB11-4E10-AEE1-4DDFF67831E2}">
      <dgm:prSet/>
      <dgm:spPr/>
      <dgm:t>
        <a:bodyPr/>
        <a:lstStyle/>
        <a:p>
          <a:endParaRPr lang="ru-RU"/>
        </a:p>
      </dgm:t>
    </dgm:pt>
    <dgm:pt modelId="{C97D658C-04C6-439A-AE0E-43D6E69CDC36}">
      <dgm:prSet phldrT="[Текст]" custT="1"/>
      <dgm:spPr/>
      <dgm:t>
        <a:bodyPr/>
        <a:lstStyle/>
        <a:p>
          <a:pPr algn="l"/>
          <a:r>
            <a:rPr lang="uk-UA" sz="2000" dirty="0" smtClean="0"/>
            <a:t>збір, аналіз та обробка інформації;</a:t>
          </a:r>
          <a:endParaRPr lang="ru-RU" sz="2000" dirty="0"/>
        </a:p>
      </dgm:t>
    </dgm:pt>
    <dgm:pt modelId="{10C05CD6-1609-4C2E-8291-BE003E1D2D7E}" type="parTrans" cxnId="{DED54CF2-3D6A-46F0-B077-2BBE553C83F4}">
      <dgm:prSet/>
      <dgm:spPr/>
      <dgm:t>
        <a:bodyPr/>
        <a:lstStyle/>
        <a:p>
          <a:endParaRPr lang="ru-RU"/>
        </a:p>
      </dgm:t>
    </dgm:pt>
    <dgm:pt modelId="{3110F0F4-1B4D-4A3F-B02A-4CB87E2F9C87}" type="sibTrans" cxnId="{DED54CF2-3D6A-46F0-B077-2BBE553C83F4}">
      <dgm:prSet/>
      <dgm:spPr/>
      <dgm:t>
        <a:bodyPr/>
        <a:lstStyle/>
        <a:p>
          <a:endParaRPr lang="ru-RU"/>
        </a:p>
      </dgm:t>
    </dgm:pt>
    <dgm:pt modelId="{72895712-A50F-4A15-8056-92F1DF93F556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</a:rPr>
            <a:t>Інформаційно-методичний</a:t>
          </a:r>
          <a:endParaRPr lang="ru-RU" sz="2000" b="1" dirty="0">
            <a:solidFill>
              <a:schemeClr val="tx1"/>
            </a:solidFill>
          </a:endParaRPr>
        </a:p>
      </dgm:t>
    </dgm:pt>
    <dgm:pt modelId="{175DFB76-689E-4F12-AC32-8CE930293C7F}" type="parTrans" cxnId="{1E76B73F-69D9-45CD-AE3A-6EF66ECB1E85}">
      <dgm:prSet/>
      <dgm:spPr/>
      <dgm:t>
        <a:bodyPr/>
        <a:lstStyle/>
        <a:p>
          <a:endParaRPr lang="ru-RU"/>
        </a:p>
      </dgm:t>
    </dgm:pt>
    <dgm:pt modelId="{D0C7ABD0-5FC6-4D41-BBF0-5DAEB6C162CD}" type="sibTrans" cxnId="{1E76B73F-69D9-45CD-AE3A-6EF66ECB1E85}">
      <dgm:prSet/>
      <dgm:spPr/>
      <dgm:t>
        <a:bodyPr/>
        <a:lstStyle/>
        <a:p>
          <a:endParaRPr lang="ru-RU"/>
        </a:p>
      </dgm:t>
    </dgm:pt>
    <dgm:pt modelId="{23C89F7B-7D70-448A-B424-794EAAC6759F}">
      <dgm:prSet phldrT="[Текст]" custT="1"/>
      <dgm:spPr/>
      <dgm:t>
        <a:bodyPr/>
        <a:lstStyle/>
        <a:p>
          <a:pPr algn="l"/>
          <a:r>
            <a:rPr lang="uk-UA" sz="2000" dirty="0" smtClean="0"/>
            <a:t>інформаційно-методичне обслуговування і консультування педагогічних працівників з питань використання </a:t>
          </a:r>
          <a:r>
            <a:rPr lang="uk-UA" sz="2000" dirty="0" smtClean="0"/>
            <a:t>ІКТ</a:t>
          </a:r>
          <a:endParaRPr lang="ru-RU" sz="2000" dirty="0"/>
        </a:p>
      </dgm:t>
    </dgm:pt>
    <dgm:pt modelId="{35FE0EB8-66DE-4AA0-BE1E-E71D6D1AAF50}" type="parTrans" cxnId="{824234B0-0DA2-44A2-B811-734579E96BC6}">
      <dgm:prSet/>
      <dgm:spPr/>
      <dgm:t>
        <a:bodyPr/>
        <a:lstStyle/>
        <a:p>
          <a:endParaRPr lang="ru-RU"/>
        </a:p>
      </dgm:t>
    </dgm:pt>
    <dgm:pt modelId="{FBC11D09-1371-4B91-BEFD-3598A90F7F8E}" type="sibTrans" cxnId="{824234B0-0DA2-44A2-B811-734579E96BC6}">
      <dgm:prSet/>
      <dgm:spPr/>
      <dgm:t>
        <a:bodyPr/>
        <a:lstStyle/>
        <a:p>
          <a:endParaRPr lang="ru-RU"/>
        </a:p>
      </dgm:t>
    </dgm:pt>
    <dgm:pt modelId="{B85B50BD-2C91-42F7-9471-F8005FE2E279}">
      <dgm:prSet phldrT="[Текст]" custT="1"/>
      <dgm:spPr/>
      <dgm:t>
        <a:bodyPr/>
        <a:lstStyle/>
        <a:p>
          <a:pPr algn="l"/>
          <a:r>
            <a:rPr lang="uk-UA" sz="2000" dirty="0" smtClean="0"/>
            <a:t>створення інформаційно-ресурсних центрів;</a:t>
          </a:r>
          <a:endParaRPr lang="ru-RU" sz="2000" dirty="0"/>
        </a:p>
      </dgm:t>
    </dgm:pt>
    <dgm:pt modelId="{4015AEFD-7789-40B6-B85F-04248CA9C19F}" type="parTrans" cxnId="{CC4212B9-54AC-4E1A-A7D2-56A85F20F43C}">
      <dgm:prSet/>
      <dgm:spPr/>
      <dgm:t>
        <a:bodyPr/>
        <a:lstStyle/>
        <a:p>
          <a:endParaRPr lang="ru-RU"/>
        </a:p>
      </dgm:t>
    </dgm:pt>
    <dgm:pt modelId="{20461466-4C0B-4EC7-9971-082445019C3F}" type="sibTrans" cxnId="{CC4212B9-54AC-4E1A-A7D2-56A85F20F43C}">
      <dgm:prSet/>
      <dgm:spPr/>
      <dgm:t>
        <a:bodyPr/>
        <a:lstStyle/>
        <a:p>
          <a:endParaRPr lang="ru-RU"/>
        </a:p>
      </dgm:t>
    </dgm:pt>
    <dgm:pt modelId="{0B6F2164-2A0B-4151-9652-DF44DCF2F712}">
      <dgm:prSet phldrT="[Текст]" custT="1"/>
      <dgm:spPr/>
      <dgm:t>
        <a:bodyPr/>
        <a:lstStyle/>
        <a:p>
          <a:pPr algn="l"/>
          <a:r>
            <a:rPr lang="uk-UA" sz="2000" dirty="0" smtClean="0"/>
            <a:t>інформаційне наповнення єдиної інформаційної мережі;</a:t>
          </a:r>
          <a:endParaRPr lang="ru-RU" sz="2000" dirty="0"/>
        </a:p>
      </dgm:t>
    </dgm:pt>
    <dgm:pt modelId="{166E3DF5-9BC0-4B58-BE99-F923874F1511}" type="parTrans" cxnId="{70FCC8FF-E319-4F15-BFB0-D953650DE4D3}">
      <dgm:prSet/>
      <dgm:spPr/>
      <dgm:t>
        <a:bodyPr/>
        <a:lstStyle/>
        <a:p>
          <a:endParaRPr lang="ru-RU"/>
        </a:p>
      </dgm:t>
    </dgm:pt>
    <dgm:pt modelId="{CB1AC962-0FD1-482C-872F-852FDA0EC6BA}" type="sibTrans" cxnId="{70FCC8FF-E319-4F15-BFB0-D953650DE4D3}">
      <dgm:prSet/>
      <dgm:spPr/>
      <dgm:t>
        <a:bodyPr/>
        <a:lstStyle/>
        <a:p>
          <a:endParaRPr lang="ru-RU"/>
        </a:p>
      </dgm:t>
    </dgm:pt>
    <dgm:pt modelId="{4DEEBAC7-9B28-4800-897E-8FFDB385EE35}">
      <dgm:prSet phldrT="[Текст]" custT="1"/>
      <dgm:spPr/>
      <dgm:t>
        <a:bodyPr/>
        <a:lstStyle/>
        <a:p>
          <a:pPr algn="l"/>
          <a:r>
            <a:rPr lang="uk-UA" sz="2000" dirty="0" smtClean="0"/>
            <a:t>робота з проектами</a:t>
          </a:r>
          <a:r>
            <a:rPr lang="uk-UA" sz="1400" dirty="0" smtClean="0"/>
            <a:t>.</a:t>
          </a:r>
          <a:endParaRPr lang="ru-RU" sz="1400" dirty="0"/>
        </a:p>
      </dgm:t>
    </dgm:pt>
    <dgm:pt modelId="{AD9D367F-08E5-4BFB-9092-C9C0327B732A}" type="parTrans" cxnId="{5B59641F-812C-4023-9094-CA6976E60654}">
      <dgm:prSet/>
      <dgm:spPr/>
      <dgm:t>
        <a:bodyPr/>
        <a:lstStyle/>
        <a:p>
          <a:endParaRPr lang="ru-RU"/>
        </a:p>
      </dgm:t>
    </dgm:pt>
    <dgm:pt modelId="{27156B2A-84CE-4E13-BCDD-B9FB6A47A975}" type="sibTrans" cxnId="{5B59641F-812C-4023-9094-CA6976E60654}">
      <dgm:prSet/>
      <dgm:spPr/>
      <dgm:t>
        <a:bodyPr/>
        <a:lstStyle/>
        <a:p>
          <a:endParaRPr lang="ru-RU"/>
        </a:p>
      </dgm:t>
    </dgm:pt>
    <dgm:pt modelId="{8311AC62-3BE6-4BE0-9108-6EC425EA0BF2}">
      <dgm:prSet phldrT="[Текст]" custT="1"/>
      <dgm:spPr/>
      <dgm:t>
        <a:bodyPr/>
        <a:lstStyle/>
        <a:p>
          <a:pPr algn="l"/>
          <a:r>
            <a:rPr lang="uk-UA" sz="2000" dirty="0" smtClean="0"/>
            <a:t>інформаційно-аналітичний супровід проектів та програм;</a:t>
          </a:r>
          <a:endParaRPr lang="ru-RU" sz="2000" dirty="0"/>
        </a:p>
      </dgm:t>
    </dgm:pt>
    <dgm:pt modelId="{0F3A25B1-92BD-4A35-B10A-D8C8B58C8292}" type="parTrans" cxnId="{CE128B98-BBE0-4264-ABE6-25C89A8CD84F}">
      <dgm:prSet/>
      <dgm:spPr/>
      <dgm:t>
        <a:bodyPr/>
        <a:lstStyle/>
        <a:p>
          <a:endParaRPr lang="ru-RU"/>
        </a:p>
      </dgm:t>
    </dgm:pt>
    <dgm:pt modelId="{98BB21F7-34A0-41DD-A03A-6D0AB3885423}" type="sibTrans" cxnId="{CE128B98-BBE0-4264-ABE6-25C89A8CD84F}">
      <dgm:prSet/>
      <dgm:spPr/>
      <dgm:t>
        <a:bodyPr/>
        <a:lstStyle/>
        <a:p>
          <a:endParaRPr lang="ru-RU"/>
        </a:p>
      </dgm:t>
    </dgm:pt>
    <dgm:pt modelId="{60E3C7DE-5BA6-4080-88A0-58F07A1968EE}">
      <dgm:prSet phldrT="[Текст]" custT="1"/>
      <dgm:spPr/>
      <dgm:t>
        <a:bodyPr/>
        <a:lstStyle/>
        <a:p>
          <a:pPr algn="l"/>
          <a:r>
            <a:rPr lang="uk-UA" sz="2000" dirty="0" smtClean="0"/>
            <a:t>проведення власних досліджень</a:t>
          </a:r>
          <a:endParaRPr lang="ru-RU" sz="2000" dirty="0"/>
        </a:p>
      </dgm:t>
    </dgm:pt>
    <dgm:pt modelId="{996AD91C-7AF0-48C4-B5F1-8BE3F35179D6}" type="parTrans" cxnId="{AD7C1666-943E-4250-9347-8EE4D3EC7443}">
      <dgm:prSet/>
      <dgm:spPr/>
      <dgm:t>
        <a:bodyPr/>
        <a:lstStyle/>
        <a:p>
          <a:endParaRPr lang="ru-RU"/>
        </a:p>
      </dgm:t>
    </dgm:pt>
    <dgm:pt modelId="{E08F7986-8836-414C-9761-0EF8B6ACDCEC}" type="sibTrans" cxnId="{AD7C1666-943E-4250-9347-8EE4D3EC7443}">
      <dgm:prSet/>
      <dgm:spPr/>
      <dgm:t>
        <a:bodyPr/>
        <a:lstStyle/>
        <a:p>
          <a:endParaRPr lang="ru-RU"/>
        </a:p>
      </dgm:t>
    </dgm:pt>
    <dgm:pt modelId="{075B03AE-F8EE-41C4-B1EE-79986A9E62D7}" type="pres">
      <dgm:prSet presAssocID="{E2179CB7-8719-437C-894B-AC66A153FC6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DB102DF-27D2-4243-A853-3B36FD308BFD}" type="pres">
      <dgm:prSet presAssocID="{13E2BA58-C211-4D66-B099-84AFE5182A60}" presName="linNode" presStyleCnt="0"/>
      <dgm:spPr/>
    </dgm:pt>
    <dgm:pt modelId="{4FD09AFC-6292-408E-B337-C4E23EFA2BB9}" type="pres">
      <dgm:prSet presAssocID="{13E2BA58-C211-4D66-B099-84AFE5182A60}" presName="parentText" presStyleLbl="node1" presStyleIdx="0" presStyleCnt="3" custScaleX="71521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30A1B5C-5E77-4427-B67B-E655182F5699}" type="pres">
      <dgm:prSet presAssocID="{13E2BA58-C211-4D66-B099-84AFE5182A60}" presName="descendantText" presStyleLbl="alignAccFollowNode1" presStyleIdx="0" presStyleCnt="3" custScaleX="141972" custScaleY="16695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C9485A3-F038-4E47-B2B8-C09797755F63}" type="pres">
      <dgm:prSet presAssocID="{12F4F811-5531-46A3-AC09-82986B7EF06E}" presName="sp" presStyleCnt="0"/>
      <dgm:spPr/>
    </dgm:pt>
    <dgm:pt modelId="{87978075-2B8E-48A4-BF69-D7261DD9643A}" type="pres">
      <dgm:prSet presAssocID="{DA809068-21E6-405A-B8C3-C74248C3B517}" presName="linNode" presStyleCnt="0"/>
      <dgm:spPr/>
    </dgm:pt>
    <dgm:pt modelId="{4C84876B-C375-46E5-B73B-E0AA5AEAE21E}" type="pres">
      <dgm:prSet presAssocID="{DA809068-21E6-405A-B8C3-C74248C3B517}" presName="parentText" presStyleLbl="node1" presStyleIdx="1" presStyleCnt="3" custScaleX="74772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67A899A-4FFE-4DAF-87AC-C65804945A47}" type="pres">
      <dgm:prSet presAssocID="{DA809068-21E6-405A-B8C3-C74248C3B517}" presName="descendantText" presStyleLbl="alignAccFollowNode1" presStyleIdx="1" presStyleCnt="3" custScaleX="142681" custScaleY="125759" custLinFactNeighborX="20" custLinFactNeighborY="910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269474A-CACF-4355-9FE2-0435949A6328}" type="pres">
      <dgm:prSet presAssocID="{D772BF58-636A-45DE-A4B3-99A96E3C79FA}" presName="sp" presStyleCnt="0"/>
      <dgm:spPr/>
    </dgm:pt>
    <dgm:pt modelId="{E55F6614-31C8-4E46-BAF8-DD3533F083F4}" type="pres">
      <dgm:prSet presAssocID="{72895712-A50F-4A15-8056-92F1DF93F556}" presName="linNode" presStyleCnt="0"/>
      <dgm:spPr/>
    </dgm:pt>
    <dgm:pt modelId="{F23A496A-52D1-472F-B8D2-92A554568677}" type="pres">
      <dgm:prSet presAssocID="{72895712-A50F-4A15-8056-92F1DF93F556}" presName="parentText" presStyleLbl="node1" presStyleIdx="2" presStyleCnt="3" custScaleX="76092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51CF1C7-0998-42A4-97DC-5B125C057D44}" type="pres">
      <dgm:prSet presAssocID="{72895712-A50F-4A15-8056-92F1DF93F556}" presName="descendantText" presStyleLbl="alignAccFollowNode1" presStyleIdx="2" presStyleCnt="3" custScaleX="15110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889368E-99FA-45C0-897D-6B90291A2F38}" type="presOf" srcId="{DA809068-21E6-405A-B8C3-C74248C3B517}" destId="{4C84876B-C375-46E5-B73B-E0AA5AEAE21E}" srcOrd="0" destOrd="0" presId="urn:microsoft.com/office/officeart/2005/8/layout/vList5"/>
    <dgm:cxn modelId="{4E76AB99-F360-4049-8D1B-1BB63F1BA73D}" srcId="{E2179CB7-8719-437C-894B-AC66A153FC64}" destId="{13E2BA58-C211-4D66-B099-84AFE5182A60}" srcOrd="0" destOrd="0" parTransId="{CAD0D13F-8EFF-4FA2-A838-5CA27A411102}" sibTransId="{12F4F811-5531-46A3-AC09-82986B7EF06E}"/>
    <dgm:cxn modelId="{DC5E9F21-2B94-4EBB-A329-405623861114}" type="presOf" srcId="{8311AC62-3BE6-4BE0-9108-6EC425EA0BF2}" destId="{167A899A-4FFE-4DAF-87AC-C65804945A47}" srcOrd="0" destOrd="1" presId="urn:microsoft.com/office/officeart/2005/8/layout/vList5"/>
    <dgm:cxn modelId="{70FCC8FF-E319-4F15-BFB0-D953650DE4D3}" srcId="{13E2BA58-C211-4D66-B099-84AFE5182A60}" destId="{0B6F2164-2A0B-4151-9652-DF44DCF2F712}" srcOrd="2" destOrd="0" parTransId="{166E3DF5-9BC0-4B58-BE99-F923874F1511}" sibTransId="{CB1AC962-0FD1-482C-872F-852FDA0EC6BA}"/>
    <dgm:cxn modelId="{1E76B73F-69D9-45CD-AE3A-6EF66ECB1E85}" srcId="{E2179CB7-8719-437C-894B-AC66A153FC64}" destId="{72895712-A50F-4A15-8056-92F1DF93F556}" srcOrd="2" destOrd="0" parTransId="{175DFB76-689E-4F12-AC32-8CE930293C7F}" sibTransId="{D0C7ABD0-5FC6-4D41-BBF0-5DAEB6C162CD}"/>
    <dgm:cxn modelId="{F3271FE9-9DCC-4C5D-A8C9-018C0D45D647}" type="presOf" srcId="{60E3C7DE-5BA6-4080-88A0-58F07A1968EE}" destId="{167A899A-4FFE-4DAF-87AC-C65804945A47}" srcOrd="0" destOrd="2" presId="urn:microsoft.com/office/officeart/2005/8/layout/vList5"/>
    <dgm:cxn modelId="{5B59641F-812C-4023-9094-CA6976E60654}" srcId="{13E2BA58-C211-4D66-B099-84AFE5182A60}" destId="{4DEEBAC7-9B28-4800-897E-8FFDB385EE35}" srcOrd="3" destOrd="0" parTransId="{AD9D367F-08E5-4BFB-9092-C9C0327B732A}" sibTransId="{27156B2A-84CE-4E13-BCDD-B9FB6A47A975}"/>
    <dgm:cxn modelId="{CE128B98-BBE0-4264-ABE6-25C89A8CD84F}" srcId="{DA809068-21E6-405A-B8C3-C74248C3B517}" destId="{8311AC62-3BE6-4BE0-9108-6EC425EA0BF2}" srcOrd="1" destOrd="0" parTransId="{0F3A25B1-92BD-4A35-B10A-D8C8B58C8292}" sibTransId="{98BB21F7-34A0-41DD-A03A-6D0AB3885423}"/>
    <dgm:cxn modelId="{5CD8A080-67A7-4D59-ACC8-48100A938E17}" type="presOf" srcId="{4DEEBAC7-9B28-4800-897E-8FFDB385EE35}" destId="{630A1B5C-5E77-4427-B67B-E655182F5699}" srcOrd="0" destOrd="3" presId="urn:microsoft.com/office/officeart/2005/8/layout/vList5"/>
    <dgm:cxn modelId="{A505B839-918F-4BAB-92B4-6C940C6F6E2A}" type="presOf" srcId="{13E2BA58-C211-4D66-B099-84AFE5182A60}" destId="{4FD09AFC-6292-408E-B337-C4E23EFA2BB9}" srcOrd="0" destOrd="0" presId="urn:microsoft.com/office/officeart/2005/8/layout/vList5"/>
    <dgm:cxn modelId="{BECF2842-FB11-4E10-AEE1-4DDFF67831E2}" srcId="{E2179CB7-8719-437C-894B-AC66A153FC64}" destId="{DA809068-21E6-405A-B8C3-C74248C3B517}" srcOrd="1" destOrd="0" parTransId="{E2F7421D-95D4-4431-9D39-E76B56CAD30B}" sibTransId="{D772BF58-636A-45DE-A4B3-99A96E3C79FA}"/>
    <dgm:cxn modelId="{40F0F8F6-CE73-409F-A1BD-869EB16947B9}" type="presOf" srcId="{D99F45CE-F9B7-46A5-90E2-DD6CDB05846A}" destId="{630A1B5C-5E77-4427-B67B-E655182F5699}" srcOrd="0" destOrd="0" presId="urn:microsoft.com/office/officeart/2005/8/layout/vList5"/>
    <dgm:cxn modelId="{DED54CF2-3D6A-46F0-B077-2BBE553C83F4}" srcId="{DA809068-21E6-405A-B8C3-C74248C3B517}" destId="{C97D658C-04C6-439A-AE0E-43D6E69CDC36}" srcOrd="0" destOrd="0" parTransId="{10C05CD6-1609-4C2E-8291-BE003E1D2D7E}" sibTransId="{3110F0F4-1B4D-4A3F-B02A-4CB87E2F9C87}"/>
    <dgm:cxn modelId="{824234B0-0DA2-44A2-B811-734579E96BC6}" srcId="{72895712-A50F-4A15-8056-92F1DF93F556}" destId="{23C89F7B-7D70-448A-B424-794EAAC6759F}" srcOrd="0" destOrd="0" parTransId="{35FE0EB8-66DE-4AA0-BE1E-E71D6D1AAF50}" sibTransId="{FBC11D09-1371-4B91-BEFD-3598A90F7F8E}"/>
    <dgm:cxn modelId="{0EFB7F4D-56DF-442C-86E3-011CBF43DB9A}" type="presOf" srcId="{0B6F2164-2A0B-4151-9652-DF44DCF2F712}" destId="{630A1B5C-5E77-4427-B67B-E655182F5699}" srcOrd="0" destOrd="2" presId="urn:microsoft.com/office/officeart/2005/8/layout/vList5"/>
    <dgm:cxn modelId="{CC4212B9-54AC-4E1A-A7D2-56A85F20F43C}" srcId="{13E2BA58-C211-4D66-B099-84AFE5182A60}" destId="{B85B50BD-2C91-42F7-9471-F8005FE2E279}" srcOrd="1" destOrd="0" parTransId="{4015AEFD-7789-40B6-B85F-04248CA9C19F}" sibTransId="{20461466-4C0B-4EC7-9971-082445019C3F}"/>
    <dgm:cxn modelId="{AEA29ADC-3E38-4EFA-8454-EC252C280EAF}" type="presOf" srcId="{C97D658C-04C6-439A-AE0E-43D6E69CDC36}" destId="{167A899A-4FFE-4DAF-87AC-C65804945A47}" srcOrd="0" destOrd="0" presId="urn:microsoft.com/office/officeart/2005/8/layout/vList5"/>
    <dgm:cxn modelId="{FCBB24A5-058A-4DB6-BD91-C107D79ECA3E}" type="presOf" srcId="{72895712-A50F-4A15-8056-92F1DF93F556}" destId="{F23A496A-52D1-472F-B8D2-92A554568677}" srcOrd="0" destOrd="0" presId="urn:microsoft.com/office/officeart/2005/8/layout/vList5"/>
    <dgm:cxn modelId="{AD7C1666-943E-4250-9347-8EE4D3EC7443}" srcId="{DA809068-21E6-405A-B8C3-C74248C3B517}" destId="{60E3C7DE-5BA6-4080-88A0-58F07A1968EE}" srcOrd="2" destOrd="0" parTransId="{996AD91C-7AF0-48C4-B5F1-8BE3F35179D6}" sibTransId="{E08F7986-8836-414C-9761-0EF8B6ACDCEC}"/>
    <dgm:cxn modelId="{FA1AC6AE-B50A-4906-9434-8B13DA40C6A6}" type="presOf" srcId="{B85B50BD-2C91-42F7-9471-F8005FE2E279}" destId="{630A1B5C-5E77-4427-B67B-E655182F5699}" srcOrd="0" destOrd="1" presId="urn:microsoft.com/office/officeart/2005/8/layout/vList5"/>
    <dgm:cxn modelId="{663BEBB3-08A2-4A0D-B4F3-E5BF0EA81671}" type="presOf" srcId="{E2179CB7-8719-437C-894B-AC66A153FC64}" destId="{075B03AE-F8EE-41C4-B1EE-79986A9E62D7}" srcOrd="0" destOrd="0" presId="urn:microsoft.com/office/officeart/2005/8/layout/vList5"/>
    <dgm:cxn modelId="{706B2D77-6E4B-40EE-B97C-AA1A7FC4B522}" srcId="{13E2BA58-C211-4D66-B099-84AFE5182A60}" destId="{D99F45CE-F9B7-46A5-90E2-DD6CDB05846A}" srcOrd="0" destOrd="0" parTransId="{5B850891-B5CF-4BD1-A824-B59D6EDD6786}" sibTransId="{5A0066A5-BB7E-4FA4-92AA-5775181A9FE5}"/>
    <dgm:cxn modelId="{492F9BE7-25F3-451E-A2E6-8F044D46850E}" type="presOf" srcId="{23C89F7B-7D70-448A-B424-794EAAC6759F}" destId="{151CF1C7-0998-42A4-97DC-5B125C057D44}" srcOrd="0" destOrd="0" presId="urn:microsoft.com/office/officeart/2005/8/layout/vList5"/>
    <dgm:cxn modelId="{1CCF389E-2EEE-49D8-BF1D-0299772B5160}" type="presParOf" srcId="{075B03AE-F8EE-41C4-B1EE-79986A9E62D7}" destId="{4DB102DF-27D2-4243-A853-3B36FD308BFD}" srcOrd="0" destOrd="0" presId="urn:microsoft.com/office/officeart/2005/8/layout/vList5"/>
    <dgm:cxn modelId="{DDE96383-1A61-4A02-8795-27E02A20A8BF}" type="presParOf" srcId="{4DB102DF-27D2-4243-A853-3B36FD308BFD}" destId="{4FD09AFC-6292-408E-B337-C4E23EFA2BB9}" srcOrd="0" destOrd="0" presId="urn:microsoft.com/office/officeart/2005/8/layout/vList5"/>
    <dgm:cxn modelId="{892DD144-295D-4D57-8988-A934466A2C89}" type="presParOf" srcId="{4DB102DF-27D2-4243-A853-3B36FD308BFD}" destId="{630A1B5C-5E77-4427-B67B-E655182F5699}" srcOrd="1" destOrd="0" presId="urn:microsoft.com/office/officeart/2005/8/layout/vList5"/>
    <dgm:cxn modelId="{583C04B5-5B7A-4219-BC97-858434C28369}" type="presParOf" srcId="{075B03AE-F8EE-41C4-B1EE-79986A9E62D7}" destId="{0C9485A3-F038-4E47-B2B8-C09797755F63}" srcOrd="1" destOrd="0" presId="urn:microsoft.com/office/officeart/2005/8/layout/vList5"/>
    <dgm:cxn modelId="{CBE863AA-A4CC-4A72-BAF4-048F2ABF65F5}" type="presParOf" srcId="{075B03AE-F8EE-41C4-B1EE-79986A9E62D7}" destId="{87978075-2B8E-48A4-BF69-D7261DD9643A}" srcOrd="2" destOrd="0" presId="urn:microsoft.com/office/officeart/2005/8/layout/vList5"/>
    <dgm:cxn modelId="{E4B60258-F9F0-4E86-A72F-8A25EED80354}" type="presParOf" srcId="{87978075-2B8E-48A4-BF69-D7261DD9643A}" destId="{4C84876B-C375-46E5-B73B-E0AA5AEAE21E}" srcOrd="0" destOrd="0" presId="urn:microsoft.com/office/officeart/2005/8/layout/vList5"/>
    <dgm:cxn modelId="{4F470171-BCD3-4297-8297-8D9EE4E7F92A}" type="presParOf" srcId="{87978075-2B8E-48A4-BF69-D7261DD9643A}" destId="{167A899A-4FFE-4DAF-87AC-C65804945A47}" srcOrd="1" destOrd="0" presId="urn:microsoft.com/office/officeart/2005/8/layout/vList5"/>
    <dgm:cxn modelId="{95FAB50C-EA2F-4224-88A2-050EE2BF312E}" type="presParOf" srcId="{075B03AE-F8EE-41C4-B1EE-79986A9E62D7}" destId="{F269474A-CACF-4355-9FE2-0435949A6328}" srcOrd="3" destOrd="0" presId="urn:microsoft.com/office/officeart/2005/8/layout/vList5"/>
    <dgm:cxn modelId="{EC90C5B4-D645-416B-BE03-A4B49729405E}" type="presParOf" srcId="{075B03AE-F8EE-41C4-B1EE-79986A9E62D7}" destId="{E55F6614-31C8-4E46-BAF8-DD3533F083F4}" srcOrd="4" destOrd="0" presId="urn:microsoft.com/office/officeart/2005/8/layout/vList5"/>
    <dgm:cxn modelId="{B4AC06FF-9893-4FF9-8357-DC62E6F289A1}" type="presParOf" srcId="{E55F6614-31C8-4E46-BAF8-DD3533F083F4}" destId="{F23A496A-52D1-472F-B8D2-92A554568677}" srcOrd="0" destOrd="0" presId="urn:microsoft.com/office/officeart/2005/8/layout/vList5"/>
    <dgm:cxn modelId="{915965F4-F75E-4913-85D3-D075D0E0EFB9}" type="presParOf" srcId="{E55F6614-31C8-4E46-BAF8-DD3533F083F4}" destId="{151CF1C7-0998-42A4-97DC-5B125C057D4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0A1B5C-5E77-4427-B67B-E655182F5699}">
      <dsp:nvSpPr>
        <dsp:cNvPr id="0" name=""/>
        <dsp:cNvSpPr/>
      </dsp:nvSpPr>
      <dsp:spPr>
        <a:xfrm rot="5400000">
          <a:off x="4516441" y="-2584110"/>
          <a:ext cx="1648413" cy="681701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методичний супровід навчально-виховної діяльності;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створення інформаційно-ресурсних центрів;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інформаційне наповнення єдиної інформаційної мережі;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робота з проектами</a:t>
          </a:r>
          <a:r>
            <a:rPr lang="uk-UA" sz="1400" kern="1200" dirty="0" smtClean="0"/>
            <a:t>.</a:t>
          </a:r>
          <a:endParaRPr lang="ru-RU" sz="1400" kern="1200" dirty="0"/>
        </a:p>
      </dsp:txBody>
      <dsp:txXfrm rot="-5400000">
        <a:off x="1932143" y="80657"/>
        <a:ext cx="6736541" cy="1487475"/>
      </dsp:txXfrm>
    </dsp:sp>
    <dsp:sp modelId="{4FD09AFC-6292-408E-B337-C4E23EFA2BB9}">
      <dsp:nvSpPr>
        <dsp:cNvPr id="0" name=""/>
        <dsp:cNvSpPr/>
      </dsp:nvSpPr>
      <dsp:spPr>
        <a:xfrm>
          <a:off x="408" y="207307"/>
          <a:ext cx="1931734" cy="1234174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 </a:t>
          </a:r>
          <a:r>
            <a:rPr lang="uk-UA" sz="2000" b="1" kern="1200" dirty="0" smtClean="0">
              <a:solidFill>
                <a:schemeClr val="tx1"/>
              </a:solidFill>
            </a:rPr>
            <a:t>Навчально-методичний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60655" y="267554"/>
        <a:ext cx="1811240" cy="1113680"/>
      </dsp:txXfrm>
    </dsp:sp>
    <dsp:sp modelId="{167A899A-4FFE-4DAF-87AC-C65804945A47}">
      <dsp:nvSpPr>
        <dsp:cNvPr id="0" name=""/>
        <dsp:cNvSpPr/>
      </dsp:nvSpPr>
      <dsp:spPr>
        <a:xfrm rot="5400000">
          <a:off x="4750631" y="-957677"/>
          <a:ext cx="1241668" cy="6757418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збір, аналіз та обробка інформації;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інформаційно-аналітичний супровід проектів та програм;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проведення власних досліджень</a:t>
          </a:r>
          <a:endParaRPr lang="ru-RU" sz="2000" kern="1200" dirty="0"/>
        </a:p>
      </dsp:txBody>
      <dsp:txXfrm rot="-5400000">
        <a:off x="1992757" y="1860810"/>
        <a:ext cx="6696805" cy="1120442"/>
      </dsp:txXfrm>
    </dsp:sp>
    <dsp:sp modelId="{4C84876B-C375-46E5-B73B-E0AA5AEAE21E}">
      <dsp:nvSpPr>
        <dsp:cNvPr id="0" name=""/>
        <dsp:cNvSpPr/>
      </dsp:nvSpPr>
      <dsp:spPr>
        <a:xfrm>
          <a:off x="408" y="1714056"/>
          <a:ext cx="1991939" cy="1234174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Інформаційно-аналітичний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60655" y="1774303"/>
        <a:ext cx="1871445" cy="1113680"/>
      </dsp:txXfrm>
    </dsp:sp>
    <dsp:sp modelId="{151CF1C7-0998-42A4-97DC-5B125C057D44}">
      <dsp:nvSpPr>
        <dsp:cNvPr id="0" name=""/>
        <dsp:cNvSpPr/>
      </dsp:nvSpPr>
      <dsp:spPr>
        <a:xfrm rot="5400000">
          <a:off x="4846611" y="222035"/>
          <a:ext cx="987339" cy="681747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інформаційно-методичне обслуговування і консультування педагогічних працівників з питань використання </a:t>
          </a:r>
          <a:r>
            <a:rPr lang="uk-UA" sz="2000" kern="1200" dirty="0" smtClean="0"/>
            <a:t>ІКТ</a:t>
          </a:r>
          <a:endParaRPr lang="ru-RU" sz="2000" kern="1200" dirty="0"/>
        </a:p>
      </dsp:txBody>
      <dsp:txXfrm rot="-5400000">
        <a:off x="1931542" y="3185302"/>
        <a:ext cx="6769280" cy="890943"/>
      </dsp:txXfrm>
    </dsp:sp>
    <dsp:sp modelId="{F23A496A-52D1-472F-B8D2-92A554568677}">
      <dsp:nvSpPr>
        <dsp:cNvPr id="0" name=""/>
        <dsp:cNvSpPr/>
      </dsp:nvSpPr>
      <dsp:spPr>
        <a:xfrm>
          <a:off x="408" y="3013687"/>
          <a:ext cx="1931133" cy="1234174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Інформаційно-методичний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60655" y="3073934"/>
        <a:ext cx="1810639" cy="1113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7871284-19D9-4869-ABF0-FFA72DBB412A}" type="datetimeFigureOut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532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59325"/>
            <a:ext cx="5510213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D6F9234C-CEB4-4C67-A465-B76587C3C6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0432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-52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-52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-52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-52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-5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1055D-D879-4E75-866D-220958FED8E7}" type="datetime1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28FE5-066F-4340-A588-5C40A8EAFD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1825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9C174-3CE4-4489-842B-45D8677485F5}" type="datetime1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87340-2269-4D01-ACB8-CC6A276A88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145918"/>
      </p:ext>
    </p:extLst>
  </p:cSld>
  <p:clrMapOvr>
    <a:masterClrMapping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399C5-6EA6-4B95-8E6A-B4903F619968}" type="datetime1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F2378-1F8E-4C6C-83B6-F3FDB3FEE2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160625"/>
      </p:ext>
    </p:extLst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9BD12-B3A3-4B8D-834D-70C605A65C37}" type="datetime1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A9BE2-6FB1-4E13-92D1-4DFF3B511C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50358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F5B94-2D43-41A8-B014-308FAF3489A8}" type="datetime1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DC90E-5F77-4ADE-A9BE-8E3896A2E7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611025"/>
      </p:ext>
    </p:extLst>
  </p:cSld>
  <p:clrMapOvr>
    <a:masterClrMapping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3C337-3EE1-401D-AB96-B470AB4AFBBE}" type="datetime1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6E50A-312D-43CB-864E-EBEE20BEC3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002782"/>
      </p:ext>
    </p:extLst>
  </p:cSld>
  <p:clrMapOvr>
    <a:masterClrMapping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013D0-18E7-4F8A-A449-FA5488C04B61}" type="datetime1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EAA3E-3ECD-4D6E-9331-228F3F53B0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933198"/>
      </p:ext>
    </p:extLst>
  </p:cSld>
  <p:clrMapOvr>
    <a:masterClrMapping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A4ADA-8998-4EFE-BE9D-2ED9ACEFF18F}" type="datetime1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CB3AA-0E8C-4B1F-A8DD-777A971B67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875408"/>
      </p:ext>
    </p:extLst>
  </p:cSld>
  <p:clrMapOvr>
    <a:masterClrMapping/>
  </p:clrMapOvr>
  <p:transition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F267A-E688-425F-8574-5DB992C6D20C}" type="datetime1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2CE18-1D77-46FE-A02B-11BC9DBD52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98882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A1AC1-8E4B-4DEC-BD4B-E19EA8857B18}" type="datetime1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BB536-A5B9-4606-9348-4BCD132D9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692410"/>
      </p:ext>
    </p:extLst>
  </p:cSld>
  <p:clrMapOvr>
    <a:masterClrMapping/>
  </p:clrMapOvr>
  <p:transition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F4246-A9CF-4A0F-8788-FF9C1BDD8629}" type="datetime1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1677-AB09-4983-9AC1-864CD59C7D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224281"/>
      </p:ext>
    </p:extLst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FFCC"/>
            </a:gs>
            <a:gs pos="50000">
              <a:schemeClr val="accent6">
                <a:lumMod val="20000"/>
                <a:lumOff val="80000"/>
              </a:schemeClr>
            </a:gs>
            <a:gs pos="100000">
              <a:srgbClr val="FFFFCC"/>
            </a:gs>
          </a:gsLst>
          <a:lin ang="14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53B459-6679-4AEB-BCAA-A5D534CA9950}" type="datetime1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53EEE6-96CB-4C0B-BC24-7E551B1B1B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ransition>
    <p:newsflash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7.emf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jpe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7.jpeg"/><Relationship Id="rId4" Type="http://schemas.openxmlformats.org/officeDocument/2006/relationships/image" Target="../media/image8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1125538"/>
            <a:ext cx="7772400" cy="33829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r>
              <a:rPr lang="ru-RU" b="1" dirty="0" err="1" smtClean="0">
                <a:solidFill>
                  <a:srgbClr val="C00000"/>
                </a:solidFill>
                <a:cs typeface="Arial" pitchFamily="34" charset="0"/>
              </a:rPr>
              <a:t>Cтан</a:t>
            </a:r>
            <a:r>
              <a:rPr lang="ru-RU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cs typeface="Arial" pitchFamily="34" charset="0"/>
              </a:rPr>
              <a:t>реалізації</a:t>
            </a:r>
            <a:r>
              <a:rPr lang="ru-RU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cs typeface="Arial" pitchFamily="34" charset="0"/>
              </a:rPr>
              <a:t>науково</a:t>
            </a:r>
            <a:r>
              <a:rPr lang="ru-RU" b="1" dirty="0" smtClean="0">
                <a:solidFill>
                  <a:srgbClr val="C00000"/>
                </a:solidFill>
                <a:cs typeface="Arial" pitchFamily="34" charset="0"/>
              </a:rPr>
              <a:t>-методичною службою </a:t>
            </a:r>
            <a:r>
              <a:rPr lang="ru-RU" b="1" dirty="0" err="1" smtClean="0">
                <a:solidFill>
                  <a:srgbClr val="C00000"/>
                </a:solidFill>
                <a:cs typeface="Arial" pitchFamily="34" charset="0"/>
              </a:rPr>
              <a:t>Христинівського</a:t>
            </a:r>
            <a:r>
              <a:rPr lang="ru-RU" b="1" dirty="0" smtClean="0">
                <a:solidFill>
                  <a:srgbClr val="C00000"/>
                </a:solidFill>
                <a:cs typeface="Arial" pitchFamily="34" charset="0"/>
              </a:rPr>
              <a:t> району </a:t>
            </a:r>
            <a:r>
              <a:rPr lang="ru-RU" b="1" u="sng" dirty="0" smtClean="0">
                <a:solidFill>
                  <a:srgbClr val="C00000"/>
                </a:solidFill>
                <a:cs typeface="Arial" pitchFamily="34" charset="0"/>
              </a:rPr>
              <a:t>«</a:t>
            </a:r>
            <a:r>
              <a:rPr lang="ru-RU" b="1" u="sng" dirty="0" err="1" smtClean="0">
                <a:solidFill>
                  <a:srgbClr val="C00000"/>
                </a:solidFill>
                <a:cs typeface="Arial" pitchFamily="34" charset="0"/>
              </a:rPr>
              <a:t>Стратегії</a:t>
            </a:r>
            <a:r>
              <a:rPr lang="ru-RU" b="1" u="sng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ru-RU" b="1" u="sng" dirty="0" err="1" smtClean="0">
                <a:solidFill>
                  <a:srgbClr val="C00000"/>
                </a:solidFill>
                <a:cs typeface="Arial" pitchFamily="34" charset="0"/>
              </a:rPr>
              <a:t>розвитку</a:t>
            </a:r>
            <a:r>
              <a:rPr lang="ru-RU" b="1" u="sng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ru-RU" b="1" u="sng" dirty="0" err="1" smtClean="0">
                <a:solidFill>
                  <a:srgbClr val="C00000"/>
                </a:solidFill>
                <a:cs typeface="Arial" pitchFamily="34" charset="0"/>
              </a:rPr>
              <a:t>інформаційного</a:t>
            </a:r>
            <a:r>
              <a:rPr lang="ru-RU" b="1" u="sng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ru-RU" b="1" u="sng" dirty="0" err="1" smtClean="0">
                <a:solidFill>
                  <a:srgbClr val="C00000"/>
                </a:solidFill>
                <a:cs typeface="Arial" pitchFamily="34" charset="0"/>
              </a:rPr>
              <a:t>суспільства</a:t>
            </a:r>
            <a:r>
              <a:rPr lang="ru-RU" b="1" u="sng" dirty="0" smtClean="0">
                <a:solidFill>
                  <a:srgbClr val="C00000"/>
                </a:solidFill>
                <a:cs typeface="Arial" pitchFamily="34" charset="0"/>
              </a:rPr>
              <a:t> в </a:t>
            </a:r>
            <a:r>
              <a:rPr lang="ru-RU" b="1" u="sng" dirty="0" err="1" smtClean="0">
                <a:solidFill>
                  <a:srgbClr val="C00000"/>
                </a:solidFill>
                <a:cs typeface="Arial" pitchFamily="34" charset="0"/>
              </a:rPr>
              <a:t>Україні</a:t>
            </a:r>
            <a:r>
              <a:rPr lang="ru-RU" b="1" u="sng" dirty="0" smtClean="0">
                <a:solidFill>
                  <a:srgbClr val="C00000"/>
                </a:solidFill>
                <a:cs typeface="Arial" pitchFamily="34" charset="0"/>
              </a:rPr>
              <a:t>» </a:t>
            </a:r>
            <a:endParaRPr lang="uk-UA" b="1" u="sng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555875" y="4868863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6AC7A-3ABB-436B-8EDE-1B077146C0A1}" type="slidenum">
              <a:rPr lang="ru-RU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354162"/>
          </a:xfrm>
        </p:spPr>
        <p:txBody>
          <a:bodyPr/>
          <a:lstStyle/>
          <a:p>
            <a:r>
              <a:rPr lang="uk-UA" dirty="0"/>
              <a:t> </a:t>
            </a:r>
            <a:r>
              <a:rPr lang="uk-UA" sz="3600" b="1" dirty="0" smtClean="0">
                <a:solidFill>
                  <a:srgbClr val="C00000"/>
                </a:solidFill>
              </a:rPr>
              <a:t>Формування </a:t>
            </a:r>
            <a:r>
              <a:rPr lang="uk-UA" sz="3600" b="1" dirty="0">
                <a:solidFill>
                  <a:srgbClr val="C00000"/>
                </a:solidFill>
              </a:rPr>
              <a:t>та впровадження інформаційного освітнього середовища </a:t>
            </a:r>
            <a:endParaRPr lang="uk-UA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/>
              <a:t>Сайти:</a:t>
            </a:r>
          </a:p>
          <a:p>
            <a:pPr marL="719138" indent="-719138">
              <a:buFont typeface="Wingdings" pitchFamily="2" charset="2"/>
              <a:buChar char="Ø"/>
            </a:pPr>
            <a:r>
              <a:rPr lang="uk-UA" b="1" dirty="0" smtClean="0"/>
              <a:t>методичного кабінету</a:t>
            </a:r>
          </a:p>
          <a:p>
            <a:pPr marL="719138" indent="-719138">
              <a:buFont typeface="Wingdings" pitchFamily="2" charset="2"/>
              <a:buChar char="Ø"/>
            </a:pPr>
            <a:r>
              <a:rPr lang="uk-UA" b="1" dirty="0" smtClean="0"/>
              <a:t>у</a:t>
            </a:r>
            <a:r>
              <a:rPr lang="uk-UA" b="1" dirty="0" smtClean="0"/>
              <a:t>чительські – 17.</a:t>
            </a:r>
            <a:endParaRPr lang="uk-UA" dirty="0" smtClean="0">
              <a:effectLst/>
            </a:endParaRPr>
          </a:p>
          <a:p>
            <a:pPr marL="719138" indent="-719138">
              <a:buFont typeface="Wingdings" pitchFamily="2" charset="2"/>
              <a:buChar char="Ø"/>
            </a:pPr>
            <a:r>
              <a:rPr lang="uk-UA" b="1" dirty="0" smtClean="0"/>
              <a:t>учнівські - 29.</a:t>
            </a:r>
            <a:endParaRPr lang="uk-UA" dirty="0" smtClean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A9BE2-6FB1-4E13-92D1-4DFF3B511CC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10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/>
          </p:cNvSpPr>
          <p:nvPr>
            <p:ph type="title"/>
          </p:nvPr>
        </p:nvSpPr>
        <p:spPr>
          <a:xfrm>
            <a:off x="3276600" y="265113"/>
            <a:ext cx="5741988" cy="568325"/>
          </a:xfrm>
        </p:spPr>
        <p:txBody>
          <a:bodyPr/>
          <a:lstStyle/>
          <a:p>
            <a:pPr algn="ctr"/>
            <a:r>
              <a:rPr lang="uk-UA" sz="3600" smtClean="0">
                <a:solidFill>
                  <a:srgbClr val="C00000"/>
                </a:solidFill>
              </a:rPr>
              <a:t> Шкільні сайти</a:t>
            </a:r>
            <a:endParaRPr lang="ru-RU" sz="3600" smtClean="0">
              <a:solidFill>
                <a:srgbClr val="C00000"/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41954A-CA9C-48E0-BD1B-BDD3F8124DD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3730" name="Picture 3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t="22884" b="5630"/>
          <a:stretch>
            <a:fillRect/>
          </a:stretch>
        </p:blipFill>
        <p:spPr bwMode="auto">
          <a:xfrm>
            <a:off x="468313" y="549275"/>
            <a:ext cx="3743325" cy="2806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549477" y="2420938"/>
            <a:ext cx="3554566" cy="1954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3732" name="Picture 8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 t="22440" b="4102"/>
          <a:stretch>
            <a:fillRect/>
          </a:stretch>
        </p:blipFill>
        <p:spPr bwMode="auto">
          <a:xfrm>
            <a:off x="5724525" y="4375150"/>
            <a:ext cx="3286125" cy="2266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9594" name="Picture 26" descr="komp_prez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5013325"/>
            <a:ext cx="1801813" cy="160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6843919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1800" smtClean="0">
                <a:solidFill>
                  <a:srgbClr val="FF0000"/>
                </a:solidFill>
              </a:rPr>
              <a:t>ВІРТУАЛЬНИЙ МУЗЕЙ ІСТОРІЇ ОСВІТИ ХРИСТИНІВЩИНИ</a:t>
            </a:r>
            <a:endParaRPr lang="ru-RU" sz="1800" smtClean="0">
              <a:solidFill>
                <a:srgbClr val="FF0000"/>
              </a:solidFill>
            </a:endParaRPr>
          </a:p>
        </p:txBody>
      </p:sp>
      <p:pic>
        <p:nvPicPr>
          <p:cNvPr id="46083" name="Picture 2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268413"/>
            <a:ext cx="8064500" cy="5400675"/>
          </a:xfrm>
          <a:noFill/>
        </p:spPr>
      </p:pic>
      <p:sp>
        <p:nvSpPr>
          <p:cNvPr id="4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A0B0E7-0E50-432C-809A-94AD764B18D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608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15888"/>
            <a:ext cx="20796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637139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CB09F-0F1C-45B1-BBE4-A7721A1F28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5059" name="Группа 1"/>
          <p:cNvGrpSpPr>
            <a:grpSpLocks/>
          </p:cNvGrpSpPr>
          <p:nvPr/>
        </p:nvGrpSpPr>
        <p:grpSpPr bwMode="auto">
          <a:xfrm>
            <a:off x="395288" y="692150"/>
            <a:ext cx="8353425" cy="5918200"/>
            <a:chOff x="1000100" y="571480"/>
            <a:chExt cx="7358114" cy="5773963"/>
          </a:xfrm>
        </p:grpSpPr>
        <p:grpSp>
          <p:nvGrpSpPr>
            <p:cNvPr id="45061" name="Группа 6"/>
            <p:cNvGrpSpPr>
              <a:grpSpLocks/>
            </p:cNvGrpSpPr>
            <p:nvPr/>
          </p:nvGrpSpPr>
          <p:grpSpPr bwMode="auto">
            <a:xfrm>
              <a:off x="1000100" y="571480"/>
              <a:ext cx="7143800" cy="2071702"/>
              <a:chOff x="428596" y="785794"/>
              <a:chExt cx="7143800" cy="2071702"/>
            </a:xfrm>
          </p:grpSpPr>
          <p:pic>
            <p:nvPicPr>
              <p:cNvPr id="45063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337" t="37109" r="14897" b="46288"/>
              <a:stretch>
                <a:fillRect/>
              </a:stretch>
            </p:blipFill>
            <p:spPr bwMode="auto">
              <a:xfrm>
                <a:off x="5000628" y="1071546"/>
                <a:ext cx="2571768" cy="1214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06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06" t="51628" r="72072" b="25911"/>
              <a:stretch>
                <a:fillRect/>
              </a:stretch>
            </p:blipFill>
            <p:spPr bwMode="auto">
              <a:xfrm>
                <a:off x="2714612" y="857232"/>
                <a:ext cx="2071702" cy="16430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065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483" t="10481" r="42496" b="61197"/>
              <a:stretch>
                <a:fillRect/>
              </a:stretch>
            </p:blipFill>
            <p:spPr bwMode="auto">
              <a:xfrm>
                <a:off x="428596" y="785794"/>
                <a:ext cx="2214578" cy="2071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506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2" t="19531" r="13799" b="11133"/>
            <a:stretch>
              <a:fillRect/>
            </a:stretch>
          </p:blipFill>
          <p:spPr bwMode="auto">
            <a:xfrm>
              <a:off x="1214414" y="2643182"/>
              <a:ext cx="7143800" cy="3702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060" name="Text Box 9"/>
          <p:cNvSpPr txBox="1">
            <a:spLocks noChangeArrowheads="1"/>
          </p:cNvSpPr>
          <p:nvPr/>
        </p:nvSpPr>
        <p:spPr bwMode="auto">
          <a:xfrm>
            <a:off x="395288" y="207963"/>
            <a:ext cx="84971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400" b="1" dirty="0">
                <a:solidFill>
                  <a:srgbClr val="C00000"/>
                </a:solidFill>
              </a:rPr>
              <a:t>ВІРТУАЛЬНА БІБЛІОТЕКА НА САЙТІ ШКОЛИ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5652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/>
          </p:cNvSpPr>
          <p:nvPr>
            <p:ph type="title"/>
          </p:nvPr>
        </p:nvSpPr>
        <p:spPr>
          <a:xfrm>
            <a:off x="469692" y="1052736"/>
            <a:ext cx="4483224" cy="1171600"/>
          </a:xfrm>
          <a:extLst/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200" dirty="0" smtClean="0">
                <a:solidFill>
                  <a:srgbClr val="FF0000"/>
                </a:solidFill>
              </a:rPr>
              <a:t>Освітній навігатор</a:t>
            </a:r>
            <a:br>
              <a:rPr lang="uk-UA" sz="3200" dirty="0" smtClean="0">
                <a:solidFill>
                  <a:srgbClr val="FF0000"/>
                </a:solidFill>
              </a:rPr>
            </a:br>
            <a:r>
              <a:rPr lang="uk-UA" sz="3200" dirty="0" smtClean="0">
                <a:solidFill>
                  <a:srgbClr val="FF0000"/>
                </a:solidFill>
              </a:rPr>
              <a:t>Христинівського РМК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pic>
        <p:nvPicPr>
          <p:cNvPr id="48131" name="Рисунок 4" descr="Вересень.jpg"/>
          <p:cNvPicPr>
            <a:picLocks noGrp="1" noChangeAspect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6136" y="1871425"/>
            <a:ext cx="3198813" cy="4524375"/>
          </a:xfrm>
          <a:noFill/>
        </p:spPr>
      </p:pic>
      <p:sp>
        <p:nvSpPr>
          <p:cNvPr id="4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A1FE75-BB6A-4291-B3C2-E52B510685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8133" name="Rectangle 2"/>
          <p:cNvPicPr>
            <a:picLocks noGrp="1" noChangeArrowheads="1"/>
          </p:cNvPicPr>
          <p:nvPr>
            <p:ph type="title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8425" y="188640"/>
            <a:ext cx="5235575" cy="1512466"/>
          </a:xfrm>
          <a:noFill/>
        </p:spPr>
      </p:pic>
      <p:pic>
        <p:nvPicPr>
          <p:cNvPr id="16437" name="Picture 53" descr="E:\Фото\IMGA0844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95536" y="2708920"/>
            <a:ext cx="4631536" cy="2360797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54712244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err="1" smtClean="0">
                <a:solidFill>
                  <a:srgbClr val="C00000"/>
                </a:solidFill>
              </a:rPr>
              <a:t>Розроблення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індивідуальних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модульних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навчальних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програм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endParaRPr lang="uk-UA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400" dirty="0"/>
              <a:t>Авторська навчальна програма </a:t>
            </a:r>
            <a:r>
              <a:rPr lang="uk-UA" sz="2400" b="1" dirty="0"/>
              <a:t>з астрономії </a:t>
            </a:r>
            <a:r>
              <a:rPr lang="uk-UA" sz="2400" dirty="0"/>
              <a:t>вчителя </a:t>
            </a:r>
            <a:r>
              <a:rPr lang="uk-UA" sz="2400" dirty="0" err="1"/>
              <a:t>Юхимчука</a:t>
            </a:r>
            <a:r>
              <a:rPr lang="uk-UA" sz="2400" dirty="0"/>
              <a:t> М.Н (</a:t>
            </a:r>
            <a:r>
              <a:rPr lang="uk-UA" sz="2400" dirty="0" err="1"/>
              <a:t>Христинівська</a:t>
            </a:r>
            <a:r>
              <a:rPr lang="uk-UA" sz="2400" dirty="0"/>
              <a:t> ЗОШ І-ІІІ ступенів) яка включає</a:t>
            </a:r>
            <a:r>
              <a:rPr lang="uk-UA" sz="2400" dirty="0" smtClean="0"/>
              <a:t>: підручник</a:t>
            </a:r>
            <a:r>
              <a:rPr lang="uk-UA" sz="2400" dirty="0"/>
              <a:t>, презентацію до кожного уроку з використанням відео, тести 2 контрольні роботи, довідковий матеріал, програма, календарне планування.</a:t>
            </a:r>
          </a:p>
          <a:p>
            <a:r>
              <a:rPr lang="uk-UA" sz="2400" dirty="0" smtClean="0"/>
              <a:t>У </a:t>
            </a:r>
            <a:r>
              <a:rPr lang="uk-UA" sz="2400" dirty="0" err="1" smtClean="0"/>
              <a:t>Христинівській</a:t>
            </a:r>
            <a:r>
              <a:rPr lang="uk-UA" sz="2400" dirty="0" smtClean="0"/>
              <a:t> спеціалізованій школі І-ІІІ </a:t>
            </a:r>
            <a:r>
              <a:rPr lang="uk-UA" sz="2400" dirty="0"/>
              <a:t>ступенів №</a:t>
            </a:r>
            <a:r>
              <a:rPr lang="uk-UA" sz="2400" dirty="0" smtClean="0"/>
              <a:t>1: </a:t>
            </a:r>
            <a:r>
              <a:rPr lang="uk-UA" sz="2400" dirty="0" smtClean="0"/>
              <a:t>учасники Всеукраїнського чемпіонату з інформаційних технологій «</a:t>
            </a:r>
            <a:r>
              <a:rPr lang="uk-UA" sz="2400" dirty="0" err="1" smtClean="0"/>
              <a:t>Екософт</a:t>
            </a:r>
            <a:r>
              <a:rPr lang="uk-UA" sz="2400" dirty="0" smtClean="0"/>
              <a:t>» </a:t>
            </a:r>
            <a:r>
              <a:rPr lang="uk-UA" sz="2400" dirty="0" err="1" smtClean="0"/>
              <a:t>Нерушак</a:t>
            </a:r>
            <a:r>
              <a:rPr lang="uk-UA" sz="2400" dirty="0" smtClean="0"/>
              <a:t> Анастасія, </a:t>
            </a:r>
            <a:r>
              <a:rPr lang="uk-UA" sz="2400" dirty="0" err="1" smtClean="0"/>
              <a:t>Кулеша</a:t>
            </a:r>
            <a:r>
              <a:rPr lang="uk-UA" sz="2400" dirty="0" smtClean="0"/>
              <a:t> Марія (учитель </a:t>
            </a:r>
            <a:r>
              <a:rPr lang="uk-UA" sz="2400" dirty="0" err="1"/>
              <a:t>Кулеша</a:t>
            </a:r>
            <a:r>
              <a:rPr lang="uk-UA" sz="2400" dirty="0"/>
              <a:t> Олена </a:t>
            </a:r>
            <a:r>
              <a:rPr lang="uk-UA" sz="2400" dirty="0" smtClean="0"/>
              <a:t>Миколаївна</a:t>
            </a:r>
            <a:r>
              <a:rPr lang="uk-UA" sz="2400" dirty="0" smtClean="0"/>
              <a:t>) розробили власні програми: «</a:t>
            </a:r>
            <a:r>
              <a:rPr lang="uk-UA" sz="2400" dirty="0" err="1" smtClean="0"/>
              <a:t>Розвʼязок</a:t>
            </a:r>
            <a:r>
              <a:rPr lang="uk-UA" sz="2400" dirty="0" smtClean="0"/>
              <a:t> типових </a:t>
            </a:r>
            <a:r>
              <a:rPr lang="uk-UA" sz="2400" dirty="0" smtClean="0"/>
              <a:t> задач </a:t>
            </a:r>
            <a:r>
              <a:rPr lang="uk-UA" sz="2400" dirty="0"/>
              <a:t>хімії», «Тести з інформатики».</a:t>
            </a:r>
            <a:r>
              <a:rPr lang="uk-UA" sz="2400" dirty="0" smtClean="0">
                <a:effectLst/>
              </a:rPr>
              <a:t> </a:t>
            </a:r>
            <a:endParaRPr lang="uk-UA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A9BE2-6FB1-4E13-92D1-4DFF3B511CC9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24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/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Створення інформаційної системи підтримки освітнього процесу, системи інформаційно-аналітичного забезпечення у сфері управління навчальними закладами, інформаційно-технологічного забезпечення моніторингу освіти</a:t>
            </a:r>
            <a:endParaRPr lang="uk-UA" sz="2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852936"/>
            <a:ext cx="8712968" cy="3528392"/>
          </a:xfrm>
        </p:spPr>
        <p:txBody>
          <a:bodyPr/>
          <a:lstStyle/>
          <a:p>
            <a:r>
              <a:rPr lang="uk-UA" sz="3000" dirty="0" smtClean="0"/>
              <a:t>система </a:t>
            </a:r>
            <a:r>
              <a:rPr lang="uk-UA" sz="3000" dirty="0"/>
              <a:t>підтримки електронного </a:t>
            </a:r>
            <a:r>
              <a:rPr lang="uk-UA" sz="3000" dirty="0" smtClean="0"/>
              <a:t>документообігу -  </a:t>
            </a:r>
            <a:r>
              <a:rPr lang="uk-UA" sz="3000" b="1" dirty="0"/>
              <a:t>«Курс: Школа</a:t>
            </a:r>
            <a:r>
              <a:rPr lang="uk-UA" sz="3000" b="1" dirty="0" smtClean="0"/>
              <a:t>»;</a:t>
            </a:r>
          </a:p>
          <a:p>
            <a:r>
              <a:rPr lang="uk-UA" sz="3000" b="1" dirty="0"/>
              <a:t>електронний варіант класного </a:t>
            </a:r>
            <a:r>
              <a:rPr lang="uk-UA" sz="3000" b="1" dirty="0" smtClean="0"/>
              <a:t>журналу</a:t>
            </a:r>
            <a:r>
              <a:rPr lang="uk-UA" sz="3000" b="1" dirty="0"/>
              <a:t> </a:t>
            </a:r>
            <a:r>
              <a:rPr lang="uk-UA" sz="3000" dirty="0" smtClean="0"/>
              <a:t>(</a:t>
            </a:r>
            <a:r>
              <a:rPr lang="uk-UA" sz="3000" dirty="0" err="1"/>
              <a:t>Синицька</a:t>
            </a:r>
            <a:r>
              <a:rPr lang="uk-UA" sz="3000" dirty="0"/>
              <a:t> ЗОШ І-ІІІ </a:t>
            </a:r>
            <a:r>
              <a:rPr lang="uk-UA" sz="3000" dirty="0" smtClean="0"/>
              <a:t>ступенів);</a:t>
            </a:r>
          </a:p>
          <a:p>
            <a:r>
              <a:rPr lang="uk-UA" sz="3000" dirty="0"/>
              <a:t>програма </a:t>
            </a:r>
            <a:r>
              <a:rPr lang="uk-UA" sz="3000" b="1" dirty="0"/>
              <a:t>«Універсал – 4» </a:t>
            </a:r>
            <a:r>
              <a:rPr lang="uk-UA" sz="3000" dirty="0" smtClean="0"/>
              <a:t>(Інститут </a:t>
            </a:r>
            <a:r>
              <a:rPr lang="uk-UA" sz="3000" dirty="0"/>
              <a:t>обдарованої дитини НАПН </a:t>
            </a:r>
            <a:r>
              <a:rPr lang="uk-UA" sz="3000" dirty="0" smtClean="0"/>
              <a:t>) для ефективної роботи вчителя, </a:t>
            </a:r>
            <a:r>
              <a:rPr lang="uk-UA" sz="3000" dirty="0"/>
              <a:t>шкільного психолога і класного </a:t>
            </a:r>
            <a:r>
              <a:rPr lang="uk-UA" sz="3000" dirty="0" smtClean="0"/>
              <a:t>керівника</a:t>
            </a:r>
            <a:endParaRPr lang="uk-UA" sz="3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A9BE2-6FB1-4E13-92D1-4DFF3B511CC9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9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49" y="188640"/>
            <a:ext cx="8678863" cy="1449091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600" dirty="0">
                <a:solidFill>
                  <a:srgbClr val="C00000"/>
                </a:solidFill>
                <a:latin typeface="Times New Roman" pitchFamily="18" charset="0"/>
              </a:rPr>
              <a:t>Використання інформаційних технологій в </a:t>
            </a:r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</a:rPr>
              <a:t>управлінській діяльності</a:t>
            </a:r>
            <a:endParaRPr lang="ru-RU" sz="360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6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5D48C-1359-4D30-BFB3-BB887A2D4AF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64" name="Picture 4" descr="H:\ІКТ\ІКТ\PC2800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89175"/>
            <a:ext cx="4000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H:\ІКТ\ІКТ\PC2900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789363"/>
            <a:ext cx="3681413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4" descr="H:\ІКТ\ІКТ\PC07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893" y="1700808"/>
            <a:ext cx="3097213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021900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Rectangle 4"/>
          <p:cNvPicPr>
            <a:picLocks noGrp="1" noChangeArrowheads="1"/>
          </p:cNvPicPr>
          <p:nvPr>
            <p:ph type="title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476672"/>
            <a:ext cx="8280920" cy="838200"/>
          </a:xfrm>
          <a:noFill/>
        </p:spPr>
      </p:pic>
      <p:sp>
        <p:nvSpPr>
          <p:cNvPr id="4505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323528" y="1484784"/>
            <a:ext cx="8496944" cy="5112568"/>
          </a:xfrm>
        </p:spPr>
        <p:txBody>
          <a:bodyPr rtlCol="0">
            <a:normAutofit/>
          </a:bodyPr>
          <a:lstStyle/>
          <a:p>
            <a:pPr marL="342900" indent="-34290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200" dirty="0" smtClean="0">
                <a:latin typeface="Arial" charset="0"/>
              </a:rPr>
              <a:t>інформаційно-аналітичне  </a:t>
            </a:r>
            <a:r>
              <a:rPr lang="uk-UA" sz="2200" dirty="0" smtClean="0">
                <a:latin typeface="Arial" charset="0"/>
              </a:rPr>
              <a:t>та  довідково-статистичне  забезпечення  роботи. </a:t>
            </a:r>
          </a:p>
          <a:p>
            <a:pPr marL="342900" indent="-34290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200" dirty="0" smtClean="0">
                <a:latin typeface="Arial" charset="0"/>
              </a:rPr>
              <a:t>збір,  обробка  та  одержання  постійної  необхідної  </a:t>
            </a:r>
            <a:r>
              <a:rPr lang="uk-UA" sz="2200" dirty="0" smtClean="0">
                <a:latin typeface="Arial" charset="0"/>
              </a:rPr>
              <a:t>інформації;</a:t>
            </a:r>
            <a:endParaRPr lang="uk-UA" sz="2200" dirty="0" smtClean="0">
              <a:latin typeface="Arial" charset="0"/>
            </a:endParaRPr>
          </a:p>
          <a:p>
            <a:pPr marL="342900" indent="-34290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200" dirty="0">
                <a:latin typeface="Arial" charset="0"/>
              </a:rPr>
              <a:t>висвітлення результатів проведення управлінського та педагогічного моніторингу;</a:t>
            </a:r>
          </a:p>
          <a:p>
            <a:pPr marL="342900" indent="-34290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200" dirty="0" smtClean="0">
                <a:latin typeface="Arial" charset="0"/>
              </a:rPr>
              <a:t>подання </a:t>
            </a:r>
            <a:r>
              <a:rPr lang="uk-UA" sz="2200" dirty="0" smtClean="0">
                <a:latin typeface="Arial" charset="0"/>
              </a:rPr>
              <a:t>роботи школи в діаграмах, схемах, таблицях;</a:t>
            </a:r>
          </a:p>
          <a:p>
            <a:pPr marL="342900" indent="-34290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200" dirty="0" smtClean="0">
                <a:latin typeface="Arial" charset="0"/>
              </a:rPr>
              <a:t>створення  </a:t>
            </a:r>
            <a:r>
              <a:rPr lang="uk-UA" sz="2200" dirty="0" smtClean="0">
                <a:latin typeface="Arial" charset="0"/>
              </a:rPr>
              <a:t>банків  педагогічної  інформації;</a:t>
            </a:r>
          </a:p>
          <a:p>
            <a:pPr marL="342900" indent="-34290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200" dirty="0" smtClean="0">
                <a:latin typeface="Arial" charset="0"/>
              </a:rPr>
              <a:t>створення “</a:t>
            </a:r>
            <a:r>
              <a:rPr lang="uk-UA" sz="2200" dirty="0" err="1" smtClean="0">
                <a:latin typeface="Arial" charset="0"/>
              </a:rPr>
              <a:t>портфоліо</a:t>
            </a:r>
            <a:r>
              <a:rPr lang="uk-UA" sz="2200" dirty="0" smtClean="0">
                <a:latin typeface="Arial" charset="0"/>
              </a:rPr>
              <a:t>” педагогічних працівників;</a:t>
            </a:r>
          </a:p>
          <a:p>
            <a:pPr marL="342900" indent="-34290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200" dirty="0" smtClean="0">
                <a:latin typeface="Arial" charset="0"/>
              </a:rPr>
              <a:t>пропаганда  досягнень  учнів  та  </a:t>
            </a:r>
            <a:r>
              <a:rPr lang="uk-UA" sz="2200" dirty="0" smtClean="0">
                <a:latin typeface="Arial" charset="0"/>
              </a:rPr>
              <a:t>учителів;</a:t>
            </a:r>
            <a:r>
              <a:rPr lang="ru-RU" sz="2200" dirty="0" smtClean="0">
                <a:latin typeface="Arial" charset="0"/>
              </a:rPr>
              <a:t> </a:t>
            </a:r>
            <a:endParaRPr lang="uk-UA" sz="2200" dirty="0" smtClean="0">
              <a:latin typeface="Arial" charset="0"/>
            </a:endParaRPr>
          </a:p>
          <a:p>
            <a:pPr marL="342900" indent="-34290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200" dirty="0" smtClean="0">
                <a:latin typeface="Arial" charset="0"/>
              </a:rPr>
              <a:t>систематизація нормативно-правової документація закладу;</a:t>
            </a:r>
          </a:p>
          <a:p>
            <a:pPr marL="342900" indent="-34290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200" dirty="0" smtClean="0">
                <a:latin typeface="Arial" charset="0"/>
              </a:rPr>
              <a:t>оперативне нормативне та інформаційно-аналітичне забезпечення освітньої діяльності школи;</a:t>
            </a:r>
          </a:p>
          <a:p>
            <a:pPr marL="342900" indent="-34290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200" dirty="0" smtClean="0">
                <a:latin typeface="Arial" charset="0"/>
              </a:rPr>
              <a:t>довідково-статистичне забезпечення навчально-виховного процесу, консультування та інформування педагогів школи.</a:t>
            </a:r>
            <a:endParaRPr lang="ru-RU" sz="22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967139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957D5B-C6C6-4C2D-8B54-EE79FDB839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468313" y="404813"/>
            <a:ext cx="7848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sz="2400" b="1" dirty="0">
                <a:solidFill>
                  <a:srgbClr val="C00000"/>
                </a:solidFill>
                <a:latin typeface="Times New Roman" pitchFamily="18" charset="0"/>
              </a:rPr>
              <a:t>Види моніторингу в управлінській і педагогічній діяльності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2124075" y="1484313"/>
            <a:ext cx="4895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2400" b="1">
                <a:solidFill>
                  <a:prstClr val="black"/>
                </a:solidFill>
                <a:latin typeface="Times New Roman" pitchFamily="18" charset="0"/>
              </a:rPr>
              <a:t>Діагностика педагогічних кадрів:</a:t>
            </a:r>
            <a:endParaRPr lang="ru-RU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1042988" y="5229225"/>
            <a:ext cx="3168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uk-UA" sz="20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2195513" y="3789363"/>
            <a:ext cx="6121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2000">
                <a:solidFill>
                  <a:prstClr val="black"/>
                </a:solidFill>
                <a:latin typeface="Times New Roman" pitchFamily="18" charset="0"/>
              </a:rPr>
              <a:t>Моніторинг професійної підготовленості педагога</a:t>
            </a:r>
            <a:endParaRPr lang="ru-RU" sz="20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250825" y="2276475"/>
            <a:ext cx="7705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2000">
                <a:solidFill>
                  <a:prstClr val="black"/>
                </a:solidFill>
                <a:latin typeface="Times New Roman" pitchFamily="18" charset="0"/>
              </a:rPr>
              <a:t>Моніторинг знань теоретичних основ науки, предмета викладання</a:t>
            </a:r>
            <a:endParaRPr lang="ru-RU" sz="20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9944" name="Text Box 9"/>
          <p:cNvSpPr txBox="1">
            <a:spLocks noChangeArrowheads="1"/>
          </p:cNvSpPr>
          <p:nvPr/>
        </p:nvSpPr>
        <p:spPr bwMode="auto">
          <a:xfrm>
            <a:off x="950913" y="5537200"/>
            <a:ext cx="2181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uk-UA" sz="20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9945" name="Text Box 10"/>
          <p:cNvSpPr txBox="1">
            <a:spLocks noChangeArrowheads="1"/>
          </p:cNvSpPr>
          <p:nvPr/>
        </p:nvSpPr>
        <p:spPr bwMode="auto">
          <a:xfrm>
            <a:off x="1187450" y="3068638"/>
            <a:ext cx="705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2000">
                <a:solidFill>
                  <a:prstClr val="black"/>
                </a:solidFill>
                <a:latin typeface="Times New Roman" pitchFamily="18" charset="0"/>
              </a:rPr>
              <a:t>Моніторинг рівня психолого-педагогічної підготовки педагога</a:t>
            </a:r>
            <a:endParaRPr lang="ru-RU" sz="20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3059113" y="4545013"/>
            <a:ext cx="5545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2000">
                <a:solidFill>
                  <a:prstClr val="black"/>
                </a:solidFill>
                <a:latin typeface="Times New Roman" pitchFamily="18" charset="0"/>
              </a:rPr>
              <a:t>Моніторинг участі педагогів у методичній роботі</a:t>
            </a:r>
            <a:endParaRPr lang="ru-RU" sz="20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9947" name="Text Box 12"/>
          <p:cNvSpPr txBox="1">
            <a:spLocks noChangeArrowheads="1"/>
          </p:cNvSpPr>
          <p:nvPr/>
        </p:nvSpPr>
        <p:spPr bwMode="auto">
          <a:xfrm>
            <a:off x="3852863" y="5337175"/>
            <a:ext cx="5040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>
                <a:solidFill>
                  <a:prstClr val="black"/>
                </a:solidFill>
                <a:latin typeface="Times New Roman" pitchFamily="18" charset="0"/>
              </a:rPr>
              <a:t>Моніторинг участі вчителів у виставці ППД</a:t>
            </a:r>
          </a:p>
        </p:txBody>
      </p:sp>
      <p:graphicFrame>
        <p:nvGraphicFramePr>
          <p:cNvPr id="3994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58748"/>
              </p:ext>
            </p:extLst>
          </p:nvPr>
        </p:nvGraphicFramePr>
        <p:xfrm>
          <a:off x="-33266" y="4941888"/>
          <a:ext cx="3455987" cy="187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2" name="Диаграмма" r:id="rId3" imgW="4667402" imgH="2533802" progId="Excel.Chart.8">
                  <p:embed/>
                </p:oleObj>
              </mc:Choice>
              <mc:Fallback>
                <p:oleObj name="Диаграмма" r:id="rId3" imgW="4667402" imgH="25338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3266" y="4941888"/>
                        <a:ext cx="3455987" cy="187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765175"/>
            <a:ext cx="226695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9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568838"/>
              </p:ext>
            </p:extLst>
          </p:nvPr>
        </p:nvGraphicFramePr>
        <p:xfrm>
          <a:off x="-37306" y="923019"/>
          <a:ext cx="2160588" cy="133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3" name="Диаграмма" r:id="rId6" imgW="5238902" imgH="2724302" progId="Excel.Chart.8">
                  <p:embed/>
                </p:oleObj>
              </mc:Choice>
              <mc:Fallback>
                <p:oleObj name="Диаграмма" r:id="rId6" imgW="5238902" imgH="27243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7306" y="923019"/>
                        <a:ext cx="2160588" cy="1338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552677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0"/>
          <p:cNvSpPr txBox="1">
            <a:spLocks noGrp="1"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5C748699-6C83-4378-A653-BC70C94DA3CE}" type="slidenum">
              <a:rPr lang="ru-RU" sz="1200">
                <a:solidFill>
                  <a:srgbClr val="4F81BD">
                    <a:shade val="75000"/>
                  </a:srgbClr>
                </a:solidFill>
              </a:rPr>
              <a:pPr algn="r">
                <a:defRPr/>
              </a:pPr>
              <a:t>2</a:t>
            </a:fld>
            <a:endParaRPr lang="ru-RU" sz="1200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263525" y="188913"/>
            <a:ext cx="8531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3200" b="1">
                <a:solidFill>
                  <a:srgbClr val="C00000"/>
                </a:solidFill>
                <a:latin typeface="Times New Roman" pitchFamily="18" charset="0"/>
              </a:rPr>
              <a:t>Напрями діяльності Христинівського РМК</a:t>
            </a:r>
          </a:p>
        </p:txBody>
      </p:sp>
      <p:pic>
        <p:nvPicPr>
          <p:cNvPr id="8196" name="Picture 6" descr="C:\Users\User\Desktop\P41801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073650"/>
            <a:ext cx="216058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 descr="C:\Users\User\Desktop\мама\P40801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132388"/>
            <a:ext cx="20161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:\Users\User\Desktop\мама\P40801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119688"/>
            <a:ext cx="21605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136122893"/>
              </p:ext>
            </p:extLst>
          </p:nvPr>
        </p:nvGraphicFramePr>
        <p:xfrm>
          <a:off x="214313" y="836713"/>
          <a:ext cx="8750175" cy="4248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16437723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BF1CC-5B2D-4FA9-8C76-C2B5BBED879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3188" name="Рисунок 4" descr="Учні.JPG"/>
          <p:cNvPicPr>
            <a:picLocks noChangeAspect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3493308" y="1655880"/>
            <a:ext cx="5385866" cy="403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186628" y="1412776"/>
            <a:ext cx="3305251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4F81BD"/>
              </a:buClr>
              <a:buSzPct val="70000"/>
              <a:buFont typeface="Wingdings 2" pitchFamily="18" charset="2"/>
              <a:buChar char=""/>
            </a:pPr>
            <a:r>
              <a:rPr lang="uk-UA" sz="2400" b="1" dirty="0">
                <a:solidFill>
                  <a:prstClr val="black"/>
                </a:solidFill>
                <a:latin typeface="Times New Roman" pitchFamily="18" charset="0"/>
              </a:rPr>
              <a:t>Введення повної інформації про учнів та їх батьків.</a:t>
            </a:r>
          </a:p>
          <a:p>
            <a:pPr marL="342900" indent="-342900">
              <a:spcBef>
                <a:spcPct val="20000"/>
              </a:spcBef>
              <a:buClr>
                <a:srgbClr val="4F81BD"/>
              </a:buClr>
              <a:buSzPct val="70000"/>
              <a:buFont typeface="Wingdings 2" pitchFamily="18" charset="2"/>
              <a:buChar char=""/>
            </a:pPr>
            <a:r>
              <a:rPr lang="uk-UA" sz="2400" b="1" dirty="0">
                <a:solidFill>
                  <a:prstClr val="black"/>
                </a:solidFill>
                <a:latin typeface="Times New Roman" pitchFamily="18" charset="0"/>
              </a:rPr>
              <a:t>Збереження і обробка інформації про учнів школи.</a:t>
            </a:r>
          </a:p>
          <a:p>
            <a:pPr marL="342900" indent="-342900">
              <a:spcBef>
                <a:spcPct val="20000"/>
              </a:spcBef>
              <a:buClr>
                <a:srgbClr val="4F81BD"/>
              </a:buClr>
              <a:buSzPct val="70000"/>
              <a:buFont typeface="Wingdings 2" pitchFamily="18" charset="2"/>
              <a:buChar char=""/>
            </a:pPr>
            <a:r>
              <a:rPr lang="uk-UA" sz="2400" b="1" dirty="0">
                <a:solidFill>
                  <a:prstClr val="black"/>
                </a:solidFill>
                <a:latin typeface="Times New Roman" pitchFamily="18" charset="0"/>
              </a:rPr>
              <a:t>Пошук інформації по заданому правилу.</a:t>
            </a:r>
          </a:p>
          <a:p>
            <a:pPr marL="342900" indent="-342900">
              <a:spcBef>
                <a:spcPct val="20000"/>
              </a:spcBef>
              <a:buClr>
                <a:srgbClr val="4F81BD"/>
              </a:buClr>
              <a:buSzPct val="70000"/>
              <a:buFont typeface="Wingdings 2" pitchFamily="18" charset="2"/>
              <a:buChar char=""/>
            </a:pPr>
            <a:r>
              <a:rPr lang="uk-UA" sz="2400" b="1" dirty="0">
                <a:solidFill>
                  <a:prstClr val="black"/>
                </a:solidFill>
                <a:latin typeface="Times New Roman" pitchFamily="18" charset="0"/>
              </a:rPr>
              <a:t>Підготовка та друкування різноманітних звітів.</a:t>
            </a:r>
            <a:endParaRPr lang="ru-RU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База даних шкіл району</a:t>
            </a:r>
            <a:endParaRPr lang="uk-U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736979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r>
              <a:rPr lang="ru-RU" sz="2800" b="1" dirty="0" err="1" smtClean="0">
                <a:solidFill>
                  <a:srgbClr val="C00000"/>
                </a:solidFill>
              </a:rPr>
              <a:t>Забезпечення</a:t>
            </a:r>
            <a:r>
              <a:rPr lang="ru-RU" sz="2800" b="1" dirty="0" smtClean="0">
                <a:solidFill>
                  <a:srgbClr val="C00000"/>
                </a:solidFill>
              </a:rPr>
              <a:t> у </a:t>
            </a:r>
            <a:r>
              <a:rPr lang="ru-RU" sz="2800" b="1" dirty="0" err="1" smtClean="0">
                <a:solidFill>
                  <a:srgbClr val="C00000"/>
                </a:solidFill>
              </a:rPr>
              <a:t>повному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обсязі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навчальних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закладів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комп’ютерними</a:t>
            </a:r>
            <a:r>
              <a:rPr lang="ru-RU" sz="2800" b="1" dirty="0" smtClean="0">
                <a:solidFill>
                  <a:srgbClr val="C00000"/>
                </a:solidFill>
              </a:rPr>
              <a:t> комплексами та </a:t>
            </a:r>
            <a:r>
              <a:rPr lang="ru-RU" sz="2800" b="1" dirty="0" err="1" smtClean="0">
                <a:solidFill>
                  <a:srgbClr val="C00000"/>
                </a:solidFill>
              </a:rPr>
              <a:t>мультимедійним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обладнанням</a:t>
            </a:r>
            <a:endParaRPr lang="uk-UA" sz="2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/>
              <a:t>За 2013 рік отримано:</a:t>
            </a:r>
          </a:p>
          <a:p>
            <a:pPr marL="538163" indent="-538163">
              <a:buFont typeface="Wingdings" pitchFamily="2" charset="2"/>
              <a:buChar char="Ø"/>
            </a:pPr>
            <a:r>
              <a:rPr lang="uk-UA" dirty="0" smtClean="0"/>
              <a:t>3 проектори;</a:t>
            </a:r>
          </a:p>
          <a:p>
            <a:pPr marL="538163" indent="-538163">
              <a:buFont typeface="Wingdings" pitchFamily="2" charset="2"/>
              <a:buChar char="Ø"/>
            </a:pPr>
            <a:r>
              <a:rPr lang="uk-UA" dirty="0" smtClean="0"/>
              <a:t>1 телевізор (діагональ - «42» дюйми);</a:t>
            </a:r>
          </a:p>
          <a:p>
            <a:pPr marL="538163" indent="-538163">
              <a:buFont typeface="Wingdings" pitchFamily="2" charset="2"/>
              <a:buChar char="Ø"/>
            </a:pPr>
            <a:r>
              <a:rPr lang="uk-UA" dirty="0" smtClean="0"/>
              <a:t>комп</a:t>
            </a:r>
            <a:r>
              <a:rPr lang="uk-UA" dirty="0" smtClean="0"/>
              <a:t>’</a:t>
            </a:r>
            <a:r>
              <a:rPr lang="uk-UA" dirty="0" smtClean="0"/>
              <a:t>ютерний клас для початкової школи (комп’ютерів – </a:t>
            </a:r>
            <a:r>
              <a:rPr lang="uk-UA" dirty="0" err="1" smtClean="0"/>
              <a:t>Христинівська</a:t>
            </a:r>
            <a:r>
              <a:rPr lang="uk-UA" dirty="0" smtClean="0"/>
              <a:t> ЗОШ №2);</a:t>
            </a:r>
          </a:p>
          <a:p>
            <a:pPr marL="538163" indent="-538163">
              <a:buFont typeface="Wingdings" pitchFamily="2" charset="2"/>
              <a:buChar char="Ø"/>
            </a:pPr>
            <a:r>
              <a:rPr lang="uk-UA" dirty="0" smtClean="0"/>
              <a:t>10 ноутбуків (</a:t>
            </a:r>
            <a:r>
              <a:rPr lang="uk-UA" dirty="0" err="1" smtClean="0"/>
              <a:t>Великосеваст</a:t>
            </a:r>
            <a:r>
              <a:rPr lang="uk-UA" dirty="0" err="1" smtClean="0"/>
              <a:t>’</a:t>
            </a:r>
            <a:r>
              <a:rPr lang="uk-UA" dirty="0" err="1" smtClean="0"/>
              <a:t>янівська</a:t>
            </a:r>
            <a:r>
              <a:rPr lang="uk-UA" dirty="0" smtClean="0"/>
              <a:t> ЗОШ);</a:t>
            </a:r>
          </a:p>
          <a:p>
            <a:pPr marL="538163" indent="-538163">
              <a:buFont typeface="Wingdings" pitchFamily="2" charset="2"/>
              <a:buChar char="Ø"/>
            </a:pPr>
            <a:r>
              <a:rPr lang="uk-UA" dirty="0" smtClean="0"/>
              <a:t>2 </a:t>
            </a:r>
            <a:r>
              <a:rPr lang="uk-UA" dirty="0" smtClean="0"/>
              <a:t>комп’ютери (міські школи).</a:t>
            </a:r>
            <a:endParaRPr lang="uk-UA" dirty="0" smtClean="0"/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A9BE2-6FB1-4E13-92D1-4DFF3B511CC9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84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Створено та оновлено технічну базу </a:t>
            </a:r>
            <a:endParaRPr lang="uk-UA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8640960" cy="4525963"/>
          </a:xfrm>
        </p:spPr>
        <p:txBody>
          <a:bodyPr/>
          <a:lstStyle/>
          <a:p>
            <a:pPr lvl="0"/>
            <a:r>
              <a:rPr lang="uk-UA" dirty="0" smtClean="0"/>
              <a:t>315 </a:t>
            </a:r>
            <a:r>
              <a:rPr lang="uk-UA" dirty="0"/>
              <a:t>ПК, в т.ч. 299 ПК </a:t>
            </a:r>
            <a:r>
              <a:rPr lang="uk-UA" dirty="0" smtClean="0"/>
              <a:t>- учнівські;</a:t>
            </a:r>
            <a:endParaRPr lang="uk-UA" dirty="0" smtClean="0">
              <a:effectLst/>
            </a:endParaRPr>
          </a:p>
          <a:p>
            <a:pPr lvl="0"/>
            <a:r>
              <a:rPr lang="uk-UA" dirty="0" smtClean="0"/>
              <a:t>27 </a:t>
            </a:r>
            <a:r>
              <a:rPr lang="uk-UA" dirty="0" err="1" smtClean="0"/>
              <a:t>компʼютерних</a:t>
            </a:r>
            <a:r>
              <a:rPr lang="uk-UA" dirty="0" smtClean="0"/>
              <a:t> комплексів;</a:t>
            </a:r>
            <a:endParaRPr lang="uk-UA" dirty="0" smtClean="0">
              <a:effectLst/>
            </a:endParaRPr>
          </a:p>
          <a:p>
            <a:pPr lvl="0"/>
            <a:r>
              <a:rPr lang="uk-UA" dirty="0" smtClean="0"/>
              <a:t>6 </a:t>
            </a:r>
            <a:r>
              <a:rPr lang="uk-UA" dirty="0" smtClean="0"/>
              <a:t>мультимедійних дощок;</a:t>
            </a:r>
            <a:endParaRPr lang="uk-UA" dirty="0"/>
          </a:p>
          <a:p>
            <a:pPr lvl="0"/>
            <a:r>
              <a:rPr lang="uk-UA" dirty="0" smtClean="0"/>
              <a:t>8 проекторів;</a:t>
            </a:r>
            <a:endParaRPr lang="uk-UA" dirty="0" smtClean="0">
              <a:effectLst/>
            </a:endParaRPr>
          </a:p>
          <a:p>
            <a:pPr lvl="0"/>
            <a:r>
              <a:rPr lang="uk-UA" dirty="0" smtClean="0"/>
              <a:t>1 сучасний </a:t>
            </a:r>
            <a:r>
              <a:rPr lang="uk-UA" dirty="0"/>
              <a:t>кабінет </a:t>
            </a:r>
            <a:r>
              <a:rPr lang="uk-UA" dirty="0" smtClean="0"/>
              <a:t>хімії.</a:t>
            </a:r>
            <a:endParaRPr lang="uk-UA" dirty="0" smtClean="0">
              <a:effectLst/>
            </a:endParaRPr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A9BE2-6FB1-4E13-92D1-4DFF3B511CC9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57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Забезпеченість учнів </a:t>
            </a:r>
            <a:r>
              <a:rPr lang="uk-UA" sz="3600" b="1" dirty="0" err="1" smtClean="0">
                <a:solidFill>
                  <a:srgbClr val="C00000"/>
                </a:solidFill>
              </a:rPr>
              <a:t>компʼютерною</a:t>
            </a:r>
            <a:r>
              <a:rPr lang="uk-UA" sz="3600" b="1" dirty="0" smtClean="0">
                <a:solidFill>
                  <a:srgbClr val="C00000"/>
                </a:solidFill>
              </a:rPr>
              <a:t> технікою 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 smtClean="0"/>
              <a:t>на 1 ПК:</a:t>
            </a:r>
          </a:p>
          <a:p>
            <a:r>
              <a:rPr lang="uk-UA" dirty="0" smtClean="0"/>
              <a:t>учнів 1-11 класів – 10</a:t>
            </a:r>
          </a:p>
          <a:p>
            <a:r>
              <a:rPr lang="uk-UA" dirty="0" smtClean="0"/>
              <a:t>учнів 5-11 класів – 6,4.</a:t>
            </a:r>
            <a:endParaRPr lang="uk-UA" dirty="0" smtClean="0">
              <a:effectLst/>
            </a:endParaRPr>
          </a:p>
          <a:p>
            <a:pPr marL="0" indent="0">
              <a:buNone/>
            </a:pPr>
            <a:r>
              <a:rPr lang="uk-UA" b="1" dirty="0" smtClean="0"/>
              <a:t>кількість ПК:</a:t>
            </a:r>
          </a:p>
          <a:p>
            <a:r>
              <a:rPr lang="uk-UA" dirty="0" smtClean="0"/>
              <a:t>в учнів 2013 (61%);</a:t>
            </a:r>
          </a:p>
          <a:p>
            <a:r>
              <a:rPr lang="uk-UA" dirty="0" smtClean="0"/>
              <a:t>в учителів 404 (72%.)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A9BE2-6FB1-4E13-92D1-4DFF3B511CC9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15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b="1" dirty="0" smtClean="0">
                <a:solidFill>
                  <a:srgbClr val="C00000"/>
                </a:solidFill>
                <a:effectLst/>
                <a:latin typeface="Times New Roman"/>
                <a:ea typeface="Calibri"/>
              </a:rPr>
              <a:t>Розвиток мережі електронних бібліотек на всіх освітніх рівнях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8568952" cy="4525963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У </a:t>
            </a:r>
            <a:r>
              <a:rPr lang="uk-UA" dirty="0" err="1"/>
              <a:t>Христинівській</a:t>
            </a:r>
            <a:r>
              <a:rPr lang="uk-UA" dirty="0"/>
              <a:t> ЗОШ І-ІІІ </a:t>
            </a:r>
            <a:r>
              <a:rPr lang="uk-UA" dirty="0" err="1"/>
              <a:t>супенів</a:t>
            </a:r>
            <a:r>
              <a:rPr lang="uk-UA" dirty="0"/>
              <a:t> працює </a:t>
            </a:r>
            <a:r>
              <a:rPr lang="uk-UA" b="1" dirty="0"/>
              <a:t>база даних «Шкільна бібліотека</a:t>
            </a:r>
            <a:r>
              <a:rPr lang="uk-UA" b="1" dirty="0" smtClean="0"/>
              <a:t>»;</a:t>
            </a:r>
          </a:p>
          <a:p>
            <a:pPr marL="0" indent="0">
              <a:buNone/>
            </a:pPr>
            <a:r>
              <a:rPr lang="uk-UA" dirty="0" smtClean="0"/>
              <a:t>У </a:t>
            </a:r>
            <a:r>
              <a:rPr lang="uk-UA" dirty="0" err="1" smtClean="0"/>
              <a:t>Христинівській</a:t>
            </a:r>
            <a:r>
              <a:rPr lang="uk-UA" dirty="0" smtClean="0"/>
              <a:t> спеціалізованій школі І- ІІІ ступенів №1 </a:t>
            </a:r>
            <a:r>
              <a:rPr lang="uk-UA" dirty="0" smtClean="0"/>
              <a:t>Український </a:t>
            </a:r>
            <a:r>
              <a:rPr lang="uk-UA" dirty="0"/>
              <a:t>інститут інформації </a:t>
            </a:r>
            <a:r>
              <a:rPr lang="uk-UA" dirty="0" smtClean="0"/>
              <a:t>та Інститут </a:t>
            </a:r>
            <a:r>
              <a:rPr lang="uk-UA" dirty="0"/>
              <a:t>інноваційних технологій і змісту освіти проводять дослідний експеримент з впровадження в роботу закладів освіти електронної бібліотечної системи </a:t>
            </a:r>
            <a:r>
              <a:rPr lang="uk-UA" b="1" dirty="0"/>
              <a:t>«ШБІЦ- </a:t>
            </a:r>
            <a:r>
              <a:rPr lang="uk-UA" b="1" dirty="0" err="1"/>
              <a:t>інфо</a:t>
            </a:r>
            <a:r>
              <a:rPr lang="uk-UA" b="1" dirty="0"/>
              <a:t>» </a:t>
            </a:r>
            <a:r>
              <a:rPr lang="uk-UA" b="1" dirty="0" smtClean="0"/>
              <a:t> </a:t>
            </a:r>
            <a:r>
              <a:rPr lang="uk-UA" dirty="0"/>
              <a:t>така електронна система наявна </a:t>
            </a:r>
            <a:r>
              <a:rPr lang="uk-UA" dirty="0" smtClean="0"/>
              <a:t>в.</a:t>
            </a:r>
            <a:endParaRPr lang="uk-UA" dirty="0" smtClean="0">
              <a:effectLst/>
            </a:endParaRP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A9BE2-6FB1-4E13-92D1-4DFF3B511CC9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36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07FF93-6D7D-4B1D-A078-F1519CC40A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4"/>
          <a:stretch>
            <a:fillRect/>
          </a:stretch>
        </p:blipFill>
        <p:spPr bwMode="auto">
          <a:xfrm>
            <a:off x="244126" y="3577430"/>
            <a:ext cx="5278438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Выгнутая вправо стрелка 1">
            <a:hlinkClick r:id="rId3" action="ppaction://hlinksldjump"/>
          </p:cNvPr>
          <p:cNvSpPr/>
          <p:nvPr/>
        </p:nvSpPr>
        <p:spPr>
          <a:xfrm>
            <a:off x="7596188" y="620713"/>
            <a:ext cx="431800" cy="5048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>
              <a:solidFill>
                <a:prstClr val="black"/>
              </a:solidFill>
            </a:endParaRPr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" b="4247"/>
          <a:stretch>
            <a:fillRect/>
          </a:stretch>
        </p:blipFill>
        <p:spPr bwMode="auto">
          <a:xfrm>
            <a:off x="5175773" y="2242344"/>
            <a:ext cx="3960813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"/>
          <a:stretch>
            <a:fillRect/>
          </a:stretch>
        </p:blipFill>
        <p:spPr bwMode="auto">
          <a:xfrm>
            <a:off x="406845" y="188640"/>
            <a:ext cx="49530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Выгнутая вправо стрелка 1">
            <a:hlinkClick r:id="rId3" action="ppaction://hlinksldjump"/>
          </p:cNvPr>
          <p:cNvSpPr/>
          <p:nvPr/>
        </p:nvSpPr>
        <p:spPr>
          <a:xfrm>
            <a:off x="4928045" y="3325018"/>
            <a:ext cx="431800" cy="5048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5758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6E7A07-91E4-4208-B3A7-AF411C61E4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419" y="388796"/>
            <a:ext cx="806608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000" b="1" dirty="0">
                <a:solidFill>
                  <a:srgbClr val="C00000"/>
                </a:solidFill>
              </a:rPr>
              <a:t>Запис у формуляр читача</a:t>
            </a: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08" y="4085432"/>
            <a:ext cx="4275138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459263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565400"/>
            <a:ext cx="424815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91948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uk-UA" b="1" dirty="0">
                <a:solidFill>
                  <a:srgbClr val="C00000"/>
                </a:solidFill>
                <a:ea typeface="Calibri"/>
              </a:rPr>
              <a:t>Створення системи дистанційного навчання, у тому числі для осіб з обмеженими можливостями та дітей, які перебувають на довготривалому лікуванні, та забезпечення на їх основі ефективного впровадження і використання інформаційно-комунікаційних технологій на всіх освітніх рівнях усіх форм </a:t>
            </a:r>
            <a:r>
              <a:rPr lang="uk-UA" b="1" dirty="0" smtClean="0">
                <a:solidFill>
                  <a:srgbClr val="C00000"/>
                </a:solidFill>
                <a:ea typeface="Calibri"/>
              </a:rPr>
              <a:t>навчання</a:t>
            </a:r>
          </a:p>
          <a:p>
            <a:pPr marL="0" indent="0" algn="ctr">
              <a:buNone/>
            </a:pPr>
            <a:r>
              <a:rPr lang="uk-UA" b="1" dirty="0" smtClean="0"/>
              <a:t>Не виконується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A9BE2-6FB1-4E13-92D1-4DFF3B511CC9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81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b="1" dirty="0" smtClean="0">
                <a:solidFill>
                  <a:srgbClr val="C00000"/>
                </a:solidFill>
                <a:effectLst/>
                <a:latin typeface="Times New Roman"/>
                <a:ea typeface="Calibri"/>
              </a:rPr>
              <a:t>Забезпечення навчально-виховного процесу засобами інформаційно-комунікаційних технологій, а також доступу навчальних закладів до світових інформаційних ресурсів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Всі школи підключено до мережі Internet (</a:t>
            </a:r>
            <a:r>
              <a:rPr lang="uk-UA" dirty="0" err="1" smtClean="0"/>
              <a:t>компʼютерні</a:t>
            </a:r>
            <a:r>
              <a:rPr lang="uk-UA" dirty="0" smtClean="0"/>
              <a:t> класи, кабінети ІКТ, кабінети фізики, бібліотеки, кабінети директорів).</a:t>
            </a: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A9BE2-6FB1-4E13-92D1-4DFF3B511CC9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92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C00000"/>
                </a:solidFill>
                <a:latin typeface="Times New Roman"/>
                <a:ea typeface="Calibri"/>
              </a:rPr>
              <a:t>С</a:t>
            </a:r>
            <a:r>
              <a:rPr lang="uk-UA" b="1" dirty="0" smtClean="0">
                <a:solidFill>
                  <a:srgbClr val="C00000"/>
                </a:solidFill>
                <a:effectLst/>
                <a:latin typeface="Times New Roman"/>
                <a:ea typeface="Calibri"/>
              </a:rPr>
              <a:t>творення відкритої мережі освітніх ресурсів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pPr marL="0" indent="0">
              <a:buNone/>
            </a:pPr>
            <a:r>
              <a:rPr lang="uk-UA" sz="3000" dirty="0" smtClean="0"/>
              <a:t>На сайті методичного кабінету:</a:t>
            </a:r>
          </a:p>
          <a:p>
            <a:pPr marL="719138" indent="-719138">
              <a:buFont typeface="Wingdings" pitchFamily="2" charset="2"/>
              <a:buChar char="Ø"/>
              <a:tabLst>
                <a:tab pos="719138" algn="l"/>
              </a:tabLst>
            </a:pPr>
            <a:r>
              <a:rPr lang="uk-UA" sz="3000" dirty="0" smtClean="0"/>
              <a:t>роботи учасників районної та обласної виставки «Освіта </a:t>
            </a:r>
            <a:r>
              <a:rPr lang="uk-UA" sz="3000" dirty="0" smtClean="0"/>
              <a:t>Черкащини</a:t>
            </a:r>
            <a:r>
              <a:rPr lang="uk-UA" sz="3000" dirty="0" smtClean="0"/>
              <a:t>»;</a:t>
            </a:r>
          </a:p>
          <a:p>
            <a:pPr marL="719138" indent="-719138">
              <a:buFont typeface="Wingdings" pitchFamily="2" charset="2"/>
              <a:buChar char="Ø"/>
              <a:tabLst>
                <a:tab pos="719138" algn="l"/>
              </a:tabLst>
            </a:pPr>
            <a:r>
              <a:rPr lang="uk-UA" sz="3000" dirty="0" smtClean="0"/>
              <a:t>аналітичні матеріали, звіти;</a:t>
            </a:r>
          </a:p>
          <a:p>
            <a:pPr marL="719138" indent="-719138">
              <a:buFont typeface="Wingdings" pitchFamily="2" charset="2"/>
              <a:buChar char="Ø"/>
              <a:tabLst>
                <a:tab pos="719138" algn="l"/>
              </a:tabLst>
            </a:pPr>
            <a:r>
              <a:rPr lang="uk-UA" sz="3000" dirty="0" smtClean="0"/>
              <a:t>інформація про заходи.</a:t>
            </a:r>
          </a:p>
          <a:p>
            <a:pPr marL="0" indent="0">
              <a:buNone/>
              <a:tabLst>
                <a:tab pos="719138" algn="l"/>
              </a:tabLst>
            </a:pPr>
            <a:r>
              <a:rPr lang="uk-UA" sz="3000" dirty="0" smtClean="0"/>
              <a:t>Створено </a:t>
            </a:r>
            <a:r>
              <a:rPr lang="uk-UA" sz="3000" dirty="0"/>
              <a:t>віртуальні бібліотеки на сайтах </a:t>
            </a:r>
            <a:r>
              <a:rPr lang="uk-UA" sz="3000" dirty="0" smtClean="0"/>
              <a:t>шкіл.</a:t>
            </a:r>
          </a:p>
          <a:p>
            <a:pPr marL="0" indent="0">
              <a:buNone/>
              <a:tabLst>
                <a:tab pos="719138" algn="l"/>
              </a:tabLst>
            </a:pPr>
            <a:r>
              <a:rPr lang="uk-UA" sz="3000" dirty="0"/>
              <a:t>Сайт «Віртуальний музей історії світи </a:t>
            </a:r>
            <a:r>
              <a:rPr lang="uk-UA" sz="3000" dirty="0" err="1"/>
              <a:t>Христинівщини</a:t>
            </a:r>
            <a:r>
              <a:rPr lang="uk-UA" sz="3000" dirty="0"/>
              <a:t>» створений для висвітлення у мережі Інтернет матеріалів досліджень про історію та розвиток освіти </a:t>
            </a:r>
            <a:r>
              <a:rPr lang="uk-UA" sz="3000" dirty="0" err="1" smtClean="0"/>
              <a:t>Христинівщини</a:t>
            </a:r>
            <a:r>
              <a:rPr lang="uk-UA" sz="3000" dirty="0" smtClean="0"/>
              <a:t>. </a:t>
            </a:r>
            <a:endParaRPr lang="uk-UA" sz="3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A9BE2-6FB1-4E13-92D1-4DFF3B511CC9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8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solidFill>
                  <a:srgbClr val="C00000"/>
                </a:solidFill>
              </a:rPr>
              <a:t>Е-освіта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 Однією з основних умов успішної реалізації державної політики у сфері розвитку інформаційного суспільства є </a:t>
            </a:r>
            <a:r>
              <a:rPr lang="uk-UA" b="1" dirty="0" smtClean="0"/>
              <a:t>забезпечення навчання, виховання, професійної підготовки людини для роботи в інформаційному суспільстві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A9BE2-6FB1-4E13-92D1-4DFF3B511CC9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35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b="1" dirty="0">
                <a:solidFill>
                  <a:srgbClr val="C00000"/>
                </a:solidFill>
                <a:latin typeface="Times New Roman"/>
                <a:ea typeface="Calibri"/>
              </a:rPr>
              <a:t>Р</a:t>
            </a:r>
            <a:r>
              <a:rPr lang="uk-UA" sz="2400" b="1" dirty="0" smtClean="0">
                <a:solidFill>
                  <a:srgbClr val="C00000"/>
                </a:solidFill>
                <a:effectLst/>
                <a:latin typeface="Times New Roman"/>
                <a:ea typeface="Calibri"/>
              </a:rPr>
              <a:t>озроблення методологічного забезпечення у частині використання комп’ютерних мультимедійних технологій у процесі викладання предметів та дисциплін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До послуг вчителів </a:t>
            </a:r>
            <a:r>
              <a:rPr lang="uk-UA" dirty="0" err="1"/>
              <a:t>Христинівського</a:t>
            </a:r>
            <a:r>
              <a:rPr lang="uk-UA" dirty="0"/>
              <a:t> району є біля 186 ліцензованих програмних засобів.</a:t>
            </a:r>
          </a:p>
          <a:p>
            <a:r>
              <a:rPr lang="uk-UA" b="1" dirty="0"/>
              <a:t>На уроках з навчальних предметів використовуються:</a:t>
            </a:r>
            <a:endParaRPr lang="uk-UA" dirty="0"/>
          </a:p>
          <a:p>
            <a:r>
              <a:rPr lang="uk-UA" dirty="0"/>
              <a:t>Віртуальна фізична лабораторія (диск, МО)</a:t>
            </a:r>
          </a:p>
          <a:p>
            <a:r>
              <a:rPr lang="uk-UA" dirty="0"/>
              <a:t>Віртуальна хімічна лабораторія</a:t>
            </a:r>
          </a:p>
          <a:p>
            <a:r>
              <a:rPr lang="uk-UA" dirty="0" err="1"/>
              <a:t>Тестуючі</a:t>
            </a:r>
            <a:r>
              <a:rPr lang="uk-UA" dirty="0"/>
              <a:t> програми (WEB-Тезаурус, </a:t>
            </a:r>
            <a:r>
              <a:rPr lang="uk-UA" dirty="0" err="1"/>
              <a:t>MyTest</a:t>
            </a:r>
            <a:r>
              <a:rPr lang="uk-UA" dirty="0"/>
              <a:t>, </a:t>
            </a:r>
            <a:r>
              <a:rPr lang="uk-UA" dirty="0" err="1"/>
              <a:t>SunRav</a:t>
            </a:r>
            <a:r>
              <a:rPr lang="uk-UA" dirty="0"/>
              <a:t> </a:t>
            </a:r>
            <a:r>
              <a:rPr lang="uk-UA" dirty="0" err="1"/>
              <a:t>TestOfficePro</a:t>
            </a:r>
            <a:r>
              <a:rPr lang="uk-UA" dirty="0"/>
              <a:t>, </a:t>
            </a:r>
            <a:r>
              <a:rPr lang="uk-UA" dirty="0" err="1"/>
              <a:t>Test</a:t>
            </a:r>
            <a:r>
              <a:rPr lang="uk-UA" dirty="0"/>
              <a:t> W-2)</a:t>
            </a: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A9BE2-6FB1-4E13-92D1-4DFF3B511CC9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94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351837" cy="1081088"/>
          </a:xfrm>
        </p:spPr>
        <p:txBody>
          <a:bodyPr/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/>
            </a:r>
            <a:br>
              <a:rPr lang="en-US" sz="3200" smtClean="0">
                <a:solidFill>
                  <a:srgbClr val="FF0000"/>
                </a:solidFill>
              </a:rPr>
            </a:br>
            <a:r>
              <a:rPr lang="ru-RU" sz="3200" smtClean="0">
                <a:solidFill>
                  <a:srgbClr val="C00000"/>
                </a:solidFill>
              </a:rPr>
              <a:t>Використання комп’ютерних технологій у роботі закладів освіти</a:t>
            </a:r>
          </a:p>
        </p:txBody>
      </p:sp>
      <p:sp>
        <p:nvSpPr>
          <p:cNvPr id="5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9D0113-EBAB-41D4-AA35-FD73A17FD12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6" name="Picture 5" descr="H:\ІКТ\ІКТ\P41104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789238"/>
            <a:ext cx="41878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D:\Из диска С\DCIM\100OLYMP\PA1602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771650"/>
            <a:ext cx="411638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06131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0"/>
          <p:cNvSpPr txBox="1">
            <a:spLocks noGrp="1"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9180057F-E39C-4383-9A78-E77BFC1A42FA}" type="slidenum">
              <a:rPr lang="ru-RU" sz="1200">
                <a:solidFill>
                  <a:srgbClr val="4F81BD">
                    <a:shade val="75000"/>
                  </a:srgbClr>
                </a:solidFill>
              </a:rPr>
              <a:pPr algn="r">
                <a:defRPr/>
              </a:pPr>
              <a:t>32</a:t>
            </a:fld>
            <a:endParaRPr lang="ru-RU" sz="1200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14339" name="Rectangle 2"/>
          <p:cNvSpPr>
            <a:spLocks noGrp="1"/>
          </p:cNvSpPr>
          <p:nvPr>
            <p:ph type="title"/>
          </p:nvPr>
        </p:nvSpPr>
        <p:spPr>
          <a:xfrm>
            <a:off x="134938" y="188913"/>
            <a:ext cx="5486400" cy="566737"/>
          </a:xfrm>
        </p:spPr>
        <p:txBody>
          <a:bodyPr/>
          <a:lstStyle/>
          <a:p>
            <a:r>
              <a:rPr lang="uk-UA" sz="3200" smtClean="0">
                <a:solidFill>
                  <a:srgbClr val="C00000"/>
                </a:solidFill>
              </a:rPr>
              <a:t>Віртуальна лабораторія</a:t>
            </a:r>
            <a:endParaRPr lang="ru-RU" sz="3200" smtClean="0">
              <a:solidFill>
                <a:srgbClr val="C00000"/>
              </a:solidFill>
            </a:endParaRPr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194468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852738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412875"/>
            <a:ext cx="18954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068638"/>
            <a:ext cx="19050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652963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652963"/>
            <a:ext cx="22193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60350"/>
            <a:ext cx="30480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031670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458788"/>
            <a:ext cx="39243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7" descr="1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49275"/>
            <a:ext cx="3849687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8" descr="х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149725"/>
            <a:ext cx="31877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 descr="х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141663"/>
            <a:ext cx="3367088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 descr="х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4149725"/>
            <a:ext cx="23844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1" descr="х2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5038"/>
            <a:ext cx="4321175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530116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8"/>
          <p:cNvSpPr>
            <a:spLocks noGrp="1"/>
          </p:cNvSpPr>
          <p:nvPr>
            <p:ph type="title"/>
          </p:nvPr>
        </p:nvSpPr>
        <p:spPr>
          <a:xfrm>
            <a:off x="304800" y="188913"/>
            <a:ext cx="8659813" cy="719807"/>
          </a:xfrm>
        </p:spPr>
        <p:txBody>
          <a:bodyPr/>
          <a:lstStyle/>
          <a:p>
            <a:pPr algn="ctr"/>
            <a:r>
              <a:rPr lang="uk-UA" sz="3000" dirty="0" smtClean="0">
                <a:solidFill>
                  <a:srgbClr val="C00000"/>
                </a:solidFill>
              </a:rPr>
              <a:t>Використання ІКТ в навчальній діяльності</a:t>
            </a:r>
            <a:endParaRPr lang="ru-RU" sz="3000" dirty="0" smtClean="0">
              <a:solidFill>
                <a:srgbClr val="C00000"/>
              </a:solidFill>
            </a:endParaRPr>
          </a:p>
        </p:txBody>
      </p:sp>
      <p:sp>
        <p:nvSpPr>
          <p:cNvPr id="16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F7F39-805F-4657-B124-1BAAEF9FA7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6803" name="AutoShape 3"/>
          <p:cNvSpPr>
            <a:spLocks noChangeArrowheads="1"/>
          </p:cNvSpPr>
          <p:nvPr/>
        </p:nvSpPr>
        <p:spPr bwMode="ltGray">
          <a:xfrm>
            <a:off x="755650" y="2708275"/>
            <a:ext cx="5761038" cy="2016125"/>
          </a:xfrm>
          <a:prstGeom prst="rightArrow">
            <a:avLst>
              <a:gd name="adj1" fmla="val 79306"/>
              <a:gd name="adj2" fmla="val 32395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uk-UA" dirty="0">
                <a:solidFill>
                  <a:prstClr val="black"/>
                </a:solidFill>
              </a:rPr>
              <a:t>С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389" name="Нижний колонтитул 3"/>
          <p:cNvSpPr txBox="1">
            <a:spLocks noGrp="1"/>
          </p:cNvSpPr>
          <p:nvPr/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prstClr val="black"/>
                </a:solidFill>
              </a:rPr>
              <a:t>Company  Logo</a:t>
            </a:r>
          </a:p>
        </p:txBody>
      </p:sp>
      <p:sp>
        <p:nvSpPr>
          <p:cNvPr id="76804" name="AutoShape 4"/>
          <p:cNvSpPr>
            <a:spLocks noChangeArrowheads="1"/>
          </p:cNvSpPr>
          <p:nvPr/>
        </p:nvSpPr>
        <p:spPr bwMode="blackWhite">
          <a:xfrm>
            <a:off x="755650" y="2205038"/>
            <a:ext cx="3240088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 eaLnBrk="0" hangingPunct="0">
              <a:defRPr/>
            </a:pPr>
            <a:r>
              <a:rPr lang="uk-UA" b="1" dirty="0">
                <a:solidFill>
                  <a:prstClr val="white"/>
                </a:solidFill>
              </a:rPr>
              <a:t>Фронтальні форми роботи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6391" name="AutoShape 5"/>
          <p:cNvSpPr>
            <a:spLocks noChangeArrowheads="1"/>
          </p:cNvSpPr>
          <p:nvPr/>
        </p:nvSpPr>
        <p:spPr bwMode="blackWhite">
          <a:xfrm>
            <a:off x="762000" y="3352800"/>
            <a:ext cx="3233738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/>
              </a:gs>
              <a:gs pos="100000">
                <a:srgbClr val="96BB8F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lIns="91429" tIns="45715" rIns="91429" bIns="45715" anchor="ctr"/>
          <a:lstStyle/>
          <a:p>
            <a:pPr algn="ctr" eaLnBrk="0" hangingPunct="0"/>
            <a:r>
              <a:rPr lang="uk-UA" b="1">
                <a:solidFill>
                  <a:prstClr val="white"/>
                </a:solidFill>
              </a:rPr>
              <a:t>Використання електронних </a:t>
            </a:r>
          </a:p>
          <a:p>
            <a:pPr algn="ctr" eaLnBrk="0" hangingPunct="0"/>
            <a:r>
              <a:rPr lang="uk-UA" b="1">
                <a:solidFill>
                  <a:prstClr val="white"/>
                </a:solidFill>
              </a:rPr>
              <a:t>підручників</a:t>
            </a: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76806" name="AutoShape 6"/>
          <p:cNvSpPr>
            <a:spLocks noChangeArrowheads="1"/>
          </p:cNvSpPr>
          <p:nvPr/>
        </p:nvSpPr>
        <p:spPr bwMode="blackWhite">
          <a:xfrm>
            <a:off x="762000" y="4495800"/>
            <a:ext cx="3305175" cy="73342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 eaLnBrk="0" hangingPunct="0">
              <a:defRPr/>
            </a:pPr>
            <a:r>
              <a:rPr lang="uk-UA" b="1" dirty="0">
                <a:solidFill>
                  <a:prstClr val="white"/>
                </a:solidFill>
              </a:rPr>
              <a:t>Самонавчання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76807" name="AutoShape 7"/>
          <p:cNvSpPr>
            <a:spLocks noChangeArrowheads="1"/>
          </p:cNvSpPr>
          <p:nvPr/>
        </p:nvSpPr>
        <p:spPr bwMode="auto">
          <a:xfrm>
            <a:off x="3924300" y="3213100"/>
            <a:ext cx="2514600" cy="935038"/>
          </a:xfrm>
          <a:prstGeom prst="roundRect">
            <a:avLst>
              <a:gd name="adj" fmla="val 9106"/>
            </a:avLst>
          </a:prstGeom>
          <a:noFill/>
          <a:ln w="25400">
            <a:noFill/>
            <a:round/>
            <a:headEnd/>
            <a:tailEnd/>
          </a:ln>
          <a:effectLst/>
        </p:spPr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uk-UA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Створення власних уроків та електронних посібників</a:t>
            </a: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blackWhite">
          <a:xfrm>
            <a:off x="755650" y="5373688"/>
            <a:ext cx="3240088" cy="846137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 eaLnBrk="0" hangingPunct="0">
              <a:defRPr/>
            </a:pPr>
            <a:r>
              <a:rPr lang="uk-UA" b="1" dirty="0">
                <a:solidFill>
                  <a:prstClr val="white"/>
                </a:solidFill>
              </a:rPr>
              <a:t>Використання </a:t>
            </a:r>
          </a:p>
          <a:p>
            <a:pPr algn="ctr" eaLnBrk="0" hangingPunct="0">
              <a:defRPr/>
            </a:pPr>
            <a:r>
              <a:rPr lang="uk-UA" b="1" dirty="0">
                <a:solidFill>
                  <a:prstClr val="white"/>
                </a:solidFill>
              </a:rPr>
              <a:t>окремих типів файлів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blackWhite">
          <a:xfrm>
            <a:off x="755650" y="1052513"/>
            <a:ext cx="3168650" cy="990600"/>
          </a:xfrm>
          <a:prstGeom prst="roundRect">
            <a:avLst>
              <a:gd name="adj" fmla="val 9106"/>
            </a:avLst>
          </a:prstGeom>
          <a:solidFill>
            <a:schemeClr val="accent1">
              <a:lumMod val="75000"/>
            </a:schemeClr>
          </a:soli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 eaLnBrk="0" hangingPunct="0">
              <a:defRPr/>
            </a:pPr>
            <a:r>
              <a:rPr lang="uk-UA" sz="2000" b="1" dirty="0">
                <a:solidFill>
                  <a:prstClr val="white"/>
                </a:solidFill>
              </a:rPr>
              <a:t>Групові форми роботи</a:t>
            </a:r>
            <a:endParaRPr lang="en-US" sz="2000" b="1" dirty="0">
              <a:solidFill>
                <a:prstClr val="white"/>
              </a:solidFill>
            </a:endParaRPr>
          </a:p>
        </p:txBody>
      </p:sp>
      <p:pic>
        <p:nvPicPr>
          <p:cNvPr id="16396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030288"/>
            <a:ext cx="22733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1181100"/>
            <a:ext cx="1589088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562225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4724400"/>
            <a:ext cx="2125663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4495800"/>
            <a:ext cx="1954212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94445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323850" y="260350"/>
            <a:ext cx="8424863" cy="1008063"/>
          </a:xfrm>
        </p:spPr>
        <p:txBody>
          <a:bodyPr/>
          <a:lstStyle/>
          <a:p>
            <a:pPr algn="ctr"/>
            <a:r>
              <a:rPr lang="uk-UA" sz="2800" smtClean="0">
                <a:solidFill>
                  <a:srgbClr val="C00000"/>
                </a:solidFill>
              </a:rPr>
              <a:t>Використання ІКТ в навчально-виховному процесі</a:t>
            </a:r>
            <a:endParaRPr lang="ru-RU" sz="2800" smtClean="0">
              <a:solidFill>
                <a:srgbClr val="C00000"/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23DFDB-0DF4-4726-B6B9-FC5FF4803D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286" name="Picture 22" descr="C:\Users\hunter\Pictures\Новая папка\DSCF6803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79513" y="1340768"/>
            <a:ext cx="3744416" cy="267560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343" name="Picture 31" descr="C:\Users\hunter\Pictures\Новая папка\DSCF6806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508104" y="4077072"/>
            <a:ext cx="2805558" cy="235763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446" name="Picture 6" descr="PC020430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220072" y="1268760"/>
            <a:ext cx="3456111" cy="259250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447" name="Picture 7" descr="DSCN1122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 b="12759"/>
          <a:stretch>
            <a:fillRect/>
          </a:stretch>
        </p:blipFill>
        <p:spPr bwMode="auto">
          <a:xfrm>
            <a:off x="684213" y="4076331"/>
            <a:ext cx="3455739" cy="259275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134308353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503C29-C89C-4F8C-8BEE-F1F232A698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1" name="Rectangle 1"/>
          <p:cNvSpPr>
            <a:spLocks noChangeArrowheads="1"/>
          </p:cNvSpPr>
          <p:nvPr/>
        </p:nvSpPr>
        <p:spPr bwMode="auto">
          <a:xfrm>
            <a:off x="1571625" y="1608138"/>
            <a:ext cx="714375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buFontTx/>
              <a:buChar char="•"/>
              <a:tabLst>
                <a:tab pos="800100" algn="l"/>
              </a:tabLst>
            </a:pPr>
            <a:r>
              <a:rPr lang="uk-UA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Розроблення  конкретних механізмів </a:t>
            </a:r>
            <a:endParaRPr lang="en-US" sz="2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800100" algn="l"/>
              </a:tabLst>
            </a:pPr>
            <a:r>
              <a:rPr lang="uk-UA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упровадження ІКТ;</a:t>
            </a:r>
            <a:endParaRPr lang="ru-RU" sz="2400">
              <a:solidFill>
                <a:srgbClr val="002060"/>
              </a:solidFill>
            </a:endParaRPr>
          </a:p>
          <a:p>
            <a:pPr eaLnBrk="0" hangingPunct="0">
              <a:buFontTx/>
              <a:buChar char="•"/>
              <a:tabLst>
                <a:tab pos="800100" algn="l"/>
              </a:tabLst>
            </a:pPr>
            <a:r>
              <a:rPr lang="uk-UA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Керування упровадженням ІКТ;</a:t>
            </a:r>
            <a:endParaRPr lang="ru-RU" sz="2400">
              <a:solidFill>
                <a:srgbClr val="002060"/>
              </a:solidFill>
            </a:endParaRPr>
          </a:p>
          <a:p>
            <a:pPr eaLnBrk="0" hangingPunct="0">
              <a:buFontTx/>
              <a:buChar char="•"/>
              <a:tabLst>
                <a:tab pos="800100" algn="l"/>
              </a:tabLst>
            </a:pPr>
            <a:r>
              <a:rPr lang="uk-UA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Розроблення методики використання ІКТ;</a:t>
            </a:r>
            <a:endParaRPr lang="ru-RU" sz="2400">
              <a:solidFill>
                <a:srgbClr val="002060"/>
              </a:solidFill>
            </a:endParaRPr>
          </a:p>
          <a:p>
            <a:pPr eaLnBrk="0" hangingPunct="0">
              <a:buFontTx/>
              <a:buChar char="•"/>
              <a:tabLst>
                <a:tab pos="800100" algn="l"/>
              </a:tabLst>
            </a:pPr>
            <a:r>
              <a:rPr lang="uk-UA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Навчання користувачів програмного забезпечення (педагогів, дітей);</a:t>
            </a:r>
            <a:endParaRPr lang="ru-RU" sz="2400">
              <a:solidFill>
                <a:srgbClr val="002060"/>
              </a:solidFill>
            </a:endParaRPr>
          </a:p>
          <a:p>
            <a:pPr eaLnBrk="0" hangingPunct="0">
              <a:buFontTx/>
              <a:buChar char="•"/>
              <a:tabLst>
                <a:tab pos="800100" algn="l"/>
              </a:tabLst>
            </a:pPr>
            <a:r>
              <a:rPr lang="uk-UA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Здійснення технічної підтримки упровадження ІКТ.</a:t>
            </a:r>
            <a:endParaRPr lang="uk-UA" sz="2400">
              <a:solidFill>
                <a:srgbClr val="002060"/>
              </a:solidFill>
            </a:endParaRPr>
          </a:p>
        </p:txBody>
      </p:sp>
      <p:sp>
        <p:nvSpPr>
          <p:cNvPr id="12292" name="Прямоугольник 2"/>
          <p:cNvSpPr>
            <a:spLocks noChangeArrowheads="1"/>
          </p:cNvSpPr>
          <p:nvPr/>
        </p:nvSpPr>
        <p:spPr bwMode="auto">
          <a:xfrm>
            <a:off x="500063" y="214313"/>
            <a:ext cx="82153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342900" algn="ctr" eaLnBrk="0" hangingPunct="0">
              <a:tabLst>
                <a:tab pos="800100" algn="l"/>
              </a:tabLst>
            </a:pPr>
            <a:r>
              <a:rPr lang="uk-UA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впровадження ІКТ в навчально-виховний процес  була створена ініціативна група, яка забезпечила:</a:t>
            </a:r>
            <a:endParaRPr lang="ru-RU" sz="2800">
              <a:solidFill>
                <a:srgbClr val="C00000"/>
              </a:solidFill>
            </a:endParaRPr>
          </a:p>
        </p:txBody>
      </p:sp>
      <p:pic>
        <p:nvPicPr>
          <p:cNvPr id="12293" name="Picture 2" descr="D:\Из диска С\Pictures\59650779507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8863"/>
            <a:ext cx="1649413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D:\Из диска С\DCIM\100OLYMP\PA140199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547972" y="4221162"/>
            <a:ext cx="3516313" cy="263683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295" name="Picture 13" descr="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97425"/>
            <a:ext cx="1727200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588989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C00000"/>
                </a:solidFill>
                <a:latin typeface="Times New Roman"/>
                <a:ea typeface="Calibri"/>
              </a:rPr>
              <a:t>В</a:t>
            </a:r>
            <a:r>
              <a:rPr lang="uk-UA" b="1" dirty="0" smtClean="0">
                <a:solidFill>
                  <a:srgbClr val="C00000"/>
                </a:solidFill>
                <a:effectLst/>
                <a:latin typeface="Times New Roman"/>
                <a:ea typeface="Calibri"/>
              </a:rPr>
              <a:t>тілення принципу «освіта протягом усього життя»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форми роботи :</a:t>
            </a:r>
          </a:p>
          <a:p>
            <a:pPr marL="719138" indent="-719138">
              <a:buFont typeface="Wingdings" pitchFamily="2" charset="2"/>
              <a:buChar char="Ø"/>
            </a:pPr>
            <a:r>
              <a:rPr lang="uk-UA" dirty="0" err="1"/>
              <a:t>в</a:t>
            </a:r>
            <a:r>
              <a:rPr lang="uk-UA" dirty="0" err="1" smtClean="0"/>
              <a:t>ідеомости</a:t>
            </a:r>
            <a:r>
              <a:rPr lang="uk-UA" dirty="0"/>
              <a:t>;</a:t>
            </a:r>
            <a:endParaRPr lang="uk-UA" dirty="0" smtClean="0"/>
          </a:p>
          <a:p>
            <a:pPr marL="719138" indent="-719138">
              <a:buFont typeface="Wingdings" pitchFamily="2" charset="2"/>
              <a:buChar char="Ø"/>
            </a:pPr>
            <a:r>
              <a:rPr lang="uk-UA" dirty="0" err="1" smtClean="0"/>
              <a:t>відеоконференції</a:t>
            </a:r>
            <a:r>
              <a:rPr lang="uk-UA" dirty="0" smtClean="0"/>
              <a:t>;</a:t>
            </a:r>
          </a:p>
          <a:p>
            <a:pPr marL="719138" indent="-719138">
              <a:buFont typeface="Wingdings" pitchFamily="2" charset="2"/>
              <a:buChar char="Ø"/>
            </a:pPr>
            <a:r>
              <a:rPr lang="uk-UA" dirty="0" err="1" smtClean="0"/>
              <a:t>відеосемінари</a:t>
            </a:r>
            <a:r>
              <a:rPr lang="uk-UA" dirty="0" smtClean="0"/>
              <a:t>;</a:t>
            </a:r>
          </a:p>
          <a:p>
            <a:pPr marL="719138" indent="-719138">
              <a:buFont typeface="Wingdings" pitchFamily="2" charset="2"/>
              <a:buChar char="Ø"/>
            </a:pPr>
            <a:r>
              <a:rPr lang="uk-UA" dirty="0" err="1" smtClean="0"/>
              <a:t>вебінари</a:t>
            </a:r>
            <a:r>
              <a:rPr lang="uk-UA" dirty="0" smtClean="0"/>
              <a:t>;</a:t>
            </a:r>
          </a:p>
          <a:p>
            <a:pPr marL="719138" indent="-719138">
              <a:buFont typeface="Wingdings" pitchFamily="2" charset="2"/>
              <a:buChar char="Ø"/>
            </a:pPr>
            <a:r>
              <a:rPr lang="uk-UA" dirty="0" smtClean="0"/>
              <a:t>Skype-</a:t>
            </a:r>
            <a:r>
              <a:rPr lang="uk-UA" dirty="0" err="1" smtClean="0"/>
              <a:t>звʼязок</a:t>
            </a:r>
            <a:r>
              <a:rPr lang="uk-UA" dirty="0" smtClean="0"/>
              <a:t>;</a:t>
            </a:r>
          </a:p>
          <a:p>
            <a:pPr marL="719138" indent="-719138">
              <a:buFont typeface="Wingdings" pitchFamily="2" charset="2"/>
              <a:buChar char="Ø"/>
            </a:pPr>
            <a:r>
              <a:rPr lang="uk-UA" dirty="0" err="1"/>
              <a:t>в</a:t>
            </a:r>
            <a:r>
              <a:rPr lang="uk-UA" dirty="0" err="1" smtClean="0"/>
              <a:t>еб-квести</a:t>
            </a:r>
            <a:r>
              <a:rPr lang="uk-UA" dirty="0" smtClean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A9BE2-6FB1-4E13-92D1-4DFF3B511CC9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85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/>
          <a:lstStyle/>
          <a:p>
            <a:r>
              <a:rPr lang="uk-UA" sz="3200" b="1" dirty="0">
                <a:solidFill>
                  <a:srgbClr val="C00000"/>
                </a:solidFill>
                <a:latin typeface="Times New Roman"/>
                <a:ea typeface="Calibri"/>
              </a:rPr>
              <a:t>З</a:t>
            </a:r>
            <a:r>
              <a:rPr lang="uk-UA" sz="3200" b="1" dirty="0" smtClean="0">
                <a:solidFill>
                  <a:srgbClr val="C00000"/>
                </a:solidFill>
                <a:effectLst/>
                <a:latin typeface="Times New Roman"/>
                <a:ea typeface="Calibri"/>
              </a:rPr>
              <a:t>абезпечення вільного доступу до засобів інформаційно-комунікаційних технологій та інформаційних ресурсів, особливо у сільській місцевості та важкодоступних населених пунктах</a:t>
            </a:r>
            <a:endParaRPr lang="uk-UA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3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швидкість </a:t>
            </a:r>
            <a:r>
              <a:rPr lang="uk-UA" dirty="0" err="1" smtClean="0"/>
              <a:t>інтернету</a:t>
            </a:r>
            <a:r>
              <a:rPr lang="uk-UA" dirty="0" smtClean="0"/>
              <a:t> у сільській місцевості дозволила провести моніторинг досягнень учнів </a:t>
            </a:r>
            <a:r>
              <a:rPr lang="uk-UA" b="1" dirty="0" smtClean="0"/>
              <a:t>20.02.2014</a:t>
            </a:r>
            <a:endParaRPr lang="uk-UA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A9BE2-6FB1-4E13-92D1-4DFF3B511CC9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/>
          <a:lstStyle/>
          <a:p>
            <a:r>
              <a:rPr lang="uk-UA" sz="2800" b="1" dirty="0">
                <a:solidFill>
                  <a:srgbClr val="C00000"/>
                </a:solidFill>
                <a:latin typeface="Times New Roman"/>
                <a:ea typeface="Calibri"/>
              </a:rPr>
              <a:t>П</a:t>
            </a:r>
            <a:r>
              <a:rPr lang="uk-UA" sz="2800" b="1" dirty="0" smtClean="0">
                <a:solidFill>
                  <a:srgbClr val="C00000"/>
                </a:solidFill>
                <a:effectLst/>
                <a:latin typeface="Times New Roman"/>
                <a:ea typeface="Calibri"/>
              </a:rPr>
              <a:t>ідвищення рівня комп’ютерної грамотності населення, зокрема пенсіонерів, малозабезпечених осіб та осіб, що потребують соціальної допомоги та реабілітації</a:t>
            </a:r>
            <a:endParaRPr lang="uk-UA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36912"/>
            <a:ext cx="8229600" cy="4093915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На базі </a:t>
            </a:r>
            <a:r>
              <a:rPr lang="uk-UA" dirty="0" err="1" smtClean="0"/>
              <a:t>Христинівської</a:t>
            </a:r>
            <a:r>
              <a:rPr lang="uk-UA" dirty="0" smtClean="0"/>
              <a:t> ЗОШ №2 відбувається навчання комп’ютерної грамотності для дорослих:</a:t>
            </a:r>
          </a:p>
          <a:p>
            <a:pPr marL="0" indent="0">
              <a:buNone/>
            </a:pPr>
            <a:r>
              <a:rPr lang="uk-UA" dirty="0" smtClean="0"/>
              <a:t>У 2011-2012 – «Регіональна </a:t>
            </a:r>
            <a:r>
              <a:rPr lang="uk-UA" dirty="0" smtClean="0"/>
              <a:t>комп’ютерна школа</a:t>
            </a:r>
            <a:r>
              <a:rPr lang="uk-UA" dirty="0" smtClean="0"/>
              <a:t>»;</a:t>
            </a:r>
          </a:p>
          <a:p>
            <a:pPr marL="0" indent="0">
              <a:buNone/>
            </a:pPr>
            <a:r>
              <a:rPr lang="uk-UA" dirty="0" smtClean="0"/>
              <a:t>3 2012 року – «Школа користувача ПК»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A9BE2-6FB1-4E13-92D1-4DFF3B511CC9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0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/>
          <a:lstStyle/>
          <a:p>
            <a:r>
              <a:rPr lang="ru-RU" sz="2800" b="1" dirty="0" err="1">
                <a:solidFill>
                  <a:srgbClr val="C00000"/>
                </a:solidFill>
              </a:rPr>
              <a:t>З</a:t>
            </a:r>
            <a:r>
              <a:rPr lang="ru-RU" sz="2800" b="1" dirty="0" err="1" smtClean="0">
                <a:solidFill>
                  <a:srgbClr val="C00000"/>
                </a:solidFill>
              </a:rPr>
              <a:t>абезпечення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поступової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інформатизації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системи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освіти</a:t>
            </a:r>
            <a:r>
              <a:rPr lang="ru-RU" sz="2800" b="1" dirty="0" smtClean="0">
                <a:solidFill>
                  <a:srgbClr val="C00000"/>
                </a:solidFill>
              </a:rPr>
              <a:t>, </a:t>
            </a:r>
            <a:r>
              <a:rPr lang="ru-RU" sz="2800" b="1" dirty="0" err="1" smtClean="0">
                <a:solidFill>
                  <a:srgbClr val="C00000"/>
                </a:solidFill>
              </a:rPr>
              <a:t>спрямованої</a:t>
            </a:r>
            <a:r>
              <a:rPr lang="ru-RU" sz="2800" b="1" dirty="0" smtClean="0">
                <a:solidFill>
                  <a:srgbClr val="C00000"/>
                </a:solidFill>
              </a:rPr>
              <a:t> на </a:t>
            </a:r>
            <a:r>
              <a:rPr lang="ru-RU" sz="2800" b="1" dirty="0" err="1" smtClean="0">
                <a:solidFill>
                  <a:srgbClr val="C00000"/>
                </a:solidFill>
              </a:rPr>
              <a:t>задоволення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освітніх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інформаційних</a:t>
            </a:r>
            <a:r>
              <a:rPr lang="ru-RU" sz="2800" b="1" dirty="0" smtClean="0">
                <a:solidFill>
                  <a:srgbClr val="C00000"/>
                </a:solidFill>
              </a:rPr>
              <a:t> і </a:t>
            </a:r>
            <a:r>
              <a:rPr lang="ru-RU" sz="2800" b="1" dirty="0" err="1" smtClean="0">
                <a:solidFill>
                  <a:srgbClr val="C00000"/>
                </a:solidFill>
              </a:rPr>
              <a:t>комунікаційних</a:t>
            </a:r>
            <a:r>
              <a:rPr lang="ru-RU" sz="2800" b="1" dirty="0" smtClean="0">
                <a:solidFill>
                  <a:srgbClr val="C00000"/>
                </a:solidFill>
              </a:rPr>
              <a:t> потреб </a:t>
            </a:r>
            <a:r>
              <a:rPr lang="ru-RU" sz="2800" b="1" dirty="0" err="1" smtClean="0">
                <a:solidFill>
                  <a:srgbClr val="C00000"/>
                </a:solidFill>
              </a:rPr>
              <a:t>учасників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навчально-виховного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процесу</a:t>
            </a:r>
            <a:endParaRPr lang="uk-UA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348880"/>
            <a:ext cx="8507288" cy="3993307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На базі </a:t>
            </a:r>
            <a:r>
              <a:rPr lang="uk-UA" dirty="0" err="1"/>
              <a:t>Верхняцького</a:t>
            </a:r>
            <a:r>
              <a:rPr lang="uk-UA" dirty="0"/>
              <a:t> НВК з 30.01.2014 року апробується програма «Універсал – 4» (</a:t>
            </a:r>
            <a:r>
              <a:rPr lang="uk-UA" dirty="0" smtClean="0"/>
              <a:t>електронна).</a:t>
            </a:r>
          </a:p>
          <a:p>
            <a:pPr marL="0" indent="0">
              <a:buNone/>
            </a:pPr>
            <a:r>
              <a:rPr lang="uk-UA" dirty="0" smtClean="0"/>
              <a:t>Системний адміністратор - заступник директора з НВР</a:t>
            </a:r>
            <a:r>
              <a:rPr lang="uk-UA" dirty="0"/>
              <a:t>, вчитель фізики Денисюк Л.М. 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A9BE2-6FB1-4E13-92D1-4DFF3B511CC9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31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>
                <a:solidFill>
                  <a:srgbClr val="C00000"/>
                </a:solidFill>
                <a:latin typeface="Times New Roman"/>
                <a:ea typeface="Calibri"/>
              </a:rPr>
              <a:t>С</a:t>
            </a:r>
            <a:r>
              <a:rPr lang="uk-UA" sz="2800" b="1" dirty="0" smtClean="0">
                <a:solidFill>
                  <a:srgbClr val="C00000"/>
                </a:solidFill>
                <a:effectLst/>
                <a:latin typeface="Times New Roman"/>
                <a:ea typeface="Calibri"/>
              </a:rPr>
              <a:t>творення умов для оволодіння протягом найближчих п’яти років усіма випускниками шкіл комп’ютерною грамотністю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132857"/>
            <a:ext cx="8229600" cy="381642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Випускники 100% володіють комп’ютерною грамотністю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A9BE2-6FB1-4E13-92D1-4DFF3B511CC9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91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Забезпечення </a:t>
            </a:r>
            <a:r>
              <a:rPr lang="uk-UA" sz="2800" b="1" dirty="0">
                <a:solidFill>
                  <a:srgbClr val="C00000"/>
                </a:solidFill>
              </a:rPr>
              <a:t>всіх навчальних закладів широкосмуговим доступом до міжнародних науково-освітніх мереж та </a:t>
            </a:r>
            <a:r>
              <a:rPr lang="uk-UA" sz="2800" b="1" dirty="0" err="1">
                <a:solidFill>
                  <a:srgbClr val="C00000"/>
                </a:solidFill>
              </a:rPr>
              <a:t>інтернету</a:t>
            </a:r>
            <a:endParaRPr lang="uk-UA" sz="2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2800" dirty="0" smtClean="0"/>
              <a:t>Вивчено досвід Бєлгородської </a:t>
            </a:r>
            <a:r>
              <a:rPr lang="uk-UA" sz="2800" dirty="0"/>
              <a:t>школи по впровадженню </a:t>
            </a:r>
            <a:r>
              <a:rPr lang="uk-UA" sz="2800" dirty="0" err="1"/>
              <a:t>здоровʼязберігаючих</a:t>
            </a:r>
            <a:r>
              <a:rPr lang="uk-UA" sz="2800" dirty="0"/>
              <a:t> технологій за методом доктора медичних наук В. Базарного. </a:t>
            </a:r>
            <a:endParaRPr lang="uk-UA" sz="2800" dirty="0" smtClean="0"/>
          </a:p>
          <a:p>
            <a:pPr marL="0" indent="0">
              <a:buNone/>
            </a:pPr>
            <a:r>
              <a:rPr lang="uk-UA" sz="2800" dirty="0" smtClean="0"/>
              <a:t>В </a:t>
            </a:r>
            <a:r>
              <a:rPr lang="uk-UA" sz="2800" dirty="0" err="1" smtClean="0"/>
              <a:t>Христинівській</a:t>
            </a:r>
            <a:r>
              <a:rPr lang="uk-UA" sz="2800" dirty="0" smtClean="0"/>
              <a:t> </a:t>
            </a:r>
            <a:r>
              <a:rPr lang="uk-UA" sz="2800" dirty="0"/>
              <a:t>ЗОШ І-ІІІ ступенів №2 </a:t>
            </a:r>
            <a:r>
              <a:rPr lang="uk-UA" sz="2800" dirty="0" smtClean="0"/>
              <a:t>та </a:t>
            </a:r>
            <a:r>
              <a:rPr lang="uk-UA" sz="2800" dirty="0" err="1"/>
              <a:t>Христинівській</a:t>
            </a:r>
            <a:r>
              <a:rPr lang="uk-UA" sz="2800" dirty="0"/>
              <a:t> ЗОШ </a:t>
            </a:r>
            <a:r>
              <a:rPr lang="uk-UA" sz="2800" dirty="0" smtClean="0"/>
              <a:t> </a:t>
            </a:r>
            <a:r>
              <a:rPr lang="uk-UA" sz="2800" dirty="0"/>
              <a:t>запроваджено </a:t>
            </a:r>
            <a:r>
              <a:rPr lang="uk-UA" sz="2800" dirty="0" err="1" smtClean="0"/>
              <a:t>здоровʼязберігаючі</a:t>
            </a:r>
            <a:r>
              <a:rPr lang="uk-UA" sz="2800" dirty="0" smtClean="0"/>
              <a:t> </a:t>
            </a:r>
            <a:r>
              <a:rPr lang="uk-UA" sz="2800" dirty="0"/>
              <a:t>технології за методом доктора медичних наук </a:t>
            </a:r>
            <a:r>
              <a:rPr lang="uk-UA" sz="2800" i="1" dirty="0"/>
              <a:t>Володимира Базарного</a:t>
            </a:r>
            <a:r>
              <a:rPr lang="uk-UA" sz="2800" dirty="0" smtClean="0"/>
              <a:t>.(апробується </a:t>
            </a:r>
            <a:r>
              <a:rPr lang="uk-UA" sz="2800" dirty="0"/>
              <a:t>вже 2 </a:t>
            </a:r>
            <a:r>
              <a:rPr lang="uk-UA" sz="2800" dirty="0" smtClean="0"/>
              <a:t>роки).</a:t>
            </a:r>
            <a:endParaRPr lang="uk-UA" sz="2800" dirty="0"/>
          </a:p>
          <a:p>
            <a:pPr marL="0" indent="0">
              <a:buNone/>
            </a:pPr>
            <a:endParaRPr lang="uk-UA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A9BE2-6FB1-4E13-92D1-4DFF3B511CC9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91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179512" y="260647"/>
            <a:ext cx="8831138" cy="1837987"/>
          </a:xfrm>
          <a:extLst/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dirty="0" smtClean="0"/>
              <a:t>В  </a:t>
            </a:r>
            <a:r>
              <a:rPr lang="uk-UA" dirty="0" err="1" smtClean="0"/>
              <a:t>Христинівській</a:t>
            </a:r>
            <a:r>
              <a:rPr lang="uk-UA" dirty="0" smtClean="0"/>
              <a:t> загальноосвітній  школі </a:t>
            </a:r>
            <a:r>
              <a:rPr lang="uk-UA" dirty="0" smtClean="0"/>
              <a:t>І-</a:t>
            </a:r>
            <a:r>
              <a:rPr lang="en-US" dirty="0" smtClean="0"/>
              <a:t>III</a:t>
            </a:r>
            <a:r>
              <a:rPr lang="uk-UA" dirty="0" smtClean="0"/>
              <a:t> </a:t>
            </a:r>
            <a:r>
              <a:rPr lang="uk-UA" dirty="0" smtClean="0"/>
              <a:t>ступенів розпочато впровадження у навчально-виховний процес </a:t>
            </a:r>
            <a:r>
              <a:rPr lang="uk-UA" dirty="0" err="1" smtClean="0"/>
              <a:t>здоров’язберігаючих</a:t>
            </a:r>
            <a:r>
              <a:rPr lang="uk-UA" dirty="0" smtClean="0"/>
              <a:t>   технологій за методом доктора медичних наук Володимира Базарного.</a:t>
            </a:r>
            <a:br>
              <a:rPr lang="uk-UA" dirty="0" smtClean="0"/>
            </a:br>
            <a:r>
              <a:rPr lang="uk-UA" dirty="0" smtClean="0"/>
              <a:t> «Зоровий стадіон»   сприяє запобіганню сколіозу  та  розвитку зору.</a:t>
            </a:r>
            <a:endParaRPr lang="ru-RU" dirty="0" smtClean="0"/>
          </a:p>
        </p:txBody>
      </p:sp>
      <p:pic>
        <p:nvPicPr>
          <p:cNvPr id="31747" name="Рисунок 0" descr="026.JPG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988840"/>
            <a:ext cx="3394075" cy="4525963"/>
          </a:xfrm>
          <a:noFill/>
        </p:spPr>
      </p:pic>
      <p:pic>
        <p:nvPicPr>
          <p:cNvPr id="31748" name="Рисунок 6" descr="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53" y="2098635"/>
            <a:ext cx="36004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Рисунок 35" descr="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797425"/>
            <a:ext cx="2493962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7" descr="DSCF86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3963988"/>
            <a:ext cx="252095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86193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1792288" y="188913"/>
            <a:ext cx="5486400" cy="1439862"/>
          </a:xfrm>
        </p:spPr>
        <p:txBody>
          <a:bodyPr/>
          <a:lstStyle/>
          <a:p>
            <a:pPr algn="ctr"/>
            <a:r>
              <a:rPr lang="ru-RU" sz="2400" smtClean="0">
                <a:solidFill>
                  <a:srgbClr val="C00000"/>
                </a:solidFill>
              </a:rPr>
              <a:t>МІжнародний проект</a:t>
            </a:r>
            <a:br>
              <a:rPr lang="ru-RU" sz="2400" smtClean="0">
                <a:solidFill>
                  <a:srgbClr val="C00000"/>
                </a:solidFill>
              </a:rPr>
            </a:br>
            <a:r>
              <a:rPr lang="ru-RU" sz="2400" smtClean="0">
                <a:solidFill>
                  <a:srgbClr val="C00000"/>
                </a:solidFill>
              </a:rPr>
              <a:t>Методичний тренінг «Освіта, як засіб Залучення дітей до</a:t>
            </a:r>
            <a:br>
              <a:rPr lang="ru-RU" sz="2400" smtClean="0">
                <a:solidFill>
                  <a:srgbClr val="C00000"/>
                </a:solidFill>
              </a:rPr>
            </a:br>
            <a:r>
              <a:rPr lang="ru-RU" sz="2400" smtClean="0">
                <a:solidFill>
                  <a:srgbClr val="C00000"/>
                </a:solidFill>
              </a:rPr>
              <a:t> енергозбереження»</a:t>
            </a:r>
          </a:p>
        </p:txBody>
      </p:sp>
      <p:sp>
        <p:nvSpPr>
          <p:cNvPr id="22531" name="Rectangle 3"/>
          <p:cNvSpPr>
            <a:spLocks noGrp="1"/>
          </p:cNvSpPr>
          <p:nvPr>
            <p:ph type="body" sz="half" idx="2"/>
          </p:nvPr>
        </p:nvSpPr>
        <p:spPr>
          <a:xfrm>
            <a:off x="196850" y="1628775"/>
            <a:ext cx="8675688" cy="26638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smtClean="0">
                <a:cs typeface="Times New Roman" pitchFamily="18" charset="0"/>
              </a:rPr>
              <a:t>25 січня 2013 в ліцеї селища міського типу Верхнячка пройшов методичний тренінг для вчителів «Освіта, як засіб Залучення дітей до енергозбереження».</a:t>
            </a:r>
          </a:p>
          <a:p>
            <a:pPr>
              <a:lnSpc>
                <a:spcPct val="80000"/>
              </a:lnSpc>
            </a:pPr>
            <a:r>
              <a:rPr lang="ru-RU" sz="2000" smtClean="0">
                <a:cs typeface="Times New Roman" pitchFamily="18" charset="0"/>
              </a:rPr>
              <a:t>Мета тренінгу: удосконалення можливостей педагогів у забезпеченні ефективного викладання курсу «Енергозбереження та пом'якшення змін клімату».</a:t>
            </a:r>
          </a:p>
          <a:p>
            <a:pPr>
              <a:lnSpc>
                <a:spcPct val="80000"/>
              </a:lnSpc>
            </a:pPr>
            <a:r>
              <a:rPr lang="ru-RU" sz="2000" smtClean="0">
                <a:cs typeface="Times New Roman" pitchFamily="18" charset="0"/>
              </a:rPr>
              <a:t>Ліцей є учасником міжнародної мережі шкіл SPARE. Зі школярами тут ведеться активна робота по виконанню дослідницьких проектів пов'язаних з практичним енергозбереженням. У роботі семінару взяли участь 22 вчителі, присутні і представники районного відділу освіти .</a:t>
            </a:r>
          </a:p>
          <a:p>
            <a:pPr>
              <a:lnSpc>
                <a:spcPct val="80000"/>
              </a:lnSpc>
            </a:pPr>
            <a:r>
              <a:rPr lang="uk-UA" sz="2000" smtClean="0">
                <a:cs typeface="Times New Roman" pitchFamily="18" charset="0"/>
              </a:rPr>
              <a:t>Тренінг проводився координатором Міжнародного проекту в Україні  Еленою Мельниковою та  тренерами клубу “Еремурус”, що є офіційним представником  Міжнародного проекту в Україна</a:t>
            </a:r>
            <a:endParaRPr lang="ru-RU" sz="2000" smtClean="0">
              <a:cs typeface="Times New Roman" pitchFamily="18" charset="0"/>
            </a:endParaRPr>
          </a:p>
        </p:txBody>
      </p:sp>
      <p:sp>
        <p:nvSpPr>
          <p:cNvPr id="8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0FFA35-BD19-49BC-9756-4A3F6E8B1B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9092" name="Picture 4" descr="IMG_65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1725" y="0"/>
            <a:ext cx="1692275" cy="1316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9093" name="Picture 5" descr="PC0102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9600" y="4914900"/>
            <a:ext cx="2447925" cy="173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941888"/>
            <a:ext cx="23812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0" descr="H:\фото-тренінг\PC0102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4818063"/>
            <a:ext cx="2673350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1" descr="H:\фото-тренінг\PC0102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1584325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7549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206375" y="260350"/>
            <a:ext cx="8686800" cy="1368450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C00000"/>
                </a:solidFill>
              </a:rPr>
              <a:t>15-16 лютого 2013 р. у </a:t>
            </a:r>
            <a:r>
              <a:rPr lang="ru-RU" i="1" dirty="0" err="1" smtClean="0">
                <a:solidFill>
                  <a:srgbClr val="C00000"/>
                </a:solidFill>
              </a:rPr>
              <a:t>Національному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Еколого-Натуралістичному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Центрі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міста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Києва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відбувся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захист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робіт</a:t>
            </a:r>
            <a:r>
              <a:rPr lang="ru-RU" i="1" dirty="0" smtClean="0">
                <a:solidFill>
                  <a:srgbClr val="C00000"/>
                </a:solidFill>
              </a:rPr>
              <a:t> та </a:t>
            </a:r>
            <a:r>
              <a:rPr lang="ru-RU" i="1" dirty="0" err="1" smtClean="0">
                <a:solidFill>
                  <a:srgbClr val="C00000"/>
                </a:solidFill>
              </a:rPr>
              <a:t>церемонія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нагородження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переможців</a:t>
            </a:r>
            <a:r>
              <a:rPr lang="ru-RU" i="1" dirty="0" smtClean="0">
                <a:solidFill>
                  <a:srgbClr val="C00000"/>
                </a:solidFill>
              </a:rPr>
              <a:t>  </a:t>
            </a:r>
            <a:r>
              <a:rPr lang="ru-RU" i="1" dirty="0" err="1" smtClean="0">
                <a:solidFill>
                  <a:srgbClr val="C00000"/>
                </a:solidFill>
              </a:rPr>
              <a:t>Міжнародного</a:t>
            </a:r>
            <a:r>
              <a:rPr lang="ru-RU" i="1" dirty="0" smtClean="0">
                <a:solidFill>
                  <a:srgbClr val="C00000"/>
                </a:solidFill>
              </a:rPr>
              <a:t> конкурсу </a:t>
            </a:r>
            <a:r>
              <a:rPr lang="ru-RU" i="1" dirty="0" err="1" smtClean="0">
                <a:solidFill>
                  <a:srgbClr val="C00000"/>
                </a:solidFill>
              </a:rPr>
              <a:t>шкільних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проектів</a:t>
            </a:r>
            <a:r>
              <a:rPr lang="ru-RU" i="1" dirty="0" smtClean="0">
                <a:solidFill>
                  <a:srgbClr val="C00000"/>
                </a:solidFill>
              </a:rPr>
              <a:t> з </a:t>
            </a:r>
            <a:r>
              <a:rPr lang="ru-RU" i="1" dirty="0" err="1" smtClean="0">
                <a:solidFill>
                  <a:srgbClr val="C00000"/>
                </a:solidFill>
              </a:rPr>
              <a:t>енергоефективності</a:t>
            </a:r>
            <a:r>
              <a:rPr lang="ru-RU" i="1" dirty="0" smtClean="0">
                <a:solidFill>
                  <a:srgbClr val="C00000"/>
                </a:solidFill>
              </a:rPr>
              <a:t> «</a:t>
            </a:r>
            <a:r>
              <a:rPr lang="ru-RU" i="1" dirty="0" err="1" smtClean="0">
                <a:solidFill>
                  <a:srgbClr val="C00000"/>
                </a:solidFill>
              </a:rPr>
              <a:t>Енергія</a:t>
            </a:r>
            <a:r>
              <a:rPr lang="ru-RU" i="1" dirty="0" smtClean="0">
                <a:solidFill>
                  <a:srgbClr val="C00000"/>
                </a:solidFill>
              </a:rPr>
              <a:t> і </a:t>
            </a:r>
            <a:r>
              <a:rPr lang="ru-RU" i="1" dirty="0" err="1" smtClean="0">
                <a:solidFill>
                  <a:srgbClr val="C00000"/>
                </a:solidFill>
              </a:rPr>
              <a:t>середовище</a:t>
            </a:r>
            <a:r>
              <a:rPr lang="ru-RU" i="1" dirty="0" smtClean="0">
                <a:solidFill>
                  <a:srgbClr val="C00000"/>
                </a:solidFill>
              </a:rPr>
              <a:t> 2013»</a:t>
            </a:r>
          </a:p>
        </p:txBody>
      </p:sp>
      <p:pic>
        <p:nvPicPr>
          <p:cNvPr id="90116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628775"/>
            <a:ext cx="2513012" cy="1865313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32E39-04DD-4458-BFEF-903B3C4FB84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79388" y="4075966"/>
            <a:ext cx="2592387" cy="22002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916238" y="1989138"/>
            <a:ext cx="6253162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>
                <a:solidFill>
                  <a:prstClr val="black"/>
                </a:solidFill>
              </a:rPr>
              <a:t>Харченко Елла з проектом «Комплексна оцінка експлуатаційних можливостей будівельних матеріалів» зайняла ІІІ місце, </a:t>
            </a:r>
          </a:p>
          <a:p>
            <a:r>
              <a:rPr lang="ru-RU" sz="2400">
                <a:solidFill>
                  <a:prstClr val="black"/>
                </a:solidFill>
              </a:rPr>
              <a:t>Збаращук Павло з проектом «Енергозбереження в навчальному закладі» зайняв ІV місце</a:t>
            </a:r>
          </a:p>
          <a:p>
            <a:r>
              <a:rPr lang="ru-RU" sz="2400">
                <a:solidFill>
                  <a:prstClr val="black"/>
                </a:solidFill>
              </a:rPr>
              <a:t>Керівник проектів – Денисюк Людмила Миколаївна.</a:t>
            </a:r>
          </a:p>
          <a:p>
            <a:r>
              <a:rPr lang="uk-UA" sz="2400">
                <a:solidFill>
                  <a:prstClr val="black"/>
                </a:solidFill>
              </a:rPr>
              <a:t>Цьогоріч  на фіналі конкурсу в м. Київ  презентуватимуться два учнівські проекти</a:t>
            </a:r>
            <a:r>
              <a:rPr lang="uk-UA">
                <a:solidFill>
                  <a:prstClr val="black"/>
                </a:solidFill>
              </a:rPr>
              <a:t>.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6308725"/>
            <a:ext cx="333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prstClr val="black"/>
                </a:solidFill>
              </a:rPr>
              <a:t>http://www.spareworld.org/eng/</a:t>
            </a:r>
          </a:p>
        </p:txBody>
      </p:sp>
    </p:spTree>
    <p:extLst>
      <p:ext uri="{BB962C8B-B14F-4D97-AF65-F5344CB8AC3E}">
        <p14:creationId xmlns:p14="http://schemas.microsoft.com/office/powerpoint/2010/main" val="352545784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903288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r>
              <a:rPr lang="uk-UA" sz="3100" dirty="0" smtClean="0">
                <a:solidFill>
                  <a:srgbClr val="C00000"/>
                </a:solidFill>
              </a:rPr>
              <a:t>Офіційний сайт   “</a:t>
            </a:r>
            <a:r>
              <a:rPr lang="en-US" sz="3100" dirty="0" smtClean="0">
                <a:solidFill>
                  <a:srgbClr val="C00000"/>
                </a:solidFill>
              </a:rPr>
              <a:t>SPARE</a:t>
            </a:r>
            <a:r>
              <a:rPr lang="uk-UA" sz="3100" dirty="0" smtClean="0">
                <a:solidFill>
                  <a:srgbClr val="C00000"/>
                </a:solidFill>
              </a:rPr>
              <a:t>” про кращу літню школу в рамках </a:t>
            </a:r>
            <a:r>
              <a:rPr lang="uk-UA" sz="2700" dirty="0" smtClean="0">
                <a:solidFill>
                  <a:srgbClr val="C00000"/>
                </a:solidFill>
              </a:rPr>
              <a:t>проекту на Україні</a:t>
            </a:r>
            <a:endParaRPr lang="ru-RU" sz="2700" dirty="0">
              <a:solidFill>
                <a:srgbClr val="C00000"/>
              </a:solidFill>
            </a:endParaRPr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500188"/>
            <a:ext cx="8229600" cy="2894012"/>
          </a:xfrm>
          <a:noFill/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751263"/>
            <a:ext cx="8294688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80325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229225"/>
            <a:ext cx="1870075" cy="1470025"/>
          </a:xfrm>
        </p:spPr>
      </p:pic>
      <p:pic>
        <p:nvPicPr>
          <p:cNvPr id="19459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549275"/>
            <a:ext cx="1682750" cy="2760663"/>
          </a:xfrm>
          <a:noFill/>
        </p:spPr>
      </p:pic>
      <p:sp>
        <p:nvSpPr>
          <p:cNvPr id="1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9F400D-7075-4EC1-9339-0E04A7C030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900113" y="3789363"/>
            <a:ext cx="44640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2400" i="1">
                <a:solidFill>
                  <a:prstClr val="black"/>
                </a:solidFill>
              </a:rPr>
              <a:t> </a:t>
            </a:r>
          </a:p>
          <a:p>
            <a:pPr eaLnBrk="1" hangingPunct="1"/>
            <a:r>
              <a:rPr lang="uk-UA" sz="3600" b="1" i="1">
                <a:solidFill>
                  <a:srgbClr val="003366"/>
                </a:solidFill>
              </a:rPr>
              <a:t>Друзі </a:t>
            </a:r>
          </a:p>
          <a:p>
            <a:pPr eaLnBrk="1" hangingPunct="1"/>
            <a:r>
              <a:rPr lang="uk-UA" sz="3600" b="1" i="1">
                <a:solidFill>
                  <a:srgbClr val="003366"/>
                </a:solidFill>
              </a:rPr>
              <a:t>    можуть </a:t>
            </a:r>
          </a:p>
          <a:p>
            <a:pPr eaLnBrk="1" hangingPunct="1"/>
            <a:r>
              <a:rPr lang="uk-UA" sz="3600" b="1" i="1">
                <a:solidFill>
                  <a:srgbClr val="003366"/>
                </a:solidFill>
              </a:rPr>
              <a:t>       зробити </a:t>
            </a:r>
          </a:p>
          <a:p>
            <a:pPr eaLnBrk="1" hangingPunct="1"/>
            <a:r>
              <a:rPr lang="uk-UA" sz="3600" b="1" i="1">
                <a:solidFill>
                  <a:srgbClr val="003366"/>
                </a:solidFill>
              </a:rPr>
              <a:t>          світ кращим</a:t>
            </a:r>
            <a:endParaRPr lang="ru-RU" sz="3600" b="1" i="1">
              <a:solidFill>
                <a:srgbClr val="003366"/>
              </a:solidFill>
            </a:endParaRPr>
          </a:p>
        </p:txBody>
      </p:sp>
      <p:pic>
        <p:nvPicPr>
          <p:cNvPr id="72709" name="Picture 8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067175" y="2545537"/>
            <a:ext cx="3305175" cy="2478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9463" name="WordArt 10"/>
          <p:cNvSpPr>
            <a:spLocks noChangeArrowheads="1" noChangeShapeType="1" noTextEdit="1"/>
          </p:cNvSpPr>
          <p:nvPr/>
        </p:nvSpPr>
        <p:spPr bwMode="auto">
          <a:xfrm>
            <a:off x="2589213" y="687388"/>
            <a:ext cx="4537075" cy="18732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uk-UA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Інтерклуб “Глобус”</a:t>
            </a:r>
          </a:p>
        </p:txBody>
      </p:sp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357188" y="3857625"/>
            <a:ext cx="1285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1400" b="1" i="1">
                <a:solidFill>
                  <a:prstClr val="black"/>
                </a:solidFill>
              </a:rPr>
              <a:t>Девіз клубу:</a:t>
            </a:r>
            <a:endParaRPr lang="ru-RU" sz="1400" b="1" i="1">
              <a:solidFill>
                <a:prstClr val="black"/>
              </a:solidFill>
            </a:endParaRPr>
          </a:p>
        </p:txBody>
      </p:sp>
      <p:sp>
        <p:nvSpPr>
          <p:cNvPr id="19465" name="TextBox 10"/>
          <p:cNvSpPr txBox="1">
            <a:spLocks noChangeArrowheads="1"/>
          </p:cNvSpPr>
          <p:nvPr/>
        </p:nvSpPr>
        <p:spPr bwMode="auto">
          <a:xfrm>
            <a:off x="357188" y="3286125"/>
            <a:ext cx="1550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1400" b="1" i="1">
                <a:solidFill>
                  <a:prstClr val="black"/>
                </a:solidFill>
              </a:rPr>
              <a:t>Емблема клубу</a:t>
            </a:r>
            <a:endParaRPr lang="ru-RU" sz="1400" b="1" i="1">
              <a:solidFill>
                <a:prstClr val="black"/>
              </a:solidFill>
            </a:endParaRPr>
          </a:p>
        </p:txBody>
      </p:sp>
      <p:pic>
        <p:nvPicPr>
          <p:cNvPr id="72713" name="Picture 2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372225" y="4489320"/>
            <a:ext cx="2664271" cy="21605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19467" name="Text Box 4"/>
          <p:cNvSpPr txBox="1">
            <a:spLocks noChangeArrowheads="1"/>
          </p:cNvSpPr>
          <p:nvPr/>
        </p:nvSpPr>
        <p:spPr bwMode="auto">
          <a:xfrm>
            <a:off x="755650" y="188913"/>
            <a:ext cx="7632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sz="3600">
                <a:solidFill>
                  <a:srgbClr val="C00000"/>
                </a:solidFill>
                <a:latin typeface="Times New Roman" pitchFamily="18" charset="0"/>
              </a:rPr>
              <a:t>Міжнародне партнерство</a:t>
            </a:r>
            <a:endParaRPr lang="ru-RU" sz="360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98036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Пріоритетні напрямки роботи клубу:</a:t>
            </a:r>
            <a:endParaRPr lang="ru-RU" sz="3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1140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44208" y="1196752"/>
            <a:ext cx="2454275" cy="1576388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60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85750" y="1600200"/>
            <a:ext cx="6275388" cy="4525963"/>
          </a:xfrm>
        </p:spPr>
        <p:txBody>
          <a:bodyPr/>
          <a:lstStyle/>
          <a:p>
            <a:r>
              <a:rPr lang="uk-UA" sz="1800" b="1" dirty="0" smtClean="0"/>
              <a:t>Поглиблене вивчення англійської мови;</a:t>
            </a:r>
          </a:p>
          <a:p>
            <a:r>
              <a:rPr lang="uk-UA" sz="1800" b="1" dirty="0" smtClean="0"/>
              <a:t>Вивчення базових предметів з іншими країнами світу за допомогою Інтернет;</a:t>
            </a:r>
          </a:p>
          <a:p>
            <a:r>
              <a:rPr lang="uk-UA" sz="1800" b="1" dirty="0" smtClean="0"/>
              <a:t>Розмовна практика з учнями різних країн світу, переважно англомовних;</a:t>
            </a:r>
          </a:p>
          <a:p>
            <a:r>
              <a:rPr lang="uk-UA" sz="1800" b="1" dirty="0" smtClean="0"/>
              <a:t>Виконання наукових, художніх і творчих міжнародних проектів;</a:t>
            </a:r>
          </a:p>
          <a:p>
            <a:r>
              <a:rPr lang="uk-UA" sz="1800" b="1" dirty="0" smtClean="0"/>
              <a:t>Виховання творчого мислення;</a:t>
            </a:r>
          </a:p>
          <a:p>
            <a:r>
              <a:rPr lang="uk-UA" sz="1800" b="1" dirty="0" smtClean="0"/>
              <a:t>Пропаганда здорового способу життя і духовності;</a:t>
            </a:r>
          </a:p>
          <a:p>
            <a:r>
              <a:rPr lang="uk-UA" sz="1800" b="1" dirty="0" smtClean="0"/>
              <a:t>Участь у міжнародних олімпіадах, конкурсах, фестивалях і проектах;</a:t>
            </a:r>
          </a:p>
          <a:p>
            <a:r>
              <a:rPr lang="uk-UA" sz="1800" b="1" dirty="0" smtClean="0"/>
              <a:t>Участь у міжнародних літніх таборах.</a:t>
            </a:r>
            <a:endParaRPr lang="ru-RU" sz="1800" b="1" dirty="0" smtClean="0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0B9A58-48AB-4A2E-8E45-FD39F8B54E59}" type="slidenum">
              <a:rPr lang="ru-RU"/>
              <a:pPr>
                <a:defRPr/>
              </a:pPr>
              <a:t>47</a:t>
            </a:fld>
            <a:endParaRPr lang="ru-RU"/>
          </a:p>
        </p:txBody>
      </p:sp>
      <p:pic>
        <p:nvPicPr>
          <p:cNvPr id="91141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6767513" y="2924944"/>
            <a:ext cx="2376487" cy="1801813"/>
          </a:xfr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91142" name="Picture 8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228184" y="4869160"/>
            <a:ext cx="2376487" cy="18129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  <p:extLst>
      <p:ext uri="{BB962C8B-B14F-4D97-AF65-F5344CB8AC3E}">
        <p14:creationId xmlns:p14="http://schemas.microsoft.com/office/powerpoint/2010/main" val="3343607553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38" y="142875"/>
            <a:ext cx="5715000" cy="928688"/>
          </a:xfrm>
        </p:spPr>
        <p:txBody>
          <a:bodyPr/>
          <a:lstStyle/>
          <a:p>
            <a:pPr algn="ctr"/>
            <a:r>
              <a:rPr lang="uk-UA" sz="3200" i="1" smtClean="0"/>
              <a:t>Види діяльності:</a:t>
            </a:r>
            <a:endParaRPr lang="ru-RU" sz="3200" i="1" smtClean="0"/>
          </a:p>
        </p:txBody>
      </p:sp>
      <p:pic>
        <p:nvPicPr>
          <p:cNvPr id="92164" name="Picture 7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372225" y="981075"/>
            <a:ext cx="2338388" cy="175418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8313" y="1341438"/>
            <a:ext cx="5889625" cy="45259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 smtClean="0"/>
              <a:t>Спілкування з ровесниками учнів і класів електронною поштою та листами;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 smtClean="0"/>
              <a:t>Листування класів електронною поштою;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 smtClean="0"/>
              <a:t>Виготовлення спільних проектів на різноманітні теми учнями НВК разом з класом-партнером з  іншої країни;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 smtClean="0"/>
              <a:t>Участь проектних робіт учнів у міжнародних проектах їх розміщення їх на </a:t>
            </a:r>
            <a:r>
              <a:rPr lang="en-US" sz="2000" b="1" dirty="0" smtClean="0"/>
              <a:t>Web</a:t>
            </a:r>
            <a:r>
              <a:rPr lang="uk-UA" sz="2000" b="1" dirty="0" smtClean="0"/>
              <a:t>сторінках сайтів </a:t>
            </a:r>
            <a:r>
              <a:rPr lang="en-US" sz="2000" b="1" dirty="0" err="1" smtClean="0"/>
              <a:t>ePals</a:t>
            </a:r>
            <a:r>
              <a:rPr lang="en-US" sz="2000" b="1" dirty="0" smtClean="0"/>
              <a:t> Global Community </a:t>
            </a:r>
            <a:r>
              <a:rPr lang="uk-UA" sz="2000" b="1" dirty="0" smtClean="0"/>
              <a:t>і </a:t>
            </a:r>
            <a:r>
              <a:rPr lang="en-US" sz="2000" b="1" dirty="0" smtClean="0"/>
              <a:t>Global Gateway</a:t>
            </a:r>
            <a:r>
              <a:rPr lang="uk-UA" sz="2000" b="1" dirty="0" smtClean="0"/>
              <a:t>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 smtClean="0"/>
              <a:t>Проведення міжнародних конференцій, форумів, круглих столів, спрямованих на підвищення обізнаності молоді що до країн світу.</a:t>
            </a: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D273DC-EA4F-435A-8E41-36B01C51ED5E}" type="slidenum">
              <a:rPr lang="ru-RU"/>
              <a:pPr>
                <a:defRPr/>
              </a:pPr>
              <a:t>48</a:t>
            </a:fld>
            <a:endParaRPr lang="ru-RU"/>
          </a:p>
        </p:txBody>
      </p:sp>
      <p:pic>
        <p:nvPicPr>
          <p:cNvPr id="92165" name="Picture 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734175" y="2852738"/>
            <a:ext cx="2409825" cy="18081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6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4778375"/>
            <a:ext cx="2376488" cy="1782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294044720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Номер слайда 30"/>
          <p:cNvSpPr txBox="1">
            <a:spLocks noGrp="1"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B0DA1D68-9AF2-45C8-BAD8-67F94C95F2A2}" type="slidenum">
              <a:rPr lang="ru-RU" sz="120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49</a:t>
            </a:fld>
            <a:endParaRPr lang="ru-RU" sz="120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2227" name="Rectangle 5"/>
          <p:cNvSpPr>
            <a:spLocks noChangeArrowheads="1"/>
          </p:cNvSpPr>
          <p:nvPr/>
        </p:nvSpPr>
        <p:spPr bwMode="auto">
          <a:xfrm>
            <a:off x="3041651" y="1677987"/>
            <a:ext cx="2538412" cy="1277937"/>
          </a:xfrm>
          <a:prstGeom prst="rect">
            <a:avLst/>
          </a:prstGeom>
          <a:solidFill>
            <a:srgbClr val="FFFF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6350" lvl="1" algn="ctr"/>
            <a:r>
              <a:rPr lang="uk-UA" sz="2000" b="1" dirty="0">
                <a:solidFill>
                  <a:srgbClr val="000000"/>
                </a:solidFill>
                <a:latin typeface="Times New Roman" pitchFamily="18" charset="0"/>
              </a:rPr>
              <a:t>   Інформаційно-освітнє </a:t>
            </a:r>
            <a:r>
              <a:rPr lang="uk-UA" sz="2000" b="1" dirty="0" smtClean="0">
                <a:solidFill>
                  <a:srgbClr val="000000"/>
                </a:solidFill>
                <a:latin typeface="Times New Roman" pitchFamily="18" charset="0"/>
              </a:rPr>
              <a:t>середовище  </a:t>
            </a:r>
            <a:endParaRPr lang="uk-UA" sz="20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marL="6350" lvl="1"/>
            <a:r>
              <a:rPr lang="uk-UA" sz="2000" b="1" dirty="0">
                <a:solidFill>
                  <a:srgbClr val="000000"/>
                </a:solidFill>
                <a:latin typeface="Times New Roman" pitchFamily="18" charset="0"/>
              </a:rPr>
              <a:t>       школи</a:t>
            </a:r>
            <a:endParaRPr lang="ru-RU" sz="2000" dirty="0">
              <a:latin typeface="Times New Roman" pitchFamily="18" charset="0"/>
            </a:endParaRPr>
          </a:p>
        </p:txBody>
      </p:sp>
      <p:sp>
        <p:nvSpPr>
          <p:cNvPr id="52228" name="Line 6"/>
          <p:cNvSpPr>
            <a:spLocks noChangeShapeType="1"/>
          </p:cNvSpPr>
          <p:nvPr/>
        </p:nvSpPr>
        <p:spPr bwMode="auto">
          <a:xfrm flipV="1">
            <a:off x="1908175" y="2174875"/>
            <a:ext cx="1189038" cy="17462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52229" name="Line 7"/>
          <p:cNvSpPr>
            <a:spLocks noChangeShapeType="1"/>
          </p:cNvSpPr>
          <p:nvPr/>
        </p:nvSpPr>
        <p:spPr bwMode="auto">
          <a:xfrm flipV="1">
            <a:off x="1908175" y="2492375"/>
            <a:ext cx="1223963" cy="360363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52230" name="Line 8"/>
          <p:cNvSpPr>
            <a:spLocks noChangeShapeType="1"/>
          </p:cNvSpPr>
          <p:nvPr/>
        </p:nvSpPr>
        <p:spPr bwMode="auto">
          <a:xfrm>
            <a:off x="5508625" y="2133600"/>
            <a:ext cx="719138" cy="14287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52231" name="Line 9"/>
          <p:cNvSpPr>
            <a:spLocks noChangeShapeType="1"/>
          </p:cNvSpPr>
          <p:nvPr/>
        </p:nvSpPr>
        <p:spPr bwMode="auto">
          <a:xfrm>
            <a:off x="5508625" y="2492375"/>
            <a:ext cx="792163" cy="2159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52232" name="Line 10"/>
          <p:cNvSpPr>
            <a:spLocks noChangeShapeType="1"/>
          </p:cNvSpPr>
          <p:nvPr/>
        </p:nvSpPr>
        <p:spPr bwMode="auto">
          <a:xfrm flipV="1">
            <a:off x="1763713" y="2852738"/>
            <a:ext cx="1368425" cy="6477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52233" name="Line 11"/>
          <p:cNvSpPr>
            <a:spLocks noChangeShapeType="1"/>
          </p:cNvSpPr>
          <p:nvPr/>
        </p:nvSpPr>
        <p:spPr bwMode="auto">
          <a:xfrm>
            <a:off x="4500563" y="2852738"/>
            <a:ext cx="0" cy="72072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52234" name="Line 12"/>
          <p:cNvSpPr>
            <a:spLocks noChangeShapeType="1"/>
          </p:cNvSpPr>
          <p:nvPr/>
        </p:nvSpPr>
        <p:spPr bwMode="auto">
          <a:xfrm>
            <a:off x="5580063" y="2924175"/>
            <a:ext cx="1693862" cy="763588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52235" name="Line 13"/>
          <p:cNvSpPr>
            <a:spLocks noChangeShapeType="1"/>
          </p:cNvSpPr>
          <p:nvPr/>
        </p:nvSpPr>
        <p:spPr bwMode="auto">
          <a:xfrm>
            <a:off x="1835150" y="4437063"/>
            <a:ext cx="1800225" cy="115252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52236" name="Line 14"/>
          <p:cNvSpPr>
            <a:spLocks noChangeShapeType="1"/>
          </p:cNvSpPr>
          <p:nvPr/>
        </p:nvSpPr>
        <p:spPr bwMode="auto">
          <a:xfrm>
            <a:off x="4427538" y="4508500"/>
            <a:ext cx="0" cy="1081088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52237" name="Line 15"/>
          <p:cNvSpPr>
            <a:spLocks noChangeShapeType="1"/>
          </p:cNvSpPr>
          <p:nvPr/>
        </p:nvSpPr>
        <p:spPr bwMode="auto">
          <a:xfrm flipH="1">
            <a:off x="4932363" y="4437063"/>
            <a:ext cx="2087562" cy="115252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52238" name="Rectangle 16"/>
          <p:cNvSpPr>
            <a:spLocks noChangeArrowheads="1"/>
          </p:cNvSpPr>
          <p:nvPr/>
        </p:nvSpPr>
        <p:spPr bwMode="auto">
          <a:xfrm>
            <a:off x="107950" y="2205038"/>
            <a:ext cx="20526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uk-UA" b="1"/>
              <a:t>Громадськість</a:t>
            </a:r>
            <a:r>
              <a:rPr lang="uk-UA"/>
              <a:t>  </a:t>
            </a:r>
            <a:r>
              <a:rPr lang="ru-RU"/>
              <a:t> </a:t>
            </a:r>
          </a:p>
        </p:txBody>
      </p:sp>
      <p:sp>
        <p:nvSpPr>
          <p:cNvPr id="52239" name="Rectangle 17"/>
          <p:cNvSpPr>
            <a:spLocks noChangeArrowheads="1"/>
          </p:cNvSpPr>
          <p:nvPr/>
        </p:nvSpPr>
        <p:spPr bwMode="auto">
          <a:xfrm>
            <a:off x="179388" y="2708275"/>
            <a:ext cx="1844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uk-UA" b="1" dirty="0"/>
              <a:t>Підприємства</a:t>
            </a:r>
            <a:r>
              <a:rPr lang="ru-RU" dirty="0"/>
              <a:t> </a:t>
            </a:r>
          </a:p>
        </p:txBody>
      </p:sp>
      <p:sp>
        <p:nvSpPr>
          <p:cNvPr id="52240" name="Rectangle 18"/>
          <p:cNvSpPr>
            <a:spLocks noChangeArrowheads="1"/>
          </p:cNvSpPr>
          <p:nvPr/>
        </p:nvSpPr>
        <p:spPr bwMode="auto">
          <a:xfrm>
            <a:off x="6227763" y="2133600"/>
            <a:ext cx="173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uk-UA" b="1" dirty="0"/>
              <a:t>Меценати</a:t>
            </a:r>
            <a:r>
              <a:rPr lang="uk-UA" dirty="0"/>
              <a:t>      </a:t>
            </a:r>
            <a:r>
              <a:rPr lang="ru-RU" dirty="0"/>
              <a:t> </a:t>
            </a:r>
          </a:p>
        </p:txBody>
      </p:sp>
      <p:sp>
        <p:nvSpPr>
          <p:cNvPr id="52241" name="Rectangle 19"/>
          <p:cNvSpPr>
            <a:spLocks noChangeArrowheads="1"/>
          </p:cNvSpPr>
          <p:nvPr/>
        </p:nvSpPr>
        <p:spPr bwMode="auto">
          <a:xfrm>
            <a:off x="6443663" y="2466251"/>
            <a:ext cx="24495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uk-UA" sz="2000" b="1" dirty="0"/>
              <a:t>Друзі школи,  партнери</a:t>
            </a:r>
            <a:r>
              <a:rPr lang="uk-UA" sz="2000" dirty="0"/>
              <a:t>         </a:t>
            </a:r>
          </a:p>
        </p:txBody>
      </p:sp>
      <p:sp>
        <p:nvSpPr>
          <p:cNvPr id="52242" name="Rectangle 20"/>
          <p:cNvSpPr>
            <a:spLocks noChangeArrowheads="1"/>
          </p:cNvSpPr>
          <p:nvPr/>
        </p:nvSpPr>
        <p:spPr bwMode="auto">
          <a:xfrm>
            <a:off x="144462" y="3500438"/>
            <a:ext cx="2358231" cy="979487"/>
          </a:xfrm>
          <a:prstGeom prst="rect">
            <a:avLst/>
          </a:prstGeom>
          <a:solidFill>
            <a:srgbClr val="FFFF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0" lvl="1" algn="ctr"/>
            <a:r>
              <a:rPr lang="uk-UA" sz="2000" b="1" dirty="0" smtClean="0">
                <a:solidFill>
                  <a:srgbClr val="000000"/>
                </a:solidFill>
                <a:latin typeface="Times New Roman" pitchFamily="18" charset="0"/>
              </a:rPr>
              <a:t>Автоматизація</a:t>
            </a:r>
            <a:endParaRPr lang="uk-UA" sz="20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uk-UA" sz="2000" b="1" dirty="0" smtClean="0">
                <a:solidFill>
                  <a:srgbClr val="000000"/>
                </a:solidFill>
                <a:latin typeface="Times New Roman" pitchFamily="18" charset="0"/>
              </a:rPr>
              <a:t>управління </a:t>
            </a:r>
            <a:r>
              <a:rPr lang="uk-UA" sz="2000" b="1" dirty="0">
                <a:solidFill>
                  <a:srgbClr val="000000"/>
                </a:solidFill>
                <a:latin typeface="Times New Roman" pitchFamily="18" charset="0"/>
              </a:rPr>
              <a:t>школою</a:t>
            </a:r>
            <a:endParaRPr lang="ru-RU" sz="2000" dirty="0">
              <a:latin typeface="Times New Roman" pitchFamily="18" charset="0"/>
            </a:endParaRPr>
          </a:p>
        </p:txBody>
      </p:sp>
      <p:sp>
        <p:nvSpPr>
          <p:cNvPr id="52243" name="Rectangle 21"/>
          <p:cNvSpPr>
            <a:spLocks noChangeArrowheads="1"/>
          </p:cNvSpPr>
          <p:nvPr/>
        </p:nvSpPr>
        <p:spPr bwMode="auto">
          <a:xfrm>
            <a:off x="3276600" y="3573463"/>
            <a:ext cx="2519363" cy="960437"/>
          </a:xfrm>
          <a:prstGeom prst="rect">
            <a:avLst/>
          </a:prstGeom>
          <a:solidFill>
            <a:srgbClr val="FFFF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0" lvl="1"/>
            <a:r>
              <a:rPr lang="uk-UA" sz="2000" b="1" dirty="0" smtClean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uk-UA" sz="2000" b="1" dirty="0">
                <a:solidFill>
                  <a:srgbClr val="000000"/>
                </a:solidFill>
                <a:latin typeface="Times New Roman" pitchFamily="18" charset="0"/>
              </a:rPr>
              <a:t>Інформатизація освітнього процесу</a:t>
            </a:r>
            <a:endParaRPr lang="ru-RU" sz="2000" dirty="0">
              <a:latin typeface="Times New Roman" pitchFamily="18" charset="0"/>
            </a:endParaRPr>
          </a:p>
        </p:txBody>
      </p:sp>
      <p:sp>
        <p:nvSpPr>
          <p:cNvPr id="52244" name="Rectangle 22"/>
          <p:cNvSpPr>
            <a:spLocks noChangeArrowheads="1"/>
          </p:cNvSpPr>
          <p:nvPr/>
        </p:nvSpPr>
        <p:spPr bwMode="auto">
          <a:xfrm>
            <a:off x="6156325" y="3644900"/>
            <a:ext cx="2784495" cy="727075"/>
          </a:xfrm>
          <a:prstGeom prst="rect">
            <a:avLst/>
          </a:prstGeom>
          <a:solidFill>
            <a:srgbClr val="FFFF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6350" lvl="1" algn="ctr"/>
            <a:r>
              <a:rPr lang="uk-UA" sz="2000" b="1" dirty="0">
                <a:solidFill>
                  <a:srgbClr val="000000"/>
                </a:solidFill>
                <a:latin typeface="Times New Roman" pitchFamily="18" charset="0"/>
              </a:rPr>
              <a:t>Інформатизація</a:t>
            </a:r>
          </a:p>
          <a:p>
            <a:pPr marL="6350" lvl="1" algn="ctr"/>
            <a:r>
              <a:rPr lang="uk-UA" sz="2000" b="1" dirty="0">
                <a:solidFill>
                  <a:srgbClr val="000000"/>
                </a:solidFill>
                <a:latin typeface="Times New Roman" pitchFamily="18" charset="0"/>
              </a:rPr>
              <a:t>  позакласної   </a:t>
            </a:r>
            <a:r>
              <a:rPr lang="uk-UA" sz="2000" b="1" dirty="0" smtClean="0">
                <a:solidFill>
                  <a:srgbClr val="000000"/>
                </a:solidFill>
                <a:latin typeface="Times New Roman" pitchFamily="18" charset="0"/>
              </a:rPr>
              <a:t>роботи</a:t>
            </a:r>
            <a:r>
              <a:rPr lang="uk-UA" sz="2000" b="1" u="sng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</a:endParaRPr>
          </a:p>
        </p:txBody>
      </p:sp>
      <p:sp>
        <p:nvSpPr>
          <p:cNvPr id="52245" name="Rectangle 23"/>
          <p:cNvSpPr>
            <a:spLocks noChangeArrowheads="1"/>
          </p:cNvSpPr>
          <p:nvPr/>
        </p:nvSpPr>
        <p:spPr bwMode="auto">
          <a:xfrm>
            <a:off x="3059113" y="5589588"/>
            <a:ext cx="2665412" cy="1074737"/>
          </a:xfrm>
          <a:prstGeom prst="rect">
            <a:avLst/>
          </a:prstGeom>
          <a:solidFill>
            <a:srgbClr val="FFFF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0" lvl="1" algn="ctr"/>
            <a:r>
              <a:rPr lang="uk-UA" b="1" dirty="0" smtClean="0">
                <a:solidFill>
                  <a:srgbClr val="000000"/>
                </a:solidFill>
                <a:latin typeface="Times New Roman" pitchFamily="18" charset="0"/>
              </a:rPr>
              <a:t>Відкритий інформаційний </a:t>
            </a:r>
            <a:r>
              <a:rPr lang="uk-UA" b="1" dirty="0">
                <a:solidFill>
                  <a:srgbClr val="000000"/>
                </a:solidFill>
                <a:latin typeface="Times New Roman" pitchFamily="18" charset="0"/>
              </a:rPr>
              <a:t>простір    </a:t>
            </a:r>
          </a:p>
          <a:p>
            <a:pPr marL="0" lvl="1"/>
            <a:r>
              <a:rPr lang="uk-UA" b="1" dirty="0">
                <a:solidFill>
                  <a:srgbClr val="000000"/>
                </a:solidFill>
                <a:latin typeface="Times New Roman" pitchFamily="18" charset="0"/>
              </a:rPr>
              <a:t>          школи</a:t>
            </a:r>
          </a:p>
          <a:p>
            <a:pPr algn="ctr"/>
            <a:endParaRPr lang="ru-RU" sz="1400" dirty="0">
              <a:latin typeface="Times New Roman" pitchFamily="18" charset="0"/>
            </a:endParaRPr>
          </a:p>
        </p:txBody>
      </p:sp>
      <p:sp>
        <p:nvSpPr>
          <p:cNvPr id="52246" name="Rectangle 24"/>
          <p:cNvSpPr>
            <a:spLocks noChangeArrowheads="1"/>
          </p:cNvSpPr>
          <p:nvPr/>
        </p:nvSpPr>
        <p:spPr bwMode="auto">
          <a:xfrm>
            <a:off x="179388" y="53549"/>
            <a:ext cx="896461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uk-UA" sz="2000" b="1" dirty="0"/>
              <a:t>До пріоритетних напрямків інформатизації</a:t>
            </a:r>
            <a:r>
              <a:rPr lang="uk-UA" sz="2000" dirty="0"/>
              <a:t>  шкіл належить:</a:t>
            </a:r>
            <a:endParaRPr lang="ru-RU" sz="2000" dirty="0"/>
          </a:p>
          <a:p>
            <a:pPr algn="ctr">
              <a:tabLst>
                <a:tab pos="457200" algn="l"/>
              </a:tabLst>
            </a:pPr>
            <a:r>
              <a:rPr lang="uk-UA" sz="2000" i="1" dirty="0"/>
              <a:t>- оснащення  школи сучасними інформаційними засобами;</a:t>
            </a:r>
            <a:endParaRPr lang="ru-RU" sz="2000" dirty="0"/>
          </a:p>
          <a:p>
            <a:pPr algn="ctr">
              <a:tabLst>
                <a:tab pos="457200" algn="l"/>
              </a:tabLst>
            </a:pPr>
            <a:r>
              <a:rPr lang="uk-UA" sz="2000" i="1" dirty="0"/>
              <a:t>- інформатизація процесу навчання та виховання;</a:t>
            </a:r>
            <a:endParaRPr lang="ru-RU" sz="2000" dirty="0"/>
          </a:p>
          <a:p>
            <a:pPr algn="ctr">
              <a:tabLst>
                <a:tab pos="457200" algn="l"/>
              </a:tabLst>
            </a:pPr>
            <a:r>
              <a:rPr lang="uk-UA" sz="2000" i="1" dirty="0"/>
              <a:t>- інформатизація системи управління школою;</a:t>
            </a:r>
            <a:endParaRPr lang="ru-RU" sz="2000" dirty="0"/>
          </a:p>
          <a:p>
            <a:pPr algn="ctr">
              <a:tabLst>
                <a:tab pos="457200" algn="l"/>
              </a:tabLst>
            </a:pPr>
            <a:r>
              <a:rPr lang="uk-UA" sz="2000" i="1" dirty="0"/>
              <a:t>- участь у проектах тощо .</a:t>
            </a:r>
          </a:p>
        </p:txBody>
      </p:sp>
      <p:pic>
        <p:nvPicPr>
          <p:cNvPr id="109593" name="Picture 25" descr="education2(3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663" y="4908550"/>
            <a:ext cx="2305050" cy="177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9594" name="Picture 26" descr="komp_prez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5013325"/>
            <a:ext cx="1801813" cy="160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49" name="Picture 27" descr="beruf0016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2513"/>
            <a:ext cx="2160588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6" name="Picture 28" descr="ап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857232"/>
            <a:ext cx="1511300" cy="151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908050"/>
            <a:ext cx="8497193" cy="1944886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200" dirty="0" smtClean="0"/>
              <a:t> На базі </a:t>
            </a:r>
            <a:r>
              <a:rPr lang="uk-UA" sz="2200" dirty="0" err="1" smtClean="0"/>
              <a:t>Верхняцького</a:t>
            </a:r>
            <a:r>
              <a:rPr lang="uk-UA" sz="2200" dirty="0" smtClean="0"/>
              <a:t> навчально-виховного комплексу </a:t>
            </a:r>
            <a:r>
              <a:rPr lang="uk-UA" sz="2200" dirty="0" err="1" smtClean="0"/>
              <a:t>“Загальноосвітня</a:t>
            </a:r>
            <a:r>
              <a:rPr lang="uk-UA" sz="2200" dirty="0" smtClean="0"/>
              <a:t>  школа І-ІІІ ступенів №1-ліцей” з 30.01.2014 року апробується  програма </a:t>
            </a:r>
            <a:r>
              <a:rPr lang="uk-UA" sz="2200" dirty="0" err="1" smtClean="0"/>
              <a:t>“Універсал</a:t>
            </a:r>
            <a:r>
              <a:rPr lang="uk-UA" sz="2200" dirty="0" smtClean="0"/>
              <a:t> -4”, ЩО ДАЄ МОЖЛИВІСТЬ   ЗАБЕЗПЕЧИТИ ПРОВІДНІ ЛІНІЇ  НАВЧАЛЬНО-ВИХОВНОГО ПРОЦЕСУ: </a:t>
            </a:r>
            <a:r>
              <a:rPr lang="ru-RU" sz="2200" dirty="0" smtClean="0"/>
              <a:t> «</a:t>
            </a:r>
            <a:r>
              <a:rPr lang="ru-RU" sz="2200" dirty="0" err="1" smtClean="0"/>
              <a:t>Моделювання</a:t>
            </a:r>
            <a:r>
              <a:rPr lang="ru-RU" sz="2200" dirty="0" smtClean="0"/>
              <a:t>», «</a:t>
            </a:r>
            <a:r>
              <a:rPr lang="ru-RU" sz="2200" dirty="0" err="1" smtClean="0"/>
              <a:t>Планування</a:t>
            </a:r>
            <a:r>
              <a:rPr lang="ru-RU" sz="2200" dirty="0" smtClean="0"/>
              <a:t>», «</a:t>
            </a:r>
            <a:r>
              <a:rPr lang="ru-RU" sz="2200" dirty="0" err="1" smtClean="0"/>
              <a:t>Реалізація</a:t>
            </a:r>
            <a:r>
              <a:rPr lang="ru-RU" sz="2200" dirty="0" smtClean="0"/>
              <a:t>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Номер слайда 4"/>
          <p:cNvSpPr txBox="1">
            <a:spLocks noGrp="1"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07E120DA-9B6F-4840-9B4C-FDAB5E20D812}" type="slidenum">
              <a:rPr lang="ru-RU" sz="1200">
                <a:solidFill>
                  <a:srgbClr val="4F81BD">
                    <a:shade val="75000"/>
                  </a:srgbClr>
                </a:solidFill>
              </a:rPr>
              <a:pPr algn="r">
                <a:defRPr/>
              </a:pPr>
              <a:t>5</a:t>
            </a:fld>
            <a:endParaRPr lang="ru-RU" sz="1200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683568" y="188640"/>
            <a:ext cx="8136904" cy="522288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/>
          <a:p>
            <a:pPr algn="ctr" eaLnBrk="0" hangingPunct="0">
              <a:defRPr/>
            </a:pPr>
            <a:r>
              <a:rPr lang="uk-UA" sz="2000" b="1" cap="all" dirty="0">
                <a:solidFill>
                  <a:srgbClr val="1F497D"/>
                </a:solidFill>
                <a:effectLst>
                  <a:reflection blurRad="12700" stA="48000" endA="300" endPos="55000" dir="5400000" sy="-90000" algn="bl" rotWithShape="0"/>
                </a:effectLst>
                <a:latin typeface="Arial"/>
              </a:rPr>
              <a:t> </a:t>
            </a:r>
            <a:r>
              <a:rPr lang="uk-UA" sz="3700" b="1" cap="all" dirty="0">
                <a:solidFill>
                  <a:srgbClr val="C00000"/>
                </a:solidFill>
                <a:effectLst/>
                <a:latin typeface="Arial"/>
              </a:rPr>
              <a:t>Універсал 4</a:t>
            </a:r>
            <a:endParaRPr lang="ru-RU" sz="3700" b="1" cap="all" dirty="0">
              <a:solidFill>
                <a:srgbClr val="C00000"/>
              </a:solidFill>
              <a:effectLst/>
              <a:latin typeface="Arial"/>
            </a:endParaRPr>
          </a:p>
        </p:txBody>
      </p:sp>
      <p:sp>
        <p:nvSpPr>
          <p:cNvPr id="5120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graphicFrame>
        <p:nvGraphicFramePr>
          <p:cNvPr id="51206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0424897"/>
              </p:ext>
            </p:extLst>
          </p:nvPr>
        </p:nvGraphicFramePr>
        <p:xfrm>
          <a:off x="179512" y="2564904"/>
          <a:ext cx="3671887" cy="2447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7" name="Изображение" r:id="rId3" imgW="0" imgH="0" progId="StaticMetafile">
                  <p:embed/>
                </p:oleObj>
              </mc:Choice>
              <mc:Fallback>
                <p:oleObj name="Изображение" r:id="rId3" imgW="0" imgH="0" progId="StaticMetafil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564904"/>
                        <a:ext cx="3671887" cy="244760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graphicFrame>
        <p:nvGraphicFramePr>
          <p:cNvPr id="51208" name="rectole0000000003"/>
          <p:cNvGraphicFramePr>
            <a:graphicFrameLocks/>
          </p:cNvGraphicFramePr>
          <p:nvPr/>
        </p:nvGraphicFramePr>
        <p:xfrm>
          <a:off x="1908175" y="4652963"/>
          <a:ext cx="3743325" cy="197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8" name="Изображение" r:id="rId5" imgW="0" imgH="0" progId="StaticMetafile">
                  <p:embed/>
                </p:oleObj>
              </mc:Choice>
              <mc:Fallback>
                <p:oleObj name="Изображение" r:id="rId5" imgW="0" imgH="0" progId="StaticMetafil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4652963"/>
                        <a:ext cx="3743325" cy="19716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graphicFrame>
        <p:nvGraphicFramePr>
          <p:cNvPr id="51210" name="rectole000000000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2992073"/>
              </p:ext>
            </p:extLst>
          </p:nvPr>
        </p:nvGraphicFramePr>
        <p:xfrm>
          <a:off x="6032774" y="2593974"/>
          <a:ext cx="2987675" cy="400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9" name="Изображение" r:id="rId7" imgW="0" imgH="0" progId="StaticMetafile">
                  <p:embed/>
                </p:oleObj>
              </mc:Choice>
              <mc:Fallback>
                <p:oleObj name="Изображение" r:id="rId7" imgW="0" imgH="0" progId="StaticMetafil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774" y="2593974"/>
                        <a:ext cx="2987675" cy="40052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6079916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62B0C2-EAA1-4AA7-8175-69A14976675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6867" name="Рисунок 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84313"/>
            <a:ext cx="69135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8926" y="188913"/>
            <a:ext cx="7596187" cy="95408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err="1">
                <a:solidFill>
                  <a:srgbClr val="C00000"/>
                </a:solidFill>
              </a:rPr>
              <a:t>Електронний</a:t>
            </a:r>
            <a:r>
              <a:rPr lang="ru-RU" sz="2800" b="1" dirty="0">
                <a:solidFill>
                  <a:srgbClr val="C00000"/>
                </a:solidFill>
              </a:rPr>
              <a:t> журнал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Синицька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загальноосвітня</a:t>
            </a:r>
            <a:r>
              <a:rPr lang="ru-RU" sz="2800" b="1" dirty="0">
                <a:solidFill>
                  <a:srgbClr val="C00000"/>
                </a:solidFill>
              </a:rPr>
              <a:t> школа І-ІІІ ст.</a:t>
            </a:r>
          </a:p>
        </p:txBody>
      </p:sp>
    </p:spTree>
    <p:extLst>
      <p:ext uri="{BB962C8B-B14F-4D97-AF65-F5344CB8AC3E}">
        <p14:creationId xmlns:p14="http://schemas.microsoft.com/office/powerpoint/2010/main" val="1241406036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13265-1045-454B-A039-55AF162D22B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891" name="Рисунок 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8478837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40187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F1FF3F-FDC7-46F7-B622-5EB0F87935F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8915" name="Рисунок 1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17715"/>
            <a:ext cx="7417445" cy="556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107270"/>
            <a:ext cx="6264275" cy="708025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i="1" dirty="0">
                <a:solidFill>
                  <a:srgbClr val="C00000"/>
                </a:solidFill>
              </a:rPr>
              <a:t>Рейтинг </a:t>
            </a:r>
            <a:r>
              <a:rPr lang="ru-RU" sz="4000" b="1" i="1" dirty="0" err="1">
                <a:solidFill>
                  <a:srgbClr val="C00000"/>
                </a:solidFill>
              </a:rPr>
              <a:t>учител</a:t>
            </a:r>
            <a:r>
              <a:rPr lang="uk-UA" sz="4000" b="1" i="1" dirty="0" err="1">
                <a:solidFill>
                  <a:srgbClr val="C00000"/>
                </a:solidFill>
              </a:rPr>
              <a:t>ів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14469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642350" cy="1079500"/>
          </a:xfrm>
        </p:spPr>
        <p:txBody>
          <a:bodyPr/>
          <a:lstStyle/>
          <a:p>
            <a:pPr algn="ctr"/>
            <a:r>
              <a:rPr lang="uk-UA" sz="2800" dirty="0" smtClean="0">
                <a:solidFill>
                  <a:srgbClr val="C00000"/>
                </a:solidFill>
                <a:latin typeface="Times New Roman" pitchFamily="18" charset="0"/>
              </a:rPr>
              <a:t>Основні напрями впровадження інформаційно-комунікаційного освітнього простору</a:t>
            </a:r>
            <a:endParaRPr lang="ru-RU" sz="2800" dirty="0" smtClean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fld id="{79B580DF-3247-47A3-9745-4C8925537DC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1476375" y="1412875"/>
            <a:ext cx="6408738" cy="576263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sz="2800" b="1" dirty="0">
                <a:solidFill>
                  <a:srgbClr val="C00000"/>
                </a:solidFill>
              </a:rPr>
              <a:t>Інформаційні технології навчання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1476375" y="2205038"/>
            <a:ext cx="2881313" cy="8636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b="1" dirty="0" err="1">
                <a:solidFill>
                  <a:prstClr val="black"/>
                </a:solidFill>
              </a:rPr>
              <a:t>Комп</a:t>
            </a:r>
            <a:r>
              <a:rPr lang="en-US" b="1" dirty="0">
                <a:solidFill>
                  <a:prstClr val="black"/>
                </a:solidFill>
              </a:rPr>
              <a:t>’</a:t>
            </a:r>
            <a:r>
              <a:rPr lang="uk-UA" b="1" dirty="0" err="1">
                <a:solidFill>
                  <a:prstClr val="black"/>
                </a:solidFill>
              </a:rPr>
              <a:t>ютеризація</a:t>
            </a:r>
            <a:r>
              <a:rPr lang="uk-UA" b="1" dirty="0">
                <a:solidFill>
                  <a:prstClr val="black"/>
                </a:solidFill>
              </a:rPr>
              <a:t> </a:t>
            </a:r>
          </a:p>
          <a:p>
            <a:pPr algn="ctr">
              <a:defRPr/>
            </a:pPr>
            <a:r>
              <a:rPr lang="uk-UA" b="1" dirty="0">
                <a:solidFill>
                  <a:prstClr val="black"/>
                </a:solidFill>
              </a:rPr>
              <a:t>управлінської</a:t>
            </a:r>
          </a:p>
          <a:p>
            <a:pPr algn="ctr">
              <a:defRPr/>
            </a:pPr>
            <a:r>
              <a:rPr lang="uk-UA" b="1" dirty="0">
                <a:solidFill>
                  <a:prstClr val="black"/>
                </a:solidFill>
              </a:rPr>
              <a:t> діяльності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>
            <a:off x="5003800" y="2205038"/>
            <a:ext cx="2881313" cy="8636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b="1">
                <a:solidFill>
                  <a:prstClr val="black"/>
                </a:solidFill>
              </a:rPr>
              <a:t>Комп</a:t>
            </a:r>
            <a:r>
              <a:rPr lang="en-US" b="1">
                <a:solidFill>
                  <a:prstClr val="black"/>
                </a:solidFill>
              </a:rPr>
              <a:t>’</a:t>
            </a:r>
            <a:r>
              <a:rPr lang="uk-UA" b="1">
                <a:solidFill>
                  <a:prstClr val="black"/>
                </a:solidFill>
              </a:rPr>
              <a:t>ютеризація</a:t>
            </a:r>
          </a:p>
          <a:p>
            <a:pPr algn="ctr">
              <a:defRPr/>
            </a:pPr>
            <a:r>
              <a:rPr lang="uk-UA" b="1">
                <a:solidFill>
                  <a:prstClr val="black"/>
                </a:solidFill>
              </a:rPr>
              <a:t> навчально-виховної </a:t>
            </a:r>
          </a:p>
          <a:p>
            <a:pPr algn="ctr">
              <a:defRPr/>
            </a:pPr>
            <a:r>
              <a:rPr lang="uk-UA" b="1">
                <a:solidFill>
                  <a:prstClr val="black"/>
                </a:solidFill>
              </a:rPr>
              <a:t>роботи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1476375" y="3357563"/>
            <a:ext cx="503238" cy="331152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>
              <a:defRPr/>
            </a:pPr>
            <a:r>
              <a:rPr lang="uk-UA" sz="1600" b="1">
                <a:solidFill>
                  <a:prstClr val="black"/>
                </a:solidFill>
              </a:rPr>
              <a:t>Автоматизація робочих місць</a:t>
            </a:r>
            <a:endParaRPr lang="ru-RU" sz="1600" b="1">
              <a:solidFill>
                <a:prstClr val="black"/>
              </a:solidFill>
            </a:endParaRPr>
          </a:p>
        </p:txBody>
      </p:sp>
      <p:sp>
        <p:nvSpPr>
          <p:cNvPr id="10248" name="AutoShape 9"/>
          <p:cNvSpPr>
            <a:spLocks noChangeArrowheads="1"/>
          </p:cNvSpPr>
          <p:nvPr/>
        </p:nvSpPr>
        <p:spPr bwMode="auto">
          <a:xfrm>
            <a:off x="2195513" y="3429000"/>
            <a:ext cx="2303462" cy="4318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sz="1600" b="1">
                <a:solidFill>
                  <a:prstClr val="black"/>
                </a:solidFill>
              </a:rPr>
              <a:t>Керівника закладу</a:t>
            </a:r>
            <a:endParaRPr lang="ru-RU" sz="1600" b="1">
              <a:solidFill>
                <a:prstClr val="black"/>
              </a:solidFill>
            </a:endParaRPr>
          </a:p>
        </p:txBody>
      </p:sp>
      <p:sp>
        <p:nvSpPr>
          <p:cNvPr id="10249" name="AutoShape 10"/>
          <p:cNvSpPr>
            <a:spLocks noChangeArrowheads="1"/>
          </p:cNvSpPr>
          <p:nvPr/>
        </p:nvSpPr>
        <p:spPr bwMode="auto">
          <a:xfrm>
            <a:off x="2195513" y="4005263"/>
            <a:ext cx="2303462" cy="4318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sz="1500" b="1">
                <a:solidFill>
                  <a:prstClr val="black"/>
                </a:solidFill>
              </a:rPr>
              <a:t>Заступників керівника</a:t>
            </a:r>
            <a:r>
              <a:rPr lang="uk-UA" sz="1600" b="1">
                <a:solidFill>
                  <a:prstClr val="black"/>
                </a:solidFill>
              </a:rPr>
              <a:t> </a:t>
            </a:r>
            <a:endParaRPr lang="ru-RU" sz="1600" b="1">
              <a:solidFill>
                <a:prstClr val="black"/>
              </a:solidFill>
            </a:endParaRPr>
          </a:p>
        </p:txBody>
      </p:sp>
      <p:sp>
        <p:nvSpPr>
          <p:cNvPr id="10250" name="AutoShape 11"/>
          <p:cNvSpPr>
            <a:spLocks noChangeArrowheads="1"/>
          </p:cNvSpPr>
          <p:nvPr/>
        </p:nvSpPr>
        <p:spPr bwMode="auto">
          <a:xfrm>
            <a:off x="2195513" y="4581525"/>
            <a:ext cx="2303462" cy="4318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sz="1600" b="1">
                <a:solidFill>
                  <a:prstClr val="black"/>
                </a:solidFill>
              </a:rPr>
              <a:t>Секретаря</a:t>
            </a:r>
            <a:endParaRPr lang="ru-RU" sz="1600" b="1">
              <a:solidFill>
                <a:prstClr val="black"/>
              </a:solidFill>
            </a:endParaRPr>
          </a:p>
        </p:txBody>
      </p:sp>
      <p:sp>
        <p:nvSpPr>
          <p:cNvPr id="10251" name="AutoShape 12"/>
          <p:cNvSpPr>
            <a:spLocks noChangeArrowheads="1"/>
          </p:cNvSpPr>
          <p:nvPr/>
        </p:nvSpPr>
        <p:spPr bwMode="auto">
          <a:xfrm>
            <a:off x="2195513" y="5157788"/>
            <a:ext cx="2303462" cy="4318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sz="1600" b="1">
                <a:solidFill>
                  <a:prstClr val="black"/>
                </a:solidFill>
              </a:rPr>
              <a:t>Психолога</a:t>
            </a:r>
            <a:endParaRPr lang="ru-RU" sz="1600" b="1">
              <a:solidFill>
                <a:prstClr val="black"/>
              </a:solidFill>
            </a:endParaRPr>
          </a:p>
        </p:txBody>
      </p:sp>
      <p:sp>
        <p:nvSpPr>
          <p:cNvPr id="10252" name="AutoShape 13"/>
          <p:cNvSpPr>
            <a:spLocks noChangeArrowheads="1"/>
          </p:cNvSpPr>
          <p:nvPr/>
        </p:nvSpPr>
        <p:spPr bwMode="auto">
          <a:xfrm>
            <a:off x="2195513" y="6318250"/>
            <a:ext cx="2303462" cy="4318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sz="1600" b="1">
                <a:solidFill>
                  <a:prstClr val="black"/>
                </a:solidFill>
              </a:rPr>
              <a:t>Бібліотекаря</a:t>
            </a:r>
            <a:endParaRPr lang="ru-RU" sz="1600" b="1">
              <a:solidFill>
                <a:prstClr val="black"/>
              </a:solidFill>
            </a:endParaRPr>
          </a:p>
        </p:txBody>
      </p:sp>
      <p:sp>
        <p:nvSpPr>
          <p:cNvPr id="10253" name="AutoShape 14"/>
          <p:cNvSpPr>
            <a:spLocks noChangeArrowheads="1"/>
          </p:cNvSpPr>
          <p:nvPr/>
        </p:nvSpPr>
        <p:spPr bwMode="auto">
          <a:xfrm>
            <a:off x="2195513" y="5734050"/>
            <a:ext cx="2303462" cy="4318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sz="1600" b="1">
                <a:solidFill>
                  <a:prstClr val="black"/>
                </a:solidFill>
              </a:rPr>
              <a:t>Соціального педагога</a:t>
            </a:r>
            <a:endParaRPr lang="ru-RU" sz="1600" b="1">
              <a:solidFill>
                <a:prstClr val="black"/>
              </a:solidFill>
            </a:endParaRPr>
          </a:p>
        </p:txBody>
      </p:sp>
      <p:sp>
        <p:nvSpPr>
          <p:cNvPr id="6158" name="Line 15"/>
          <p:cNvSpPr>
            <a:spLocks noChangeShapeType="1"/>
          </p:cNvSpPr>
          <p:nvPr/>
        </p:nvSpPr>
        <p:spPr bwMode="auto">
          <a:xfrm>
            <a:off x="1692275" y="3068638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159" name="Line 16"/>
          <p:cNvSpPr>
            <a:spLocks noChangeShapeType="1"/>
          </p:cNvSpPr>
          <p:nvPr/>
        </p:nvSpPr>
        <p:spPr bwMode="auto">
          <a:xfrm>
            <a:off x="1979613" y="36449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160" name="Line 17"/>
          <p:cNvSpPr>
            <a:spLocks noChangeShapeType="1"/>
          </p:cNvSpPr>
          <p:nvPr/>
        </p:nvSpPr>
        <p:spPr bwMode="auto">
          <a:xfrm>
            <a:off x="1979613" y="42211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161" name="Line 18"/>
          <p:cNvSpPr>
            <a:spLocks noChangeShapeType="1"/>
          </p:cNvSpPr>
          <p:nvPr/>
        </p:nvSpPr>
        <p:spPr bwMode="auto">
          <a:xfrm>
            <a:off x="1979613" y="47974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162" name="Line 19"/>
          <p:cNvSpPr>
            <a:spLocks noChangeShapeType="1"/>
          </p:cNvSpPr>
          <p:nvPr/>
        </p:nvSpPr>
        <p:spPr bwMode="auto">
          <a:xfrm>
            <a:off x="1979613" y="537368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163" name="Line 20"/>
          <p:cNvSpPr>
            <a:spLocks noChangeShapeType="1"/>
          </p:cNvSpPr>
          <p:nvPr/>
        </p:nvSpPr>
        <p:spPr bwMode="auto">
          <a:xfrm>
            <a:off x="1979613" y="594995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164" name="Line 21"/>
          <p:cNvSpPr>
            <a:spLocks noChangeShapeType="1"/>
          </p:cNvSpPr>
          <p:nvPr/>
        </p:nvSpPr>
        <p:spPr bwMode="auto">
          <a:xfrm>
            <a:off x="1979613" y="65246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165" name="Line 22"/>
          <p:cNvSpPr>
            <a:spLocks noChangeShapeType="1"/>
          </p:cNvSpPr>
          <p:nvPr/>
        </p:nvSpPr>
        <p:spPr bwMode="auto">
          <a:xfrm>
            <a:off x="2987675" y="19891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10262" name="AutoShape 23"/>
          <p:cNvSpPr>
            <a:spLocks noChangeArrowheads="1"/>
          </p:cNvSpPr>
          <p:nvPr/>
        </p:nvSpPr>
        <p:spPr bwMode="auto">
          <a:xfrm>
            <a:off x="6084888" y="3249613"/>
            <a:ext cx="2447925" cy="792162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sz="1600" b="1">
                <a:solidFill>
                  <a:prstClr val="black"/>
                </a:solidFill>
              </a:rPr>
              <a:t>Апробація </a:t>
            </a:r>
          </a:p>
          <a:p>
            <a:pPr algn="ctr">
              <a:defRPr/>
            </a:pPr>
            <a:r>
              <a:rPr lang="uk-UA" sz="1600" b="1">
                <a:solidFill>
                  <a:prstClr val="black"/>
                </a:solidFill>
              </a:rPr>
              <a:t>електронних </a:t>
            </a:r>
          </a:p>
          <a:p>
            <a:pPr algn="ctr">
              <a:defRPr/>
            </a:pPr>
            <a:r>
              <a:rPr lang="uk-UA" sz="1600" b="1">
                <a:solidFill>
                  <a:prstClr val="black"/>
                </a:solidFill>
              </a:rPr>
              <a:t>засобів навчання</a:t>
            </a:r>
            <a:endParaRPr lang="ru-RU" sz="1600" b="1">
              <a:solidFill>
                <a:prstClr val="black"/>
              </a:solidFill>
            </a:endParaRPr>
          </a:p>
        </p:txBody>
      </p:sp>
      <p:sp>
        <p:nvSpPr>
          <p:cNvPr id="10263" name="AutoShape 24"/>
          <p:cNvSpPr>
            <a:spLocks noChangeArrowheads="1"/>
          </p:cNvSpPr>
          <p:nvPr/>
        </p:nvSpPr>
        <p:spPr bwMode="auto">
          <a:xfrm>
            <a:off x="6084888" y="4149725"/>
            <a:ext cx="2447925" cy="792163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sz="1600" b="1">
                <a:solidFill>
                  <a:prstClr val="black"/>
                </a:solidFill>
              </a:rPr>
              <a:t>Розробка електронного</a:t>
            </a:r>
          </a:p>
          <a:p>
            <a:pPr algn="ctr">
              <a:defRPr/>
            </a:pPr>
            <a:r>
              <a:rPr lang="uk-UA" sz="1600" b="1">
                <a:solidFill>
                  <a:prstClr val="black"/>
                </a:solidFill>
              </a:rPr>
              <a:t>супроводу </a:t>
            </a:r>
          </a:p>
          <a:p>
            <a:pPr algn="ctr">
              <a:defRPr/>
            </a:pPr>
            <a:r>
              <a:rPr lang="uk-UA" sz="1600" b="1">
                <a:solidFill>
                  <a:prstClr val="black"/>
                </a:solidFill>
              </a:rPr>
              <a:t>навчальних занять</a:t>
            </a:r>
            <a:endParaRPr lang="ru-RU" sz="1600" b="1">
              <a:solidFill>
                <a:prstClr val="black"/>
              </a:solidFill>
            </a:endParaRPr>
          </a:p>
        </p:txBody>
      </p:sp>
      <p:sp>
        <p:nvSpPr>
          <p:cNvPr id="10264" name="AutoShape 25"/>
          <p:cNvSpPr>
            <a:spLocks noChangeArrowheads="1"/>
          </p:cNvSpPr>
          <p:nvPr/>
        </p:nvSpPr>
        <p:spPr bwMode="auto">
          <a:xfrm>
            <a:off x="6084888" y="5048250"/>
            <a:ext cx="2447925" cy="792163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sz="1600" b="1">
                <a:solidFill>
                  <a:prstClr val="black"/>
                </a:solidFill>
              </a:rPr>
              <a:t>Робота з тестовими</a:t>
            </a:r>
          </a:p>
          <a:p>
            <a:pPr algn="ctr">
              <a:defRPr/>
            </a:pPr>
            <a:r>
              <a:rPr lang="uk-UA" sz="1600" b="1">
                <a:solidFill>
                  <a:prstClr val="black"/>
                </a:solidFill>
              </a:rPr>
              <a:t>програмними </a:t>
            </a:r>
          </a:p>
          <a:p>
            <a:pPr algn="ctr">
              <a:defRPr/>
            </a:pPr>
            <a:r>
              <a:rPr lang="uk-UA" sz="1600" b="1">
                <a:solidFill>
                  <a:prstClr val="black"/>
                </a:solidFill>
              </a:rPr>
              <a:t>засобами навчання</a:t>
            </a:r>
            <a:endParaRPr lang="ru-RU" sz="1600" b="1">
              <a:solidFill>
                <a:prstClr val="black"/>
              </a:solidFill>
            </a:endParaRPr>
          </a:p>
        </p:txBody>
      </p:sp>
      <p:sp>
        <p:nvSpPr>
          <p:cNvPr id="10265" name="AutoShape 26"/>
          <p:cNvSpPr>
            <a:spLocks noChangeArrowheads="1"/>
          </p:cNvSpPr>
          <p:nvPr/>
        </p:nvSpPr>
        <p:spPr bwMode="auto">
          <a:xfrm>
            <a:off x="6084888" y="5948363"/>
            <a:ext cx="2447925" cy="792162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sz="1600" b="1">
                <a:solidFill>
                  <a:prstClr val="black"/>
                </a:solidFill>
              </a:rPr>
              <a:t>Використання </a:t>
            </a:r>
            <a:br>
              <a:rPr lang="uk-UA" sz="1600" b="1">
                <a:solidFill>
                  <a:prstClr val="black"/>
                </a:solidFill>
              </a:rPr>
            </a:br>
            <a:r>
              <a:rPr lang="uk-UA" sz="1600" b="1">
                <a:solidFill>
                  <a:prstClr val="black"/>
                </a:solidFill>
              </a:rPr>
              <a:t>технологій в </a:t>
            </a:r>
            <a:br>
              <a:rPr lang="uk-UA" sz="1600" b="1">
                <a:solidFill>
                  <a:prstClr val="black"/>
                </a:solidFill>
              </a:rPr>
            </a:br>
            <a:r>
              <a:rPr lang="uk-UA" sz="1600" b="1">
                <a:solidFill>
                  <a:prstClr val="black"/>
                </a:solidFill>
              </a:rPr>
              <a:t>позакласній роботі</a:t>
            </a:r>
            <a:endParaRPr lang="ru-RU" sz="1600" b="1">
              <a:solidFill>
                <a:prstClr val="black"/>
              </a:solidFill>
            </a:endParaRPr>
          </a:p>
        </p:txBody>
      </p:sp>
      <p:sp>
        <p:nvSpPr>
          <p:cNvPr id="6170" name="Line 27"/>
          <p:cNvSpPr>
            <a:spLocks noChangeShapeType="1"/>
          </p:cNvSpPr>
          <p:nvPr/>
        </p:nvSpPr>
        <p:spPr bwMode="auto">
          <a:xfrm>
            <a:off x="5580063" y="3068638"/>
            <a:ext cx="0" cy="3313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171" name="Line 28"/>
          <p:cNvSpPr>
            <a:spLocks noChangeShapeType="1"/>
          </p:cNvSpPr>
          <p:nvPr/>
        </p:nvSpPr>
        <p:spPr bwMode="auto">
          <a:xfrm>
            <a:off x="5580063" y="638175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172" name="Line 29"/>
          <p:cNvSpPr>
            <a:spLocks noChangeShapeType="1"/>
          </p:cNvSpPr>
          <p:nvPr/>
        </p:nvSpPr>
        <p:spPr bwMode="auto">
          <a:xfrm>
            <a:off x="5580063" y="537368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173" name="Line 30"/>
          <p:cNvSpPr>
            <a:spLocks noChangeShapeType="1"/>
          </p:cNvSpPr>
          <p:nvPr/>
        </p:nvSpPr>
        <p:spPr bwMode="auto">
          <a:xfrm>
            <a:off x="5580063" y="4437063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174" name="Line 31"/>
          <p:cNvSpPr>
            <a:spLocks noChangeShapeType="1"/>
          </p:cNvSpPr>
          <p:nvPr/>
        </p:nvSpPr>
        <p:spPr bwMode="auto">
          <a:xfrm>
            <a:off x="5580063" y="3573463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175" name="Line 32"/>
          <p:cNvSpPr>
            <a:spLocks noChangeShapeType="1"/>
          </p:cNvSpPr>
          <p:nvPr/>
        </p:nvSpPr>
        <p:spPr bwMode="auto">
          <a:xfrm>
            <a:off x="6227763" y="19891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07979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2885</TotalTime>
  <Words>1726</Words>
  <Application>Microsoft Office PowerPoint</Application>
  <PresentationFormat>Экран (4:3)</PresentationFormat>
  <Paragraphs>269</Paragraphs>
  <Slides>49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49</vt:i4>
      </vt:variant>
    </vt:vector>
  </HeadingPairs>
  <TitlesOfParts>
    <vt:vector size="58" baseType="lpstr">
      <vt:lpstr>Arial</vt:lpstr>
      <vt:lpstr>Times New Roman</vt:lpstr>
      <vt:lpstr>Calibri</vt:lpstr>
      <vt:lpstr>Constantia</vt:lpstr>
      <vt:lpstr>Wingdings 2</vt:lpstr>
      <vt:lpstr>Franklin Gothic Heavy</vt:lpstr>
      <vt:lpstr>Тема Office</vt:lpstr>
      <vt:lpstr>Picture (Metafile)</vt:lpstr>
      <vt:lpstr>Диаграмма Microsoft Office Excel</vt:lpstr>
      <vt:lpstr> Cтан реалізації науково-методичною службою Христинівського району «Стратегії розвитку інформаційного суспільства в Україні» </vt:lpstr>
      <vt:lpstr>Презентация PowerPoint</vt:lpstr>
      <vt:lpstr> Е-освіта </vt:lpstr>
      <vt:lpstr>Забезпечення поступової інформатизації системи освіти, спрямованої на задоволення освітніх інформаційних і комунікаційних потреб учасників навчально-виховного процесу</vt:lpstr>
      <vt:lpstr> На базі Верхняцького навчально-виховного комплексу “Загальноосвітня  школа І-ІІІ ступенів №1-ліцей” з 30.01.2014 року апробується  програма “Універсал -4”, ЩО ДАЄ МОЖЛИВІСТЬ   ЗАБЕЗПЕЧИТИ ПРОВІДНІ ЛІНІЇ  НАВЧАЛЬНО-ВИХОВНОГО ПРОЦЕСУ:  «Моделювання», «Планування», «Реалізація». </vt:lpstr>
      <vt:lpstr>Презентация PowerPoint</vt:lpstr>
      <vt:lpstr>Презентация PowerPoint</vt:lpstr>
      <vt:lpstr>Презентация PowerPoint</vt:lpstr>
      <vt:lpstr>Основні напрями впровадження інформаційно-комунікаційного освітнього простору</vt:lpstr>
      <vt:lpstr> Формування та впровадження інформаційного освітнього середовища </vt:lpstr>
      <vt:lpstr> Шкільні сайти</vt:lpstr>
      <vt:lpstr>ВІРТУАЛЬНИЙ МУЗЕЙ ІСТОРІЇ ОСВІТИ ХРИСТИНІВЩИНИ</vt:lpstr>
      <vt:lpstr>Презентация PowerPoint</vt:lpstr>
      <vt:lpstr>Освітній навігатор Христинівського РМК</vt:lpstr>
      <vt:lpstr>Розроблення індивідуальних модульних навчальних програм </vt:lpstr>
      <vt:lpstr>Створення інформаційної системи підтримки освітнього процесу, системи інформаційно-аналітичного забезпечення у сфері управління навчальними закладами, інформаційно-технологічного забезпечення моніторингу освіти</vt:lpstr>
      <vt:lpstr>Використання інформаційних технологій в управлінській діяльності</vt:lpstr>
      <vt:lpstr>Презентация PowerPoint</vt:lpstr>
      <vt:lpstr>Презентация PowerPoint</vt:lpstr>
      <vt:lpstr>База даних шкіл району</vt:lpstr>
      <vt:lpstr>Забезпечення у повному обсязі навчальних закладів комп’ютерними комплексами та мультимедійним обладнанням</vt:lpstr>
      <vt:lpstr>Створено та оновлено технічну базу </vt:lpstr>
      <vt:lpstr>Забезпеченість учнів компʼютерною технікою </vt:lpstr>
      <vt:lpstr>Розвиток мережі електронних бібліотек на всіх освітніх рівнях</vt:lpstr>
      <vt:lpstr>Презентация PowerPoint</vt:lpstr>
      <vt:lpstr>Презентация PowerPoint</vt:lpstr>
      <vt:lpstr>Презентация PowerPoint</vt:lpstr>
      <vt:lpstr>Забезпечення навчально-виховного процесу засобами інформаційно-комунікаційних технологій, а також доступу навчальних закладів до світових інформаційних ресурсів</vt:lpstr>
      <vt:lpstr>Створення відкритої мережі освітніх ресурсів</vt:lpstr>
      <vt:lpstr>Розроблення методологічного забезпечення у частині використання комп’ютерних мультимедійних технологій у процесі викладання предметів та дисциплін</vt:lpstr>
      <vt:lpstr> Використання комп’ютерних технологій у роботі закладів освіти</vt:lpstr>
      <vt:lpstr>Віртуальна лабораторія</vt:lpstr>
      <vt:lpstr>Презентация PowerPoint</vt:lpstr>
      <vt:lpstr>Використання ІКТ в навчальній діяльності</vt:lpstr>
      <vt:lpstr>Використання ІКТ в навчально-виховному процесі</vt:lpstr>
      <vt:lpstr>Презентация PowerPoint</vt:lpstr>
      <vt:lpstr>Втілення принципу «освіта протягом усього життя»</vt:lpstr>
      <vt:lpstr>Забезпечення вільного доступу до засобів інформаційно-комунікаційних технологій та інформаційних ресурсів, особливо у сільській місцевості та важкодоступних населених пунктах</vt:lpstr>
      <vt:lpstr>Підвищення рівня комп’ютерної грамотності населення, зокрема пенсіонерів, малозабезпечених осіб та осіб, що потребують соціальної допомоги та реабілітації</vt:lpstr>
      <vt:lpstr>Створення умов для оволодіння протягом найближчих п’яти років усіма випускниками шкіл комп’ютерною грамотністю</vt:lpstr>
      <vt:lpstr>Забезпечення всіх навчальних закладів широкосмуговим доступом до міжнародних науково-освітніх мереж та інтернету</vt:lpstr>
      <vt:lpstr>В  Христинівській загальноосвітній  школі І-III ступенів розпочато впровадження у навчально-виховний процес здоров’язберігаючих   технологій за методом доктора медичних наук Володимира Базарного.  «Зоровий стадіон»   сприяє запобіганню сколіозу  та  розвитку зору.</vt:lpstr>
      <vt:lpstr>МІжнародний проект Методичний тренінг «Освіта, як засіб Залучення дітей до  енергозбереження»</vt:lpstr>
      <vt:lpstr>15-16 лютого 2013 р. у Національному Еколого-Натуралістичному Центрі міста Києва відбувся захист робіт та церемонія нагородження переможців  Міжнародного конкурсу шкільних проектів з енергоефективності «Енергія і середовище 2013»</vt:lpstr>
      <vt:lpstr> Офіційний сайт   “SPARE” про кращу літню школу в рамках проекту на Україні</vt:lpstr>
      <vt:lpstr>Презентация PowerPoint</vt:lpstr>
      <vt:lpstr>Пріоритетні напрямки роботи клубу:</vt:lpstr>
      <vt:lpstr>Види діяльності:</vt:lpstr>
      <vt:lpstr>Презентация PowerPoint</vt:lpstr>
    </vt:vector>
  </TitlesOfParts>
  <Company>39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Впровадження інформаційних   технологій у діяльність  закладу освіти</dc:title>
  <dc:creator>Захлюпаний Володимир</dc:creator>
  <cp:lastModifiedBy>Admin</cp:lastModifiedBy>
  <cp:revision>145</cp:revision>
  <dcterms:created xsi:type="dcterms:W3CDTF">2005-01-09T20:17:39Z</dcterms:created>
  <dcterms:modified xsi:type="dcterms:W3CDTF">2014-02-24T21:57:52Z</dcterms:modified>
</cp:coreProperties>
</file>