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261" r:id="rId3"/>
    <p:sldId id="260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98" r:id="rId13"/>
    <p:sldId id="288" r:id="rId14"/>
    <p:sldId id="289" r:id="rId15"/>
    <p:sldId id="290" r:id="rId16"/>
    <p:sldId id="291" r:id="rId17"/>
    <p:sldId id="293" r:id="rId18"/>
    <p:sldId id="294" r:id="rId19"/>
    <p:sldId id="295" r:id="rId20"/>
    <p:sldId id="296" r:id="rId21"/>
    <p:sldId id="297" r:id="rId22"/>
    <p:sldId id="30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993300"/>
    <a:srgbClr val="B5A217"/>
    <a:srgbClr val="CC3300"/>
    <a:srgbClr val="003366"/>
    <a:srgbClr val="000066"/>
    <a:srgbClr val="00CC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49" d="100"/>
          <a:sy n="49" d="100"/>
        </p:scale>
        <p:origin x="-10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A05CC3E-4539-4991-ABFC-B514521B91D2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1B8FC34-ACE9-43C6-A3F8-E54867BE448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CBDD85-56A1-47D1-B1F8-4CD31527A44A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2560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noProof="0" smtClean="0"/>
              <a:t>Образец текста</a:t>
            </a:r>
          </a:p>
          <a:p>
            <a:pPr lvl="1"/>
            <a:r>
              <a:rPr lang="uk-UA" noProof="0" smtClean="0"/>
              <a:t>Второй уровень</a:t>
            </a:r>
          </a:p>
          <a:p>
            <a:pPr lvl="2"/>
            <a:r>
              <a:rPr lang="uk-UA" noProof="0" smtClean="0"/>
              <a:t>Третий уровень</a:t>
            </a:r>
          </a:p>
          <a:p>
            <a:pPr lvl="3"/>
            <a:r>
              <a:rPr lang="uk-UA" noProof="0" smtClean="0"/>
              <a:t>Четвертый уровень</a:t>
            </a:r>
          </a:p>
          <a:p>
            <a:pPr lvl="4"/>
            <a:r>
              <a:rPr lang="uk-UA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CB7256-778B-4A07-A8E2-01AC83ED9A5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2654D-3050-441E-B1F6-8F46F6992E83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972E5-D87D-423F-BA1E-B26A45A72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B7BA9-32C1-4845-B6C0-9B03CAE0B201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D5F26-290C-4806-A76F-B423FB6A0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368C5-560F-4C18-86BD-1B28A115F543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E57AA-2A9E-4B76-8B0E-DCBE584397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uk-UA" altLang="en-US"/>
              <a:t>Образец заголовка</a:t>
            </a:r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uk-UA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15CDB-024C-4CA3-B65B-330E6FE92D34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FCE9B-C3C6-4BD3-A708-637FF45D2EF2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4A7EA-B647-44A3-915F-3908924C74E7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ED9A8-D898-4707-8EF6-A250DE920B6A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C5335-7FF6-4FAF-93EA-073837350A6C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F7625-60E2-4B98-B272-3BD2E276D720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9DCAB-D3EF-450A-8159-0265123360EC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7389B-30B4-4BCF-90B7-D6D6579367E6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FF152-7DC7-4D6E-8632-A562A892ECA3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6E80C-9731-4AD9-A3DD-58E65F75E387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C8334-3C94-4D0C-A5CA-6898C1FBF4EF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4F97C-0469-45FE-8D1B-9C14F4BF1A51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474754-6A77-4815-9E17-000CAD3B6D99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34BCC-9679-41F8-A9F9-2E43F4962E3A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B10E6-2EB1-46EC-A091-867225E8405B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370B62-FCCA-4984-A07C-6A82E938AEDE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F7B08-A81E-4F8E-BA11-0EEF27C6DC80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1DF06-9EBD-4483-AE8F-6B32AB120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C646-F852-4EB4-B457-4CEE72364F29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01527-3F4F-40F7-ABBF-F2A488474BBB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3F0A9-E697-4CDA-A74F-A80E5AF22300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58C02-FD6D-4DA9-B84E-D093FFDDA8B9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14636D-C94D-48EB-8D1F-E4DDD58EBAFB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39CAF-66D1-46EC-BD2B-3E1654E06D39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A313D-C1B8-4213-BD2D-EECF75C8AA9D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77191-C394-492D-A0C4-2B576CE2AA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82AE5-2A65-4D52-816E-C6F9A1D76741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1FC7F-B545-480A-8728-0515470AA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FABDA-5811-43BC-9E25-86D2A8DEE0E7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F1C30-3A8C-4358-98BB-43FBD3699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9A4DE-7657-4310-9FB5-B7957894ACDD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BCBEA-E45D-4037-8B71-A455B3306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820C-CDFD-47B9-902E-C736D617E43B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D417F-58E1-4DAA-8F18-7B6039C48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35C49-AC8C-40AE-B46E-6116A9D91AE4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9E822-3C41-4A41-93B2-A83176C8F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3B440-57EB-4B2B-B93F-D7F7404A4558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C4408-BF5D-4F56-B8B9-97E459ED6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246B03-6A30-4F75-A1B7-94F9BF2B639D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9AF85E-7F5B-4CFC-A247-48056FE7A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en-US" smtClean="0"/>
              <a:t>Образец заголовка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en-US" smtClean="0"/>
              <a:t>Образец текста</a:t>
            </a:r>
          </a:p>
          <a:p>
            <a:pPr lvl="1"/>
            <a:r>
              <a:rPr lang="uk-UA" altLang="en-US" smtClean="0"/>
              <a:t>Второй уровень</a:t>
            </a:r>
          </a:p>
          <a:p>
            <a:pPr lvl="2"/>
            <a:r>
              <a:rPr lang="uk-UA" altLang="en-US" smtClean="0"/>
              <a:t>Третий уровень</a:t>
            </a:r>
          </a:p>
          <a:p>
            <a:pPr lvl="3"/>
            <a:r>
              <a:rPr lang="uk-UA" altLang="en-US" smtClean="0"/>
              <a:t>Четвертый уровень</a:t>
            </a:r>
          </a:p>
          <a:p>
            <a:pPr lvl="4"/>
            <a:r>
              <a:rPr lang="uk-UA" altLang="en-US" smtClean="0"/>
              <a:t>Пятый уровень</a:t>
            </a:r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fld id="{DCE3B2B9-D153-46E8-9D7E-7958ED57B219}" type="datetime1">
              <a:rPr lang="ru-RU"/>
              <a:pPr>
                <a:defRPr/>
              </a:pPr>
              <a:t>25.02.2015</a:t>
            </a:fld>
            <a:endParaRPr lang="uk-UA" alt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uk-UA" alt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EBC86165-8E2C-4D32-9369-74C349182738}" type="slidenum">
              <a:rPr lang="uk-UA" altLang="en-US"/>
              <a:pPr>
                <a:defRPr/>
              </a:pPr>
              <a:t>‹#›</a:t>
            </a:fld>
            <a:endParaRPr lang="uk-UA" altLang="en-US"/>
          </a:p>
        </p:txBody>
      </p:sp>
      <p:grpSp>
        <p:nvGrpSpPr>
          <p:cNvPr id="13320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58377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78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79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0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1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2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3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4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5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6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7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8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89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0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1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2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3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4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5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6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7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8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399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0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1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2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3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4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5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6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sp>
          <p:nvSpPr>
            <p:cNvPr id="58407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1887538" y="3074988"/>
            <a:ext cx="55768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4000" b="1" i="1">
                <a:solidFill>
                  <a:srgbClr val="CC3300"/>
                </a:solidFill>
              </a:rPr>
              <a:t>МИСЛЕННЯ</a:t>
            </a: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0" y="5026025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Криворучко Мар'яна Володимирівна,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вчитель біології та географії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навчально-виховного комплексу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“ Дошкільний навчальний заклад –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загальноосвітня школа І-ІІІ ступенів №15” м. Сміла</a:t>
            </a:r>
          </a:p>
        </p:txBody>
      </p:sp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366713" y="563563"/>
            <a:ext cx="84915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/>
              <a:t>МІНІСТЕРСТВО ОСВІТИ І НАУКИ УКРАЇНИ</a:t>
            </a:r>
            <a:br>
              <a:rPr lang="uk-UA" b="1"/>
            </a:br>
            <a:r>
              <a:rPr lang="uk-UA" b="1"/>
              <a:t>ГОЛОВНЕ УПРАВЛІННЯ ОСВІТИ І НАУКИ</a:t>
            </a:r>
            <a:br>
              <a:rPr lang="uk-UA" b="1"/>
            </a:br>
            <a:r>
              <a:rPr lang="uk-UA" b="1"/>
              <a:t>ЧЕРКАСЬКОЇ ОБЛАСНОЇ ДЕРЖАВНОЇ АДМІНІСТРАЦІЇ</a:t>
            </a:r>
            <a:br>
              <a:rPr lang="uk-UA" b="1"/>
            </a:br>
            <a:r>
              <a:rPr lang="uk-UA" b="1"/>
              <a:t>ДЕПАРТАМЕНТ ОСВІТИ ТА ГУМАНІТАРНОЇ ПОЛІТИКИ</a:t>
            </a:r>
            <a:br>
              <a:rPr lang="uk-UA" b="1"/>
            </a:br>
            <a:r>
              <a:rPr lang="uk-UA" b="1"/>
              <a:t>УПРАВЛІННЯ ОСВІТИ, МОЛОДІ ТА СПОРТУ СМІЛЯНСЬКОЇ МІСЬКОЇ РАДИ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544513" y="777875"/>
            <a:ext cx="78787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Кожна людина мислить по-своєму?</a:t>
            </a:r>
          </a:p>
        </p:txBody>
      </p:sp>
      <p:pic>
        <p:nvPicPr>
          <p:cNvPr id="46084" name="Picture 6" descr="хвора соба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6875" y="1458913"/>
            <a:ext cx="26479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8" descr="пошук інформації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38525" y="3790950"/>
            <a:ext cx="23336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9" descr="мисленн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2013" y="3859213"/>
            <a:ext cx="278923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10" descr="ветеринар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3550" y="3822700"/>
            <a:ext cx="2854325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AutoShape 11"/>
          <p:cNvSpPr>
            <a:spLocks noChangeArrowheads="1"/>
          </p:cNvSpPr>
          <p:nvPr/>
        </p:nvSpPr>
        <p:spPr bwMode="auto">
          <a:xfrm>
            <a:off x="6183313" y="3111500"/>
            <a:ext cx="1030287" cy="9334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6089" name="AutoShape 12"/>
          <p:cNvSpPr>
            <a:spLocks noChangeArrowheads="1"/>
          </p:cNvSpPr>
          <p:nvPr/>
        </p:nvSpPr>
        <p:spPr bwMode="auto">
          <a:xfrm>
            <a:off x="1539875" y="3094038"/>
            <a:ext cx="1030288" cy="9334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6090" name="AutoShape 13"/>
          <p:cNvSpPr>
            <a:spLocks noChangeArrowheads="1"/>
          </p:cNvSpPr>
          <p:nvPr/>
        </p:nvSpPr>
        <p:spPr bwMode="auto">
          <a:xfrm>
            <a:off x="3641725" y="3040063"/>
            <a:ext cx="1030288" cy="9334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46091" name="Text Box 14"/>
          <p:cNvSpPr txBox="1">
            <a:spLocks noChangeArrowheads="1"/>
          </p:cNvSpPr>
          <p:nvPr/>
        </p:nvSpPr>
        <p:spPr bwMode="auto">
          <a:xfrm>
            <a:off x="700088" y="1809750"/>
            <a:ext cx="1946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/>
              <a:t>Хвора собака…</a:t>
            </a:r>
          </a:p>
        </p:txBody>
      </p:sp>
      <p:sp>
        <p:nvSpPr>
          <p:cNvPr id="46092" name="Text Box 15"/>
          <p:cNvSpPr txBox="1">
            <a:spLocks noChangeArrowheads="1"/>
          </p:cNvSpPr>
          <p:nvPr/>
        </p:nvSpPr>
        <p:spPr bwMode="auto">
          <a:xfrm>
            <a:off x="6091238" y="1870075"/>
            <a:ext cx="1946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/>
              <a:t>Що робити?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8131" name="Picture 4" descr="пазли в голов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55838" y="2092325"/>
            <a:ext cx="4360862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836613" y="777875"/>
            <a:ext cx="7412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Чому мислення є варіативним та індивідуальним?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428625" y="777875"/>
            <a:ext cx="828675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Практична робота</a:t>
            </a:r>
          </a:p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“Визначення власного стилю мислення”</a:t>
            </a:r>
          </a:p>
        </p:txBody>
      </p:sp>
      <p:pic>
        <p:nvPicPr>
          <p:cNvPr id="50180" name="Picture 5" descr="стилі мисле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2836863"/>
            <a:ext cx="76708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681038" y="5797550"/>
            <a:ext cx="7685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/>
              <a:t>     </a:t>
            </a:r>
            <a:r>
              <a:rPr lang="uk-UA" sz="2800" b="1"/>
              <a:t>АУДІАЛИ	   ВІЗУАЛИ    КІНЕСТЕТИКИ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2227" name="Text Box 4"/>
          <p:cNvSpPr txBox="1">
            <a:spLocks noChangeArrowheads="1"/>
          </p:cNvSpPr>
          <p:nvPr/>
        </p:nvSpPr>
        <p:spPr bwMode="auto">
          <a:xfrm>
            <a:off x="836613" y="777875"/>
            <a:ext cx="7412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Чим визначаються мисленнєві реакції людини?</a:t>
            </a:r>
          </a:p>
        </p:txBody>
      </p:sp>
      <p:pic>
        <p:nvPicPr>
          <p:cNvPr id="52228" name="Picture 5" descr="сприцнятт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3913" y="2339975"/>
            <a:ext cx="4665662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836613" y="777875"/>
            <a:ext cx="7723187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Психологічний практикум</a:t>
            </a:r>
          </a:p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“Визначення функціональної асиметрії півкуль головного мозку”</a:t>
            </a:r>
          </a:p>
        </p:txBody>
      </p:sp>
      <p:pic>
        <p:nvPicPr>
          <p:cNvPr id="54276" name="Picture 5" descr="асимтерія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575" y="3068638"/>
            <a:ext cx="3906838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4291013" y="3014663"/>
            <a:ext cx="498475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2400" b="1"/>
              <a:t>Коефіцієнт асиметрії (КА</a:t>
            </a:r>
            <a:r>
              <a:rPr lang="uk-UA" sz="2400"/>
              <a:t>) </a:t>
            </a:r>
            <a:r>
              <a:rPr lang="uk-UA" sz="2400" b="1"/>
              <a:t>=</a:t>
            </a:r>
          </a:p>
          <a:p>
            <a:pPr algn="ctr"/>
            <a:r>
              <a:rPr lang="uk-UA" sz="2400"/>
              <a:t> </a:t>
            </a:r>
            <a:r>
              <a:rPr lang="ru-RU" sz="2400"/>
              <a:t>[ ( </a:t>
            </a:r>
            <a:r>
              <a:rPr lang="uk-UA" sz="2400"/>
              <a:t>ЕП</a:t>
            </a:r>
            <a:r>
              <a:rPr lang="ru-RU" sz="2400"/>
              <a:t>-</a:t>
            </a:r>
            <a:r>
              <a:rPr lang="uk-UA" sz="2400"/>
              <a:t>ЕЛ) / (ЕП + ЕЛ+ЕО) ]*100,</a:t>
            </a:r>
          </a:p>
          <a:p>
            <a:pPr algn="ctr"/>
            <a:endParaRPr lang="uk-UA" sz="2400"/>
          </a:p>
          <a:p>
            <a:pPr algn="ctr"/>
            <a:r>
              <a:rPr lang="uk-UA" sz="2400"/>
              <a:t> ЕП — тести з домінуванням П,</a:t>
            </a:r>
          </a:p>
          <a:p>
            <a:pPr algn="ctr"/>
            <a:r>
              <a:rPr lang="uk-UA" sz="2400"/>
              <a:t>ЕЛ ‑ тести з домінуванням Л,</a:t>
            </a:r>
          </a:p>
          <a:p>
            <a:pPr algn="ctr"/>
            <a:r>
              <a:rPr lang="uk-UA" sz="2400"/>
              <a:t>ЕО — кількість тестів з відсутністю вираженого домінування.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6323" name="Text Box 4"/>
          <p:cNvSpPr txBox="1">
            <a:spLocks noChangeArrowheads="1"/>
          </p:cNvSpPr>
          <p:nvPr/>
        </p:nvSpPr>
        <p:spPr bwMode="auto">
          <a:xfrm>
            <a:off x="836613" y="777875"/>
            <a:ext cx="7412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Функціональна спеціалізація кори головного мозку</a:t>
            </a:r>
          </a:p>
        </p:txBody>
      </p:sp>
      <p:graphicFrame>
        <p:nvGraphicFramePr>
          <p:cNvPr id="43100" name="Group 92"/>
          <p:cNvGraphicFramePr>
            <a:graphicFrameLocks noGrp="1"/>
          </p:cNvGraphicFramePr>
          <p:nvPr/>
        </p:nvGraphicFramePr>
        <p:xfrm>
          <a:off x="987425" y="1965325"/>
          <a:ext cx="7308850" cy="4181475"/>
        </p:xfrm>
        <a:graphic>
          <a:graphicData uri="http://schemas.openxmlformats.org/drawingml/2006/table">
            <a:tbl>
              <a:tblPr/>
              <a:tblGrid>
                <a:gridCol w="2436813"/>
                <a:gridCol w="2435225"/>
                <a:gridCol w="2436812"/>
              </a:tblGrid>
              <a:tr h="7874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асиметрії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Функціональні центри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60642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Лівої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Правої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Психічна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99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Сенсорна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99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Моторна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99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8371" name="Picture 4" descr="знову двій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8825" y="850900"/>
            <a:ext cx="43973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2" name="Text Box 5"/>
          <p:cNvSpPr txBox="1">
            <a:spLocks noChangeArrowheads="1"/>
          </p:cNvSpPr>
          <p:nvPr/>
        </p:nvSpPr>
        <p:spPr bwMode="auto">
          <a:xfrm>
            <a:off x="5330825" y="777875"/>
            <a:ext cx="3170238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“Знову двійка”</a:t>
            </a:r>
          </a:p>
          <a:p>
            <a:pPr algn="r">
              <a:spcBef>
                <a:spcPct val="50000"/>
              </a:spcBef>
            </a:pPr>
            <a:r>
              <a:rPr lang="uk-UA" sz="2400" b="1">
                <a:solidFill>
                  <a:srgbClr val="FF0000"/>
                </a:solidFill>
              </a:rPr>
              <a:t>Ф.П.Решетников</a:t>
            </a:r>
          </a:p>
          <a:p>
            <a:pPr algn="r">
              <a:spcBef>
                <a:spcPct val="50000"/>
              </a:spcBef>
            </a:pPr>
            <a:endParaRPr lang="uk-UA" sz="2400" b="1">
              <a:solidFill>
                <a:srgbClr val="FF0000"/>
              </a:solidFill>
            </a:endParaRPr>
          </a:p>
          <a:p>
            <a:pPr algn="r">
              <a:spcBef>
                <a:spcPct val="50000"/>
              </a:spcBef>
            </a:pPr>
            <a:r>
              <a:rPr lang="uk-UA" sz="2400" b="1"/>
              <a:t>АНАЛІЗ КАРТИНИ:</a:t>
            </a:r>
          </a:p>
          <a:p>
            <a:pPr algn="r">
              <a:spcBef>
                <a:spcPct val="50000"/>
              </a:spcBef>
            </a:pPr>
            <a:r>
              <a:rPr lang="uk-UA" sz="2400"/>
              <a:t>Що бачимо?</a:t>
            </a:r>
          </a:p>
          <a:p>
            <a:pPr algn="r">
              <a:spcBef>
                <a:spcPct val="50000"/>
              </a:spcBef>
            </a:pPr>
            <a:r>
              <a:rPr lang="uk-UA" sz="2400"/>
              <a:t>Як сприймаємо?</a:t>
            </a:r>
          </a:p>
          <a:p>
            <a:pPr algn="r">
              <a:spcBef>
                <a:spcPct val="50000"/>
              </a:spcBef>
            </a:pPr>
            <a:r>
              <a:rPr lang="uk-UA" sz="2400"/>
              <a:t>Що відчуваємо?</a:t>
            </a:r>
          </a:p>
          <a:p>
            <a:pPr algn="r">
              <a:spcBef>
                <a:spcPct val="50000"/>
              </a:spcBef>
            </a:pPr>
            <a:r>
              <a:rPr lang="uk-UA" sz="2400"/>
              <a:t>Про що думаємо?</a:t>
            </a:r>
          </a:p>
          <a:p>
            <a:pPr algn="r">
              <a:spcBef>
                <a:spcPct val="50000"/>
              </a:spcBef>
            </a:pPr>
            <a:endParaRPr lang="uk-UA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0419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ВІДОМІ ШУЛЬГИ В ІСТОРІЇ ЛЮДСТВА</a:t>
            </a:r>
          </a:p>
        </p:txBody>
      </p:sp>
      <p:pic>
        <p:nvPicPr>
          <p:cNvPr id="60420" name="Picture 7" descr="БІлл Гейт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213" y="1668463"/>
            <a:ext cx="20415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1" name="Picture 8" descr="леонард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4950" y="1655763"/>
            <a:ext cx="1947863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9" descr="македонський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78238" y="1687513"/>
            <a:ext cx="2185987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10" descr="монр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90788" y="3935413"/>
            <a:ext cx="1866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1" descr="ШУЛЬГА обам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86363" y="3984625"/>
            <a:ext cx="3036887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ПРОФЕСІЙНІ ОРІЄНТИРИ </a:t>
            </a:r>
          </a:p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ПРАВШІВ, ШУЛЬГІВ</a:t>
            </a:r>
          </a:p>
        </p:txBody>
      </p:sp>
      <p:pic>
        <p:nvPicPr>
          <p:cNvPr id="62468" name="Picture 5" descr="асиметрія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2025" y="2003425"/>
            <a:ext cx="4471988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6"/>
          <p:cNvSpPr txBox="1">
            <a:spLocks noChangeArrowheads="1"/>
          </p:cNvSpPr>
          <p:nvPr/>
        </p:nvSpPr>
        <p:spPr bwMode="auto">
          <a:xfrm>
            <a:off x="6654800" y="2012950"/>
            <a:ext cx="2489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/>
              <a:t>АРТИСТ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ХУДОЖНИК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ПОЕТ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ДИЗАЙНЕР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КОМПОЗИТОР</a:t>
            </a:r>
          </a:p>
        </p:txBody>
      </p:sp>
      <p:sp>
        <p:nvSpPr>
          <p:cNvPr id="62470" name="Text Box 7"/>
          <p:cNvSpPr txBox="1">
            <a:spLocks noChangeArrowheads="1"/>
          </p:cNvSpPr>
          <p:nvPr/>
        </p:nvSpPr>
        <p:spPr bwMode="auto">
          <a:xfrm>
            <a:off x="0" y="1987550"/>
            <a:ext cx="2489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/>
              <a:t>ІНЖЕНЕР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ПРОГРАМІСТ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ЕКОНОМІСТ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ЛІНГВІСТ</a:t>
            </a:r>
          </a:p>
          <a:p>
            <a:pPr>
              <a:spcBef>
                <a:spcPct val="50000"/>
              </a:spcBef>
            </a:pPr>
            <a:r>
              <a:rPr lang="uk-UA" sz="2400" b="1"/>
              <a:t>ФІНАНСИСТ</a:t>
            </a:r>
          </a:p>
        </p:txBody>
      </p:sp>
      <p:sp>
        <p:nvSpPr>
          <p:cNvPr id="62471" name="Text Box 4"/>
          <p:cNvSpPr txBox="1">
            <a:spLocks noChangeArrowheads="1"/>
          </p:cNvSpPr>
          <p:nvPr/>
        </p:nvSpPr>
        <p:spPr bwMode="auto">
          <a:xfrm>
            <a:off x="587375" y="4749800"/>
            <a:ext cx="82470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І АМБІДЕКСТРІВ</a:t>
            </a:r>
          </a:p>
        </p:txBody>
      </p:sp>
      <p:sp>
        <p:nvSpPr>
          <p:cNvPr id="62472" name="Text Box 9"/>
          <p:cNvSpPr txBox="1">
            <a:spLocks noChangeArrowheads="1"/>
          </p:cNvSpPr>
          <p:nvPr/>
        </p:nvSpPr>
        <p:spPr bwMode="auto">
          <a:xfrm>
            <a:off x="1365250" y="5454650"/>
            <a:ext cx="6983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/>
              <a:t>ЛІКАР, МЕНЕДЖЕР, ВЧИТЕЛЬ, НАУКОВЕЦЬ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ПІДСУМКИ УРОКУ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Розвивати мислення означає….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Розвитку мислення сприяє…….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Переваги мого стилю мислення в ….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Набуті знання я використаю при …..</a:t>
            </a:r>
          </a:p>
        </p:txBody>
      </p:sp>
      <p:pic>
        <p:nvPicPr>
          <p:cNvPr id="64516" name="Picture 5" descr="робота в парі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1650" y="4313238"/>
            <a:ext cx="3078163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481013" y="749300"/>
            <a:ext cx="2179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b="1">
                <a:solidFill>
                  <a:srgbClr val="CC3300"/>
                </a:solidFill>
              </a:rPr>
              <a:t>Homo habilis</a:t>
            </a:r>
            <a:r>
              <a:rPr lang="uk-UA" sz="2400"/>
              <a:t> 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3503613" y="1955800"/>
            <a:ext cx="2281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b="1">
                <a:solidFill>
                  <a:srgbClr val="CC3300"/>
                </a:solidFill>
              </a:rPr>
              <a:t>Homo erectus</a:t>
            </a:r>
            <a:r>
              <a:rPr lang="en-US"/>
              <a:t> </a:t>
            </a:r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6546850" y="769938"/>
            <a:ext cx="233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400" b="1">
                <a:solidFill>
                  <a:srgbClr val="CC3300"/>
                </a:solidFill>
              </a:rPr>
              <a:t>Homo sapiens</a:t>
            </a:r>
            <a:r>
              <a:rPr lang="uk-UA"/>
              <a:t> </a:t>
            </a:r>
          </a:p>
        </p:txBody>
      </p:sp>
      <p:pic>
        <p:nvPicPr>
          <p:cNvPr id="28678" name="Picture 7" descr="habili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038" y="1549400"/>
            <a:ext cx="22383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erectu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3650" y="2751138"/>
            <a:ext cx="1738313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9" descr="sapien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2100" y="1570038"/>
            <a:ext cx="20478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1" name="Text Box 10"/>
          <p:cNvSpPr txBox="1">
            <a:spLocks noChangeArrowheads="1"/>
          </p:cNvSpPr>
          <p:nvPr/>
        </p:nvSpPr>
        <p:spPr bwMode="auto">
          <a:xfrm>
            <a:off x="3579813" y="661988"/>
            <a:ext cx="2198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ОЗНАКИ</a:t>
            </a:r>
            <a:endParaRPr lang="uk-UA" sz="2800" b="1">
              <a:solidFill>
                <a:srgbClr val="FF0000"/>
              </a:solidFill>
            </a:endParaRPr>
          </a:p>
        </p:txBody>
      </p:sp>
      <p:sp>
        <p:nvSpPr>
          <p:cNvPr id="28682" name="Text Box 11"/>
          <p:cNvSpPr txBox="1">
            <a:spLocks noChangeArrowheads="1"/>
          </p:cNvSpPr>
          <p:nvPr/>
        </p:nvSpPr>
        <p:spPr bwMode="auto">
          <a:xfrm>
            <a:off x="644525" y="4983163"/>
            <a:ext cx="2198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СП</a:t>
            </a:r>
            <a:r>
              <a:rPr lang="uk-UA" sz="2800" b="1">
                <a:solidFill>
                  <a:srgbClr val="FF0000"/>
                </a:solidFill>
              </a:rPr>
              <a:t>ІЛЬНІ ?</a:t>
            </a:r>
          </a:p>
        </p:txBody>
      </p:sp>
      <p:sp>
        <p:nvSpPr>
          <p:cNvPr id="28683" name="Text Box 12"/>
          <p:cNvSpPr txBox="1">
            <a:spLocks noChangeArrowheads="1"/>
          </p:cNvSpPr>
          <p:nvPr/>
        </p:nvSpPr>
        <p:spPr bwMode="auto">
          <a:xfrm>
            <a:off x="6249988" y="5062538"/>
            <a:ext cx="2198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</a:rPr>
              <a:t>ВІДМІННІ ?</a:t>
            </a:r>
            <a:endParaRPr lang="uk-UA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6563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ДОМАШНЄ ЗАВДАННЯ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Візуалам – скласти ілюстративну схему до теми “Мислення”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Аудіалам – вивчити 5 основних термінів до теми “Мислення”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3200" b="1"/>
              <a:t>Кінестетикам – виділити 5 основих ідей параграфу №88.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8611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СПИСОК ВИКОРИСТАНИХ ДЖЕРЕЛ</a:t>
            </a: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317500" y="1584325"/>
            <a:ext cx="81835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200" b="1"/>
              <a:t>1</a:t>
            </a:r>
            <a:r>
              <a:rPr lang="uk-UA" sz="2200"/>
              <a:t>. </a:t>
            </a:r>
            <a:r>
              <a:rPr lang="ru-RU" sz="2200"/>
              <a:t>Верцинская Н.Н. Индивидуальная работа с учащимися. – Минск, 1980.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2</a:t>
            </a:r>
            <a:r>
              <a:rPr lang="ru-RU" sz="2200"/>
              <a:t>. Гильбух Ю.З. Как учиться работать эффективно. – Минск, 1985.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3</a:t>
            </a:r>
            <a:r>
              <a:rPr lang="ru-RU" sz="2200"/>
              <a:t>. Гоноболин Ф.Н. Психология. – М., 1973.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4</a:t>
            </a:r>
            <a:r>
              <a:rPr lang="ru-RU" sz="2200"/>
              <a:t>. Коломинский Я.Л. Человек: психология. – М., 1986.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5</a:t>
            </a:r>
            <a:r>
              <a:rPr lang="ru-RU" sz="2200"/>
              <a:t>. Платонов К.К. Занимательная психология. – СПб., 1997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uk-UA" sz="2200" b="1"/>
              <a:t>6</a:t>
            </a:r>
            <a:r>
              <a:rPr lang="uk-UA" sz="2200"/>
              <a:t>. Підласий І.П. Продуктивний педагог. Настільна книга для вчителя. – Х.: </a:t>
            </a:r>
            <a:endParaRPr lang="en-US" sz="2200"/>
          </a:p>
          <a:p>
            <a:pPr>
              <a:tabLst>
                <a:tab pos="457200" algn="l"/>
              </a:tabLst>
            </a:pPr>
            <a:r>
              <a:rPr lang="uk-UA" sz="2200"/>
              <a:t>Вид. група «Основа», 2010. – 360 с. – (Серія «Настільна книга»).</a:t>
            </a:r>
          </a:p>
          <a:p>
            <a:pPr>
              <a:tabLst>
                <a:tab pos="457200" algn="l"/>
              </a:tabLst>
            </a:pPr>
            <a:r>
              <a:rPr lang="ru-RU" sz="2200" b="1"/>
              <a:t>7</a:t>
            </a:r>
            <a:r>
              <a:rPr lang="ru-RU" sz="2200"/>
              <a:t>. Прощицкая Е.Н. Выбирайте профессию. – М., 1991.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8</a:t>
            </a:r>
            <a:r>
              <a:rPr lang="ru-RU" sz="2200"/>
              <a:t>. Фридман Л.М., Пушкина Т.А., Каплунович И.Я. Изучение личности учащегося и ученических коллективов. – М., 1988.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50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1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graphicFrame>
        <p:nvGraphicFramePr>
          <p:cNvPr id="18438" name="Diagram 6"/>
          <p:cNvGraphicFramePr>
            <a:graphicFrameLocks/>
          </p:cNvGraphicFramePr>
          <p:nvPr/>
        </p:nvGraphicFramePr>
        <p:xfrm>
          <a:off x="339725" y="506413"/>
          <a:ext cx="8248650" cy="5943600"/>
        </p:xfrm>
        <a:graphic>
          <a:graphicData uri="http://schemas.openxmlformats.org/drawingml/2006/compatibility">
            <com:legacyDrawing xmlns:com="http://schemas.openxmlformats.org/drawingml/2006/compatibility" spid="_x0000_s18438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33795" name="Picture 5" descr="мислення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5" y="1735138"/>
            <a:ext cx="31369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4046538" y="1633538"/>
            <a:ext cx="4591050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FF0000"/>
                </a:solidFill>
              </a:rPr>
              <a:t>МИСЛЕННЯ</a:t>
            </a:r>
            <a:r>
              <a:rPr lang="uk-UA" sz="2800"/>
              <a:t>  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uk-UA" sz="2800"/>
              <a:t> Вища абстрактна форма пізнання;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uk-UA" sz="2800"/>
              <a:t>Психічний процес самостійного пошуку і відкриття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endParaRPr lang="uk-UA" sz="2800"/>
          </a:p>
          <a:p>
            <a:pPr algn="ctr">
              <a:spcBef>
                <a:spcPct val="50000"/>
              </a:spcBef>
            </a:pPr>
            <a:endParaRPr lang="uk-UA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90525" y="719138"/>
            <a:ext cx="8402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Механізм формування мислення</a:t>
            </a:r>
            <a:r>
              <a:rPr lang="uk-UA" sz="320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3016250" y="1576388"/>
            <a:ext cx="3306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ПРЕДМЕТ</a:t>
            </a:r>
          </a:p>
        </p:txBody>
      </p:sp>
      <p:sp>
        <p:nvSpPr>
          <p:cNvPr id="35845" name="Text Box 7"/>
          <p:cNvSpPr txBox="1">
            <a:spLocks noChangeArrowheads="1"/>
          </p:cNvSpPr>
          <p:nvPr/>
        </p:nvSpPr>
        <p:spPr bwMode="auto">
          <a:xfrm>
            <a:off x="3019425" y="2628900"/>
            <a:ext cx="3306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МИСЛЕННЯ</a:t>
            </a: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3098800" y="3952875"/>
            <a:ext cx="3306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ПІЗНАННЯ СВІТУ</a:t>
            </a:r>
          </a:p>
        </p:txBody>
      </p:sp>
      <p:sp>
        <p:nvSpPr>
          <p:cNvPr id="35847" name="Text Box 9"/>
          <p:cNvSpPr txBox="1">
            <a:spLocks noChangeArrowheads="1"/>
          </p:cNvSpPr>
          <p:nvPr/>
        </p:nvSpPr>
        <p:spPr bwMode="auto">
          <a:xfrm>
            <a:off x="1925638" y="5372100"/>
            <a:ext cx="5621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/>
              <a:t>СЛОВЕСНЕ УЗАГАЛЬНЕННЯ</a:t>
            </a:r>
            <a:endParaRPr lang="uk-UA"/>
          </a:p>
        </p:txBody>
      </p:sp>
      <p:sp>
        <p:nvSpPr>
          <p:cNvPr id="35848" name="AutoShape 10"/>
          <p:cNvSpPr>
            <a:spLocks noChangeArrowheads="1"/>
          </p:cNvSpPr>
          <p:nvPr/>
        </p:nvSpPr>
        <p:spPr bwMode="auto">
          <a:xfrm>
            <a:off x="4379913" y="2081213"/>
            <a:ext cx="409575" cy="661987"/>
          </a:xfrm>
          <a:prstGeom prst="downArrow">
            <a:avLst>
              <a:gd name="adj1" fmla="val 50000"/>
              <a:gd name="adj2" fmla="val 4040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35849" name="AutoShape 11"/>
          <p:cNvSpPr>
            <a:spLocks noChangeArrowheads="1"/>
          </p:cNvSpPr>
          <p:nvPr/>
        </p:nvSpPr>
        <p:spPr bwMode="auto">
          <a:xfrm>
            <a:off x="4405313" y="3192463"/>
            <a:ext cx="409575" cy="661987"/>
          </a:xfrm>
          <a:prstGeom prst="downArrow">
            <a:avLst>
              <a:gd name="adj1" fmla="val 50000"/>
              <a:gd name="adj2" fmla="val 4040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35850" name="AutoShape 12"/>
          <p:cNvSpPr>
            <a:spLocks noChangeArrowheads="1"/>
          </p:cNvSpPr>
          <p:nvPr/>
        </p:nvSpPr>
        <p:spPr bwMode="auto">
          <a:xfrm>
            <a:off x="4468813" y="4589463"/>
            <a:ext cx="409575" cy="661987"/>
          </a:xfrm>
          <a:prstGeom prst="downArrow">
            <a:avLst>
              <a:gd name="adj1" fmla="val 50000"/>
              <a:gd name="adj2" fmla="val 4040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pic>
        <p:nvPicPr>
          <p:cNvPr id="35851" name="Picture 13" descr="мислення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" y="2433638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14" descr="мислення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9350" y="2452688"/>
            <a:ext cx="2390775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661988" y="506413"/>
            <a:ext cx="7723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ПОРІВНЯТИ СЛОВОСПОЛУЧЕННЯ</a:t>
            </a:r>
          </a:p>
        </p:txBody>
      </p:sp>
      <p:pic>
        <p:nvPicPr>
          <p:cNvPr id="37892" name="Picture 5" descr="сніг холодни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288" y="1711325"/>
            <a:ext cx="28067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6" descr="сніг обпікає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90875" y="4387850"/>
            <a:ext cx="2767013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7" descr="сніжна круп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40400" y="1874838"/>
            <a:ext cx="2941638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5" name="Text Box 8"/>
          <p:cNvSpPr txBox="1">
            <a:spLocks noChangeArrowheads="1"/>
          </p:cNvSpPr>
          <p:nvPr/>
        </p:nvSpPr>
        <p:spPr bwMode="auto">
          <a:xfrm>
            <a:off x="447675" y="1206500"/>
            <a:ext cx="293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/>
              <a:t>СНІГ ХОЛОДНИЙ</a:t>
            </a:r>
          </a:p>
        </p:txBody>
      </p:sp>
      <p:sp>
        <p:nvSpPr>
          <p:cNvPr id="37896" name="Text Box 9"/>
          <p:cNvSpPr txBox="1">
            <a:spLocks noChangeArrowheads="1"/>
          </p:cNvSpPr>
          <p:nvPr/>
        </p:nvSpPr>
        <p:spPr bwMode="auto">
          <a:xfrm>
            <a:off x="3074988" y="3892550"/>
            <a:ext cx="293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/>
              <a:t>СНІГ ОБПІІКАЄ</a:t>
            </a: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5722938" y="1306513"/>
            <a:ext cx="293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/>
              <a:t>СНІЖНА КРУПА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603250" y="563563"/>
            <a:ext cx="8034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МИСЛЕННЄВІ (РОЗУМОВІ) ОПЕРАЦІЇ</a:t>
            </a:r>
          </a:p>
        </p:txBody>
      </p:sp>
      <p:pic>
        <p:nvPicPr>
          <p:cNvPr id="39940" name="Picture 6" descr="аналіз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565275"/>
            <a:ext cx="3436937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синез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36700" y="4146550"/>
            <a:ext cx="2220913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Text Box 8"/>
          <p:cNvSpPr txBox="1">
            <a:spLocks noChangeArrowheads="1"/>
          </p:cNvSpPr>
          <p:nvPr/>
        </p:nvSpPr>
        <p:spPr bwMode="auto">
          <a:xfrm>
            <a:off x="5526088" y="1498600"/>
            <a:ext cx="264477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АНАЛІЗ - </a:t>
            </a:r>
            <a:r>
              <a:rPr lang="uk-UA" sz="2800"/>
              <a:t>виділення окремих частин предмета</a:t>
            </a:r>
          </a:p>
        </p:txBody>
      </p:sp>
      <p:sp>
        <p:nvSpPr>
          <p:cNvPr id="39943" name="Text Box 9"/>
          <p:cNvSpPr txBox="1">
            <a:spLocks noChangeArrowheads="1"/>
          </p:cNvSpPr>
          <p:nvPr/>
        </p:nvSpPr>
        <p:spPr bwMode="auto">
          <a:xfrm>
            <a:off x="5702300" y="4167188"/>
            <a:ext cx="264477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СИНТЕЗ – </a:t>
            </a:r>
            <a:r>
              <a:rPr lang="uk-UA" sz="2800"/>
              <a:t>поєднання окремих частин у єдине ціле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603250" y="563563"/>
            <a:ext cx="80343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МИСЛЕННЄВІ (РОЗУМОВІ) ОПЕРАЦІЇ</a:t>
            </a:r>
          </a:p>
        </p:txBody>
      </p:sp>
      <p:pic>
        <p:nvPicPr>
          <p:cNvPr id="41988" name="Picture 5" descr="конкретизаці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8050" y="1662113"/>
            <a:ext cx="2941638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6" descr="узагальненн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2500" y="4010025"/>
            <a:ext cx="2921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4884738" y="1712913"/>
            <a:ext cx="3597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КОНКРЕТИЗАЦІЯ – </a:t>
            </a:r>
            <a:r>
              <a:rPr lang="uk-UA" sz="2800"/>
              <a:t>визначення специфічних рис предмету</a:t>
            </a:r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5119688" y="4205288"/>
            <a:ext cx="35972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УЗАГАЛЬНЕННЯ – </a:t>
            </a:r>
            <a:r>
              <a:rPr lang="uk-UA" sz="2800"/>
              <a:t>згрупування предметів за певними ознаками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4035" name="Picture 5" descr="форми мисленн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850" y="338138"/>
            <a:ext cx="8204200" cy="620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386</TotalTime>
  <Words>394</Words>
  <Application>Microsoft Office PowerPoint</Application>
  <PresentationFormat>Экран (4:3)</PresentationFormat>
  <Paragraphs>122</Paragraphs>
  <Slides>21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Calibri Light</vt:lpstr>
      <vt:lpstr>Calibri</vt:lpstr>
      <vt:lpstr>Wingdings</vt:lpstr>
      <vt:lpstr>Times New Roman</vt:lpstr>
      <vt:lpstr>Тема Office</vt:lpstr>
      <vt:lpstr>Сеть</vt:lpstr>
      <vt:lpstr>Сеть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Марьяша</cp:lastModifiedBy>
  <cp:revision>59</cp:revision>
  <dcterms:created xsi:type="dcterms:W3CDTF">2013-11-19T05:52:05Z</dcterms:created>
  <dcterms:modified xsi:type="dcterms:W3CDTF">2015-02-25T11:39:10Z</dcterms:modified>
</cp:coreProperties>
</file>