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5" r:id="rId3"/>
    <p:sldId id="259" r:id="rId4"/>
    <p:sldId id="261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63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7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50D466-C698-4EF4-A401-57088B414DA7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5D91A-2A97-468F-9C72-B8AE62629D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899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D822AC-9A16-4054-A1EC-8BB9A08E491B}" type="slidenum">
              <a:rPr lang="ru-RU" smtClean="0">
                <a:latin typeface="Arial" pitchFamily="34" charset="0"/>
              </a:rPr>
              <a:pPr/>
              <a:t>14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396432-4600-4FD8-922D-71F2F81AB47F}" type="slidenum">
              <a:rPr lang="ru-RU" smtClean="0">
                <a:latin typeface="Arial" pitchFamily="34" charset="0"/>
              </a:rPr>
              <a:pPr/>
              <a:t>15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>
                <a:latin typeface="Arial" pitchFamily="34" charset="0"/>
              </a:rPr>
              <a:t>Прямые МО и АВ пересекаются, т.к. лежат в одной плоскости (А</a:t>
            </a:r>
            <a:r>
              <a:rPr lang="en-US" smtClean="0">
                <a:latin typeface="Arial" pitchFamily="34" charset="0"/>
              </a:rPr>
              <a:t>D</a:t>
            </a:r>
            <a:r>
              <a:rPr lang="ru-RU" smtClean="0">
                <a:latin typeface="Arial" pitchFamily="34" charset="0"/>
              </a:rPr>
              <a:t>С). Прямые МО и АВ не пересекаются, т.к. лежат в разных плоскостях (А</a:t>
            </a:r>
            <a:r>
              <a:rPr lang="en-US" smtClean="0">
                <a:latin typeface="Arial" pitchFamily="34" charset="0"/>
              </a:rPr>
              <a:t>D</a:t>
            </a:r>
            <a:r>
              <a:rPr lang="ru-RU" smtClean="0">
                <a:latin typeface="Arial" pitchFamily="34" charset="0"/>
              </a:rPr>
              <a:t>С) и (А</a:t>
            </a:r>
            <a:r>
              <a:rPr lang="en-US" smtClean="0">
                <a:latin typeface="Arial" pitchFamily="34" charset="0"/>
              </a:rPr>
              <a:t>D</a:t>
            </a:r>
            <a:r>
              <a:rPr lang="ru-RU" smtClean="0">
                <a:latin typeface="Arial" pitchFamily="34" charset="0"/>
              </a:rPr>
              <a:t>В) – эти плоскости пересекаются по прямой А</a:t>
            </a:r>
            <a:r>
              <a:rPr lang="en-US" smtClean="0">
                <a:latin typeface="Arial" pitchFamily="34" charset="0"/>
              </a:rPr>
              <a:t>D</a:t>
            </a:r>
            <a:r>
              <a:rPr lang="ru-RU" smtClean="0">
                <a:latin typeface="Arial" pitchFamily="34" charset="0"/>
              </a:rPr>
              <a:t>, на которой лежат все общие точки этих плоскостей.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karmanform.ucoz.ru/" TargetMode="External"/><Relationship Id="rId2" Type="http://schemas.openxmlformats.org/officeDocument/2006/relationships/hyperlink" Target="http://le-savchen.ucoz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i-math.com.ua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04545" y="312185"/>
            <a:ext cx="6766559" cy="1901951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Побудова перерізів. Вступ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70304" y="4108704"/>
            <a:ext cx="64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pSp>
        <p:nvGrpSpPr>
          <p:cNvPr id="34" name="Group 202"/>
          <p:cNvGrpSpPr>
            <a:grpSpLocks/>
          </p:cNvGrpSpPr>
          <p:nvPr/>
        </p:nvGrpSpPr>
        <p:grpSpPr bwMode="auto">
          <a:xfrm>
            <a:off x="3563938" y="4037267"/>
            <a:ext cx="2736850" cy="1800225"/>
            <a:chOff x="2789" y="709"/>
            <a:chExt cx="1724" cy="1134"/>
          </a:xfrm>
        </p:grpSpPr>
        <p:sp>
          <p:nvSpPr>
            <p:cNvPr id="35" name="AutoShape 8"/>
            <p:cNvSpPr>
              <a:spLocks noChangeArrowheads="1"/>
            </p:cNvSpPr>
            <p:nvPr/>
          </p:nvSpPr>
          <p:spPr bwMode="auto">
            <a:xfrm>
              <a:off x="2835" y="709"/>
              <a:ext cx="1678" cy="363"/>
            </a:xfrm>
            <a:prstGeom prst="parallelogram">
              <a:avLst>
                <a:gd name="adj" fmla="val 115565"/>
              </a:avLst>
            </a:prstGeom>
            <a:solidFill>
              <a:schemeClr val="hlink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36" name="AutoShape 9"/>
            <p:cNvSpPr>
              <a:spLocks noChangeArrowheads="1"/>
            </p:cNvSpPr>
            <p:nvPr/>
          </p:nvSpPr>
          <p:spPr bwMode="auto">
            <a:xfrm>
              <a:off x="2789" y="1480"/>
              <a:ext cx="1678" cy="363"/>
            </a:xfrm>
            <a:prstGeom prst="parallelogram">
              <a:avLst>
                <a:gd name="adj" fmla="val 115565"/>
              </a:avLst>
            </a:prstGeom>
            <a:solidFill>
              <a:schemeClr val="hlink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ru-RU" altLang="ru-RU" smtClean="0">
                <a:solidFill>
                  <a:srgbClr val="000000"/>
                </a:solidFill>
              </a:endParaRPr>
            </a:p>
          </p:txBody>
        </p:sp>
        <p:grpSp>
          <p:nvGrpSpPr>
            <p:cNvPr id="37" name="Group 10"/>
            <p:cNvGrpSpPr>
              <a:grpSpLocks/>
            </p:cNvGrpSpPr>
            <p:nvPr/>
          </p:nvGrpSpPr>
          <p:grpSpPr bwMode="auto">
            <a:xfrm>
              <a:off x="2789" y="709"/>
              <a:ext cx="1724" cy="1134"/>
              <a:chOff x="2925" y="2432"/>
              <a:chExt cx="1724" cy="1134"/>
            </a:xfrm>
          </p:grpSpPr>
          <p:sp>
            <p:nvSpPr>
              <p:cNvPr id="38" name="Line 11"/>
              <p:cNvSpPr>
                <a:spLocks noChangeShapeType="1"/>
              </p:cNvSpPr>
              <p:nvPr/>
            </p:nvSpPr>
            <p:spPr bwMode="auto">
              <a:xfrm flipH="1">
                <a:off x="4195" y="2795"/>
                <a:ext cx="45" cy="77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39" name="Line 12"/>
              <p:cNvSpPr>
                <a:spLocks noChangeShapeType="1"/>
              </p:cNvSpPr>
              <p:nvPr/>
            </p:nvSpPr>
            <p:spPr bwMode="auto">
              <a:xfrm flipH="1">
                <a:off x="4604" y="2432"/>
                <a:ext cx="45" cy="77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0" name="Line 13"/>
              <p:cNvSpPr>
                <a:spLocks noChangeShapeType="1"/>
              </p:cNvSpPr>
              <p:nvPr/>
            </p:nvSpPr>
            <p:spPr bwMode="auto">
              <a:xfrm flipH="1">
                <a:off x="2925" y="2795"/>
                <a:ext cx="45" cy="77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" name="Line 14"/>
              <p:cNvSpPr>
                <a:spLocks noChangeShapeType="1"/>
              </p:cNvSpPr>
              <p:nvPr/>
            </p:nvSpPr>
            <p:spPr bwMode="auto">
              <a:xfrm flipH="1">
                <a:off x="3379" y="2432"/>
                <a:ext cx="45" cy="77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</p:grpSp>
      <p:grpSp>
        <p:nvGrpSpPr>
          <p:cNvPr id="42" name="Group 204"/>
          <p:cNvGrpSpPr>
            <a:grpSpLocks/>
          </p:cNvGrpSpPr>
          <p:nvPr/>
        </p:nvGrpSpPr>
        <p:grpSpPr bwMode="auto">
          <a:xfrm>
            <a:off x="1655763" y="4611942"/>
            <a:ext cx="6624637" cy="1225550"/>
            <a:chOff x="0" y="1207"/>
            <a:chExt cx="4173" cy="772"/>
          </a:xfrm>
        </p:grpSpPr>
        <p:grpSp>
          <p:nvGrpSpPr>
            <p:cNvPr id="43" name="Group 203"/>
            <p:cNvGrpSpPr>
              <a:grpSpLocks/>
            </p:cNvGrpSpPr>
            <p:nvPr/>
          </p:nvGrpSpPr>
          <p:grpSpPr bwMode="auto">
            <a:xfrm>
              <a:off x="0" y="1253"/>
              <a:ext cx="4173" cy="545"/>
              <a:chOff x="0" y="1253"/>
              <a:chExt cx="4173" cy="545"/>
            </a:xfrm>
          </p:grpSpPr>
          <p:sp>
            <p:nvSpPr>
              <p:cNvPr id="46" name="AutoShape 16"/>
              <p:cNvSpPr>
                <a:spLocks noChangeArrowheads="1"/>
              </p:cNvSpPr>
              <p:nvPr/>
            </p:nvSpPr>
            <p:spPr bwMode="auto">
              <a:xfrm>
                <a:off x="0" y="1253"/>
                <a:ext cx="4173" cy="545"/>
              </a:xfrm>
              <a:prstGeom prst="parallelogram">
                <a:avLst>
                  <a:gd name="adj" fmla="val 191422"/>
                </a:avLst>
              </a:prstGeom>
              <a:gradFill rotWithShape="1">
                <a:gsLst>
                  <a:gs pos="0">
                    <a:schemeClr val="accent1">
                      <a:alpha val="25000"/>
                    </a:schemeClr>
                  </a:gs>
                  <a:gs pos="50000">
                    <a:schemeClr val="hlink"/>
                  </a:gs>
                  <a:gs pos="100000">
                    <a:schemeClr val="accent1">
                      <a:alpha val="25000"/>
                    </a:schemeClr>
                  </a:gs>
                </a:gsLst>
                <a:lin ang="5400000" scaled="1"/>
              </a:gra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Text Box 17"/>
              <p:cNvSpPr txBox="1">
                <a:spLocks noChangeArrowheads="1"/>
              </p:cNvSpPr>
              <p:nvPr/>
            </p:nvSpPr>
            <p:spPr bwMode="auto">
              <a:xfrm>
                <a:off x="3243" y="1253"/>
                <a:ext cx="31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l-GR" altLang="ru-RU" sz="3200" b="1" i="1" dirty="0" smtClean="0">
                    <a:solidFill>
                      <a:srgbClr val="000000"/>
                    </a:solidFill>
                    <a:latin typeface="Monotype Corsiva" pitchFamily="66" charset="0"/>
                  </a:rPr>
                  <a:t>α</a:t>
                </a:r>
                <a:r>
                  <a:rPr lang="en-US" altLang="ru-RU" sz="3200" b="1" i="1" dirty="0" smtClean="0">
                    <a:solidFill>
                      <a:srgbClr val="000000"/>
                    </a:solidFill>
                    <a:latin typeface="Monotype Corsiva" pitchFamily="66" charset="0"/>
                  </a:rPr>
                  <a:t> </a:t>
                </a:r>
                <a:endParaRPr lang="ru-RU" altLang="ru-RU" sz="3200" b="1" i="1" dirty="0" smtClean="0">
                  <a:solidFill>
                    <a:srgbClr val="000000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4" name="Line 200"/>
            <p:cNvSpPr>
              <a:spLocks noChangeShapeType="1"/>
            </p:cNvSpPr>
            <p:nvPr/>
          </p:nvSpPr>
          <p:spPr bwMode="auto">
            <a:xfrm flipH="1">
              <a:off x="2472" y="1207"/>
              <a:ext cx="45" cy="7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5" name="Line 201"/>
            <p:cNvSpPr>
              <a:spLocks noChangeShapeType="1"/>
            </p:cNvSpPr>
            <p:nvPr/>
          </p:nvSpPr>
          <p:spPr bwMode="auto">
            <a:xfrm flipH="1">
              <a:off x="1202" y="1207"/>
              <a:ext cx="45" cy="7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48" name="Group 198"/>
          <p:cNvGrpSpPr>
            <a:grpSpLocks/>
          </p:cNvGrpSpPr>
          <p:nvPr/>
        </p:nvGrpSpPr>
        <p:grpSpPr bwMode="auto">
          <a:xfrm>
            <a:off x="3563938" y="4611942"/>
            <a:ext cx="2736850" cy="1225550"/>
            <a:chOff x="1202" y="1207"/>
            <a:chExt cx="1724" cy="772"/>
          </a:xfrm>
        </p:grpSpPr>
        <p:sp>
          <p:nvSpPr>
            <p:cNvPr id="49" name="AutoShape 18"/>
            <p:cNvSpPr>
              <a:spLocks noChangeArrowheads="1"/>
            </p:cNvSpPr>
            <p:nvPr/>
          </p:nvSpPr>
          <p:spPr bwMode="auto">
            <a:xfrm>
              <a:off x="1202" y="1298"/>
              <a:ext cx="1724" cy="409"/>
            </a:xfrm>
            <a:prstGeom prst="parallelogram">
              <a:avLst>
                <a:gd name="adj" fmla="val 105379"/>
              </a:avLst>
            </a:prstGeom>
            <a:gradFill rotWithShape="1">
              <a:gsLst>
                <a:gs pos="0">
                  <a:schemeClr val="bg2"/>
                </a:gs>
                <a:gs pos="50000">
                  <a:schemeClr val="accent1"/>
                </a:gs>
                <a:gs pos="100000">
                  <a:schemeClr val="bg2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0" name="Line 196"/>
            <p:cNvSpPr>
              <a:spLocks noChangeShapeType="1"/>
            </p:cNvSpPr>
            <p:nvPr/>
          </p:nvSpPr>
          <p:spPr bwMode="auto">
            <a:xfrm flipH="1">
              <a:off x="1202" y="1207"/>
              <a:ext cx="45" cy="7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" name="Line 197"/>
            <p:cNvSpPr>
              <a:spLocks noChangeShapeType="1"/>
            </p:cNvSpPr>
            <p:nvPr/>
          </p:nvSpPr>
          <p:spPr bwMode="auto">
            <a:xfrm flipH="1">
              <a:off x="2472" y="1207"/>
              <a:ext cx="45" cy="7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52" name="Group 205"/>
          <p:cNvGrpSpPr>
            <a:grpSpLocks/>
          </p:cNvGrpSpPr>
          <p:nvPr/>
        </p:nvGrpSpPr>
        <p:grpSpPr bwMode="auto">
          <a:xfrm>
            <a:off x="3563938" y="4756404"/>
            <a:ext cx="2735262" cy="647700"/>
            <a:chOff x="1202" y="1298"/>
            <a:chExt cx="1723" cy="408"/>
          </a:xfrm>
        </p:grpSpPr>
        <p:sp>
          <p:nvSpPr>
            <p:cNvPr id="53" name="Line 25"/>
            <p:cNvSpPr>
              <a:spLocks noChangeShapeType="1"/>
            </p:cNvSpPr>
            <p:nvPr/>
          </p:nvSpPr>
          <p:spPr bwMode="auto">
            <a:xfrm flipV="1">
              <a:off x="1202" y="1298"/>
              <a:ext cx="453" cy="408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4" name="Line 23"/>
            <p:cNvSpPr>
              <a:spLocks noChangeShapeType="1"/>
            </p:cNvSpPr>
            <p:nvPr/>
          </p:nvSpPr>
          <p:spPr bwMode="auto">
            <a:xfrm>
              <a:off x="1655" y="1298"/>
              <a:ext cx="127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5" name="Line 26"/>
            <p:cNvSpPr>
              <a:spLocks noChangeShapeType="1"/>
            </p:cNvSpPr>
            <p:nvPr/>
          </p:nvSpPr>
          <p:spPr bwMode="auto">
            <a:xfrm flipV="1">
              <a:off x="2472" y="1298"/>
              <a:ext cx="453" cy="408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6" name="Line 21"/>
            <p:cNvSpPr>
              <a:spLocks noChangeShapeType="1"/>
            </p:cNvSpPr>
            <p:nvPr/>
          </p:nvSpPr>
          <p:spPr bwMode="auto">
            <a:xfrm>
              <a:off x="1202" y="1706"/>
              <a:ext cx="127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57" name="Group 195"/>
          <p:cNvGrpSpPr>
            <a:grpSpLocks/>
          </p:cNvGrpSpPr>
          <p:nvPr/>
        </p:nvGrpSpPr>
        <p:grpSpPr bwMode="auto">
          <a:xfrm>
            <a:off x="3563938" y="4611942"/>
            <a:ext cx="2735262" cy="1225550"/>
            <a:chOff x="1202" y="1207"/>
            <a:chExt cx="1723" cy="772"/>
          </a:xfrm>
        </p:grpSpPr>
        <p:grpSp>
          <p:nvGrpSpPr>
            <p:cNvPr id="58" name="Group 194"/>
            <p:cNvGrpSpPr>
              <a:grpSpLocks/>
            </p:cNvGrpSpPr>
            <p:nvPr/>
          </p:nvGrpSpPr>
          <p:grpSpPr bwMode="auto">
            <a:xfrm>
              <a:off x="1247" y="1207"/>
              <a:ext cx="1678" cy="772"/>
              <a:chOff x="1247" y="1207"/>
              <a:chExt cx="1678" cy="772"/>
            </a:xfrm>
          </p:grpSpPr>
          <p:sp>
            <p:nvSpPr>
              <p:cNvPr id="60" name="AutoShape 40"/>
              <p:cNvSpPr>
                <a:spLocks noChangeArrowheads="1"/>
              </p:cNvSpPr>
              <p:nvPr/>
            </p:nvSpPr>
            <p:spPr bwMode="auto">
              <a:xfrm>
                <a:off x="1247" y="1298"/>
                <a:ext cx="1678" cy="408"/>
              </a:xfrm>
              <a:prstGeom prst="parallelogram">
                <a:avLst>
                  <a:gd name="adj" fmla="val 102819"/>
                </a:avLst>
              </a:prstGeom>
              <a:solidFill>
                <a:srgbClr val="FF0000"/>
              </a:solidFill>
              <a:ln w="381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" name="Line 192"/>
              <p:cNvSpPr>
                <a:spLocks noChangeShapeType="1"/>
              </p:cNvSpPr>
              <p:nvPr/>
            </p:nvSpPr>
            <p:spPr bwMode="auto">
              <a:xfrm flipH="1">
                <a:off x="2472" y="1207"/>
                <a:ext cx="45" cy="77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59" name="Line 193"/>
            <p:cNvSpPr>
              <a:spLocks noChangeShapeType="1"/>
            </p:cNvSpPr>
            <p:nvPr/>
          </p:nvSpPr>
          <p:spPr bwMode="auto">
            <a:xfrm flipH="1">
              <a:off x="1202" y="1253"/>
              <a:ext cx="45" cy="6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9549" y="2343954"/>
            <a:ext cx="78227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 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математики </a:t>
            </a:r>
          </a:p>
          <a:p>
            <a:pPr algn="ctr"/>
            <a:r>
              <a:rPr lang="uk-UA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Орловецької</a:t>
            </a:r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загальноосвітньої школи І-ІІІ ступенів </a:t>
            </a:r>
          </a:p>
          <a:p>
            <a:pPr algn="ctr"/>
            <a:r>
              <a:rPr lang="uk-UA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Городищенської</a:t>
            </a:r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районної ради Черкаської області </a:t>
            </a:r>
          </a:p>
          <a:p>
            <a:pPr algn="ctr"/>
            <a:r>
              <a:rPr lang="uk-UA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Гергель</a:t>
            </a:r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Василівна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 descr="Широкий диагональный 2"/>
          <p:cNvSpPr>
            <a:spLocks noChangeArrowheads="1"/>
          </p:cNvSpPr>
          <p:nvPr/>
        </p:nvSpPr>
        <p:spPr bwMode="auto">
          <a:xfrm>
            <a:off x="1044575" y="404813"/>
            <a:ext cx="2684463" cy="5589587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2484438" y="2205038"/>
            <a:ext cx="501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K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044575" y="1882775"/>
            <a:ext cx="3611563" cy="4111625"/>
            <a:chOff x="1202" y="1026"/>
            <a:chExt cx="1769" cy="2268"/>
          </a:xfrm>
        </p:grpSpPr>
        <p:sp>
          <p:nvSpPr>
            <p:cNvPr id="23576" name="AutoShape 7"/>
            <p:cNvSpPr>
              <a:spLocks noChangeArrowheads="1"/>
            </p:cNvSpPr>
            <p:nvPr/>
          </p:nvSpPr>
          <p:spPr bwMode="auto">
            <a:xfrm>
              <a:off x="1202" y="1026"/>
              <a:ext cx="1768" cy="2268"/>
            </a:xfrm>
            <a:prstGeom prst="cube">
              <a:avLst>
                <a:gd name="adj" fmla="val 2500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77" name="Line 8"/>
            <p:cNvSpPr>
              <a:spLocks noChangeShapeType="1"/>
            </p:cNvSpPr>
            <p:nvPr/>
          </p:nvSpPr>
          <p:spPr bwMode="auto">
            <a:xfrm>
              <a:off x="1655" y="1026"/>
              <a:ext cx="45" cy="18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8" name="Line 9"/>
            <p:cNvSpPr>
              <a:spLocks noChangeShapeType="1"/>
            </p:cNvSpPr>
            <p:nvPr/>
          </p:nvSpPr>
          <p:spPr bwMode="auto">
            <a:xfrm flipH="1">
              <a:off x="1701" y="2840"/>
              <a:ext cx="127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9" name="Line 10"/>
            <p:cNvSpPr>
              <a:spLocks noChangeShapeType="1"/>
            </p:cNvSpPr>
            <p:nvPr/>
          </p:nvSpPr>
          <p:spPr bwMode="auto">
            <a:xfrm flipH="1">
              <a:off x="1202" y="2840"/>
              <a:ext cx="499" cy="4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557" name="Oval 12"/>
          <p:cNvSpPr>
            <a:spLocks noChangeArrowheads="1"/>
          </p:cNvSpPr>
          <p:nvPr/>
        </p:nvSpPr>
        <p:spPr bwMode="auto">
          <a:xfrm>
            <a:off x="1785938" y="5911850"/>
            <a:ext cx="182562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8" name="Text Box 13"/>
          <p:cNvSpPr txBox="1">
            <a:spLocks noChangeArrowheads="1"/>
          </p:cNvSpPr>
          <p:nvPr/>
        </p:nvSpPr>
        <p:spPr bwMode="auto">
          <a:xfrm>
            <a:off x="488950" y="5746750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</a:p>
        </p:txBody>
      </p:sp>
      <p:sp>
        <p:nvSpPr>
          <p:cNvPr id="23559" name="Text Box 14"/>
          <p:cNvSpPr txBox="1">
            <a:spLocks noChangeArrowheads="1"/>
          </p:cNvSpPr>
          <p:nvPr/>
        </p:nvSpPr>
        <p:spPr bwMode="auto">
          <a:xfrm>
            <a:off x="3636963" y="5911850"/>
            <a:ext cx="4556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В</a:t>
            </a:r>
          </a:p>
        </p:txBody>
      </p:sp>
      <p:sp>
        <p:nvSpPr>
          <p:cNvPr id="23560" name="Text Box 15"/>
          <p:cNvSpPr txBox="1">
            <a:spLocks noChangeArrowheads="1"/>
          </p:cNvSpPr>
          <p:nvPr/>
        </p:nvSpPr>
        <p:spPr bwMode="auto">
          <a:xfrm>
            <a:off x="4656138" y="4845050"/>
            <a:ext cx="477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</a:p>
        </p:txBody>
      </p:sp>
      <p:sp>
        <p:nvSpPr>
          <p:cNvPr id="23561" name="Text Box 16"/>
          <p:cNvSpPr txBox="1">
            <a:spLocks noChangeArrowheads="1"/>
          </p:cNvSpPr>
          <p:nvPr/>
        </p:nvSpPr>
        <p:spPr bwMode="auto">
          <a:xfrm>
            <a:off x="1508125" y="4598988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3562" name="Text Box 17"/>
          <p:cNvSpPr txBox="1">
            <a:spLocks noChangeArrowheads="1"/>
          </p:cNvSpPr>
          <p:nvPr/>
        </p:nvSpPr>
        <p:spPr bwMode="auto">
          <a:xfrm>
            <a:off x="395288" y="2378075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3563" name="Text Box 18"/>
          <p:cNvSpPr txBox="1">
            <a:spLocks noChangeArrowheads="1"/>
          </p:cNvSpPr>
          <p:nvPr/>
        </p:nvSpPr>
        <p:spPr bwMode="auto">
          <a:xfrm>
            <a:off x="1600200" y="1308100"/>
            <a:ext cx="6111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3564" name="Text Box 19"/>
          <p:cNvSpPr txBox="1">
            <a:spLocks noChangeArrowheads="1"/>
          </p:cNvSpPr>
          <p:nvPr/>
        </p:nvSpPr>
        <p:spPr bwMode="auto">
          <a:xfrm>
            <a:off x="4562475" y="1471613"/>
            <a:ext cx="609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3565" name="Text Box 20"/>
          <p:cNvSpPr txBox="1">
            <a:spLocks noChangeArrowheads="1"/>
          </p:cNvSpPr>
          <p:nvPr/>
        </p:nvSpPr>
        <p:spPr bwMode="auto">
          <a:xfrm>
            <a:off x="3190875" y="2705100"/>
            <a:ext cx="588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B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3566" name="Text Box 22"/>
          <p:cNvSpPr txBox="1">
            <a:spLocks noChangeArrowheads="1"/>
          </p:cNvSpPr>
          <p:nvPr/>
        </p:nvSpPr>
        <p:spPr bwMode="auto">
          <a:xfrm>
            <a:off x="1414463" y="5994400"/>
            <a:ext cx="500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H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3567" name="Line 23"/>
          <p:cNvSpPr>
            <a:spLocks noChangeShapeType="1"/>
          </p:cNvSpPr>
          <p:nvPr/>
        </p:nvSpPr>
        <p:spPr bwMode="auto">
          <a:xfrm flipH="1">
            <a:off x="1878013" y="2708275"/>
            <a:ext cx="1181100" cy="3286125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8" name="Line 24"/>
          <p:cNvSpPr>
            <a:spLocks noChangeShapeType="1"/>
          </p:cNvSpPr>
          <p:nvPr/>
        </p:nvSpPr>
        <p:spPr bwMode="auto">
          <a:xfrm>
            <a:off x="2524125" y="27066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9" name="Oval 27"/>
          <p:cNvSpPr>
            <a:spLocks noChangeArrowheads="1"/>
          </p:cNvSpPr>
          <p:nvPr/>
        </p:nvSpPr>
        <p:spPr bwMode="auto">
          <a:xfrm>
            <a:off x="2916238" y="2708275"/>
            <a:ext cx="184150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70" name="Freeform 28"/>
          <p:cNvSpPr>
            <a:spLocks/>
          </p:cNvSpPr>
          <p:nvPr/>
        </p:nvSpPr>
        <p:spPr bwMode="auto">
          <a:xfrm>
            <a:off x="3729038" y="2767013"/>
            <a:ext cx="1587" cy="3224212"/>
          </a:xfrm>
          <a:custGeom>
            <a:avLst/>
            <a:gdLst>
              <a:gd name="T0" fmla="*/ 0 w 1"/>
              <a:gd name="T1" fmla="*/ 2147483647 h 2031"/>
              <a:gd name="T2" fmla="*/ 0 w 1"/>
              <a:gd name="T3" fmla="*/ 0 h 2031"/>
              <a:gd name="T4" fmla="*/ 0 60000 65536"/>
              <a:gd name="T5" fmla="*/ 0 60000 65536"/>
              <a:gd name="T6" fmla="*/ 0 w 1"/>
              <a:gd name="T7" fmla="*/ 0 h 2031"/>
              <a:gd name="T8" fmla="*/ 1 w 1"/>
              <a:gd name="T9" fmla="*/ 2031 h 20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031">
                <a:moveTo>
                  <a:pt x="0" y="2031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0" name="Freeform 36"/>
          <p:cNvSpPr>
            <a:spLocks/>
          </p:cNvSpPr>
          <p:nvPr/>
        </p:nvSpPr>
        <p:spPr bwMode="auto">
          <a:xfrm>
            <a:off x="2995613" y="549275"/>
            <a:ext cx="785812" cy="2254250"/>
          </a:xfrm>
          <a:custGeom>
            <a:avLst/>
            <a:gdLst>
              <a:gd name="T0" fmla="*/ 2147483647 w 495"/>
              <a:gd name="T1" fmla="*/ 0 h 1420"/>
              <a:gd name="T2" fmla="*/ 0 w 495"/>
              <a:gd name="T3" fmla="*/ 2147483647 h 1420"/>
              <a:gd name="T4" fmla="*/ 0 60000 65536"/>
              <a:gd name="T5" fmla="*/ 0 60000 65536"/>
              <a:gd name="T6" fmla="*/ 0 w 495"/>
              <a:gd name="T7" fmla="*/ 0 h 1420"/>
              <a:gd name="T8" fmla="*/ 495 w 495"/>
              <a:gd name="T9" fmla="*/ 1420 h 14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95" h="1420">
                <a:moveTo>
                  <a:pt x="495" y="0"/>
                </a:moveTo>
                <a:lnTo>
                  <a:pt x="0" y="1420"/>
                </a:lnTo>
              </a:path>
            </a:pathLst>
          </a:cu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1" name="Freeform 37"/>
          <p:cNvSpPr>
            <a:spLocks/>
          </p:cNvSpPr>
          <p:nvPr/>
        </p:nvSpPr>
        <p:spPr bwMode="auto">
          <a:xfrm>
            <a:off x="3708400" y="404813"/>
            <a:ext cx="33338" cy="2374900"/>
          </a:xfrm>
          <a:custGeom>
            <a:avLst/>
            <a:gdLst>
              <a:gd name="T0" fmla="*/ 2147483647 w 21"/>
              <a:gd name="T1" fmla="*/ 2147483647 h 1496"/>
              <a:gd name="T2" fmla="*/ 0 w 21"/>
              <a:gd name="T3" fmla="*/ 0 h 1496"/>
              <a:gd name="T4" fmla="*/ 0 60000 65536"/>
              <a:gd name="T5" fmla="*/ 0 60000 65536"/>
              <a:gd name="T6" fmla="*/ 0 w 21"/>
              <a:gd name="T7" fmla="*/ 0 h 1496"/>
              <a:gd name="T8" fmla="*/ 21 w 21"/>
              <a:gd name="T9" fmla="*/ 1496 h 14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1" h="1496">
                <a:moveTo>
                  <a:pt x="21" y="1496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3" name="Oval 29"/>
          <p:cNvSpPr>
            <a:spLocks noChangeArrowheads="1"/>
          </p:cNvSpPr>
          <p:nvPr/>
        </p:nvSpPr>
        <p:spPr bwMode="auto">
          <a:xfrm>
            <a:off x="3636963" y="650875"/>
            <a:ext cx="184150" cy="1635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74" name="Rectangle 39"/>
          <p:cNvSpPr>
            <a:spLocks noChangeArrowheads="1"/>
          </p:cNvSpPr>
          <p:nvPr/>
        </p:nvSpPr>
        <p:spPr bwMode="auto">
          <a:xfrm>
            <a:off x="5584410" y="404813"/>
            <a:ext cx="2844048" cy="51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Бліц-опитування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23575" name="Text Box 41"/>
          <p:cNvSpPr txBox="1">
            <a:spLocks noChangeArrowheads="1"/>
          </p:cNvSpPr>
          <p:nvPr/>
        </p:nvSpPr>
        <p:spPr bwMode="auto">
          <a:xfrm>
            <a:off x="4859338" y="2276475"/>
            <a:ext cx="411003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Чи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вірите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прямі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НК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ВВ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перетинаюся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300" grpId="0" animBg="1"/>
      <p:bldP spid="11301" grpId="0" animBg="1"/>
      <p:bldP spid="1129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5" name="Freeform 27" descr="Широкий диагональный 2"/>
          <p:cNvSpPr>
            <a:spLocks/>
          </p:cNvSpPr>
          <p:nvPr/>
        </p:nvSpPr>
        <p:spPr bwMode="auto">
          <a:xfrm>
            <a:off x="3729038" y="-531813"/>
            <a:ext cx="927100" cy="6526213"/>
          </a:xfrm>
          <a:custGeom>
            <a:avLst/>
            <a:gdLst>
              <a:gd name="T0" fmla="*/ 0 w 454"/>
              <a:gd name="T1" fmla="*/ 2147483647 h 3266"/>
              <a:gd name="T2" fmla="*/ 2147483647 w 454"/>
              <a:gd name="T3" fmla="*/ 2147483647 h 3266"/>
              <a:gd name="T4" fmla="*/ 2147483647 w 454"/>
              <a:gd name="T5" fmla="*/ 0 h 3266"/>
              <a:gd name="T6" fmla="*/ 0 w 454"/>
              <a:gd name="T7" fmla="*/ 2147483647 h 3266"/>
              <a:gd name="T8" fmla="*/ 0 w 454"/>
              <a:gd name="T9" fmla="*/ 2147483647 h 32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4"/>
              <a:gd name="T16" fmla="*/ 0 h 3266"/>
              <a:gd name="T17" fmla="*/ 454 w 454"/>
              <a:gd name="T18" fmla="*/ 3266 h 32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4" h="3266">
                <a:moveTo>
                  <a:pt x="0" y="3266"/>
                </a:moveTo>
                <a:lnTo>
                  <a:pt x="454" y="2812"/>
                </a:lnTo>
                <a:lnTo>
                  <a:pt x="454" y="0"/>
                </a:lnTo>
                <a:lnTo>
                  <a:pt x="0" y="408"/>
                </a:lnTo>
                <a:lnTo>
                  <a:pt x="0" y="3266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1044575" y="1882775"/>
            <a:ext cx="3609975" cy="4111625"/>
            <a:chOff x="658" y="1186"/>
            <a:chExt cx="2274" cy="2590"/>
          </a:xfrm>
        </p:grpSpPr>
        <p:sp>
          <p:nvSpPr>
            <p:cNvPr id="24601" name="AutoShape 5"/>
            <p:cNvSpPr>
              <a:spLocks noChangeArrowheads="1"/>
            </p:cNvSpPr>
            <p:nvPr/>
          </p:nvSpPr>
          <p:spPr bwMode="auto">
            <a:xfrm>
              <a:off x="658" y="1186"/>
              <a:ext cx="2274" cy="2590"/>
            </a:xfrm>
            <a:prstGeom prst="cube">
              <a:avLst>
                <a:gd name="adj" fmla="val 2500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602" name="Line 6"/>
            <p:cNvSpPr>
              <a:spLocks noChangeShapeType="1"/>
            </p:cNvSpPr>
            <p:nvPr/>
          </p:nvSpPr>
          <p:spPr bwMode="auto">
            <a:xfrm>
              <a:off x="1241" y="1186"/>
              <a:ext cx="57" cy="20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03" name="Freeform 7"/>
            <p:cNvSpPr>
              <a:spLocks/>
            </p:cNvSpPr>
            <p:nvPr/>
          </p:nvSpPr>
          <p:spPr bwMode="auto">
            <a:xfrm>
              <a:off x="1312" y="3240"/>
              <a:ext cx="1616" cy="8"/>
            </a:xfrm>
            <a:custGeom>
              <a:avLst/>
              <a:gdLst>
                <a:gd name="T0" fmla="*/ 1616 w 1616"/>
                <a:gd name="T1" fmla="*/ 0 h 8"/>
                <a:gd name="T2" fmla="*/ 0 w 1616"/>
                <a:gd name="T3" fmla="*/ 8 h 8"/>
                <a:gd name="T4" fmla="*/ 0 60000 65536"/>
                <a:gd name="T5" fmla="*/ 0 60000 65536"/>
                <a:gd name="T6" fmla="*/ 0 w 1616"/>
                <a:gd name="T7" fmla="*/ 0 h 8"/>
                <a:gd name="T8" fmla="*/ 1616 w 1616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16" h="8">
                  <a:moveTo>
                    <a:pt x="1616" y="0"/>
                  </a:moveTo>
                  <a:lnTo>
                    <a:pt x="0" y="8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04" name="Line 8"/>
            <p:cNvSpPr>
              <a:spLocks noChangeShapeType="1"/>
            </p:cNvSpPr>
            <p:nvPr/>
          </p:nvSpPr>
          <p:spPr bwMode="auto">
            <a:xfrm flipH="1">
              <a:off x="658" y="3258"/>
              <a:ext cx="642" cy="5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580" name="Text Box 10"/>
          <p:cNvSpPr txBox="1">
            <a:spLocks noChangeArrowheads="1"/>
          </p:cNvSpPr>
          <p:nvPr/>
        </p:nvSpPr>
        <p:spPr bwMode="auto">
          <a:xfrm>
            <a:off x="488950" y="5746750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</a:p>
        </p:txBody>
      </p:sp>
      <p:sp>
        <p:nvSpPr>
          <p:cNvPr id="24581" name="Text Box 11"/>
          <p:cNvSpPr txBox="1">
            <a:spLocks noChangeArrowheads="1"/>
          </p:cNvSpPr>
          <p:nvPr/>
        </p:nvSpPr>
        <p:spPr bwMode="auto">
          <a:xfrm>
            <a:off x="3636963" y="5911850"/>
            <a:ext cx="4556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В</a:t>
            </a:r>
          </a:p>
        </p:txBody>
      </p:sp>
      <p:sp>
        <p:nvSpPr>
          <p:cNvPr id="24582" name="Text Box 12"/>
          <p:cNvSpPr txBox="1">
            <a:spLocks noChangeArrowheads="1"/>
          </p:cNvSpPr>
          <p:nvPr/>
        </p:nvSpPr>
        <p:spPr bwMode="auto">
          <a:xfrm>
            <a:off x="4656138" y="4845050"/>
            <a:ext cx="477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</a:p>
        </p:txBody>
      </p:sp>
      <p:sp>
        <p:nvSpPr>
          <p:cNvPr id="24583" name="Text Box 13"/>
          <p:cNvSpPr txBox="1">
            <a:spLocks noChangeArrowheads="1"/>
          </p:cNvSpPr>
          <p:nvPr/>
        </p:nvSpPr>
        <p:spPr bwMode="auto">
          <a:xfrm>
            <a:off x="1508125" y="4598988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4584" name="Text Box 14"/>
          <p:cNvSpPr txBox="1">
            <a:spLocks noChangeArrowheads="1"/>
          </p:cNvSpPr>
          <p:nvPr/>
        </p:nvSpPr>
        <p:spPr bwMode="auto">
          <a:xfrm>
            <a:off x="395288" y="2378075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4585" name="Text Box 15"/>
          <p:cNvSpPr txBox="1">
            <a:spLocks noChangeArrowheads="1"/>
          </p:cNvSpPr>
          <p:nvPr/>
        </p:nvSpPr>
        <p:spPr bwMode="auto">
          <a:xfrm>
            <a:off x="1600200" y="1308100"/>
            <a:ext cx="6111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4586" name="Text Box 16"/>
          <p:cNvSpPr txBox="1">
            <a:spLocks noChangeArrowheads="1"/>
          </p:cNvSpPr>
          <p:nvPr/>
        </p:nvSpPr>
        <p:spPr bwMode="auto">
          <a:xfrm>
            <a:off x="4562475" y="1471613"/>
            <a:ext cx="609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4587" name="Text Box 17"/>
          <p:cNvSpPr txBox="1">
            <a:spLocks noChangeArrowheads="1"/>
          </p:cNvSpPr>
          <p:nvPr/>
        </p:nvSpPr>
        <p:spPr bwMode="auto">
          <a:xfrm>
            <a:off x="3190875" y="2705100"/>
            <a:ext cx="588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B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4588" name="Line 20"/>
          <p:cNvSpPr>
            <a:spLocks noChangeShapeType="1"/>
          </p:cNvSpPr>
          <p:nvPr/>
        </p:nvSpPr>
        <p:spPr bwMode="auto">
          <a:xfrm>
            <a:off x="2524125" y="27066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9" name="Freeform 22"/>
          <p:cNvSpPr>
            <a:spLocks/>
          </p:cNvSpPr>
          <p:nvPr/>
        </p:nvSpPr>
        <p:spPr bwMode="auto">
          <a:xfrm>
            <a:off x="3729038" y="2767013"/>
            <a:ext cx="1587" cy="3224212"/>
          </a:xfrm>
          <a:custGeom>
            <a:avLst/>
            <a:gdLst>
              <a:gd name="T0" fmla="*/ 0 w 1"/>
              <a:gd name="T1" fmla="*/ 2147483647 h 2031"/>
              <a:gd name="T2" fmla="*/ 0 w 1"/>
              <a:gd name="T3" fmla="*/ 0 h 2031"/>
              <a:gd name="T4" fmla="*/ 0 60000 65536"/>
              <a:gd name="T5" fmla="*/ 0 60000 65536"/>
              <a:gd name="T6" fmla="*/ 0 w 1"/>
              <a:gd name="T7" fmla="*/ 0 h 2031"/>
              <a:gd name="T8" fmla="*/ 1 w 1"/>
              <a:gd name="T9" fmla="*/ 2031 h 20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031">
                <a:moveTo>
                  <a:pt x="0" y="2031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12" name="Freeform 24"/>
          <p:cNvSpPr>
            <a:spLocks/>
          </p:cNvSpPr>
          <p:nvPr/>
        </p:nvSpPr>
        <p:spPr bwMode="auto">
          <a:xfrm>
            <a:off x="3708400" y="44450"/>
            <a:ext cx="33338" cy="2735263"/>
          </a:xfrm>
          <a:custGeom>
            <a:avLst/>
            <a:gdLst>
              <a:gd name="T0" fmla="*/ 2147483647 w 21"/>
              <a:gd name="T1" fmla="*/ 2147483647 h 1723"/>
              <a:gd name="T2" fmla="*/ 0 w 21"/>
              <a:gd name="T3" fmla="*/ 0 h 1723"/>
              <a:gd name="T4" fmla="*/ 0 60000 65536"/>
              <a:gd name="T5" fmla="*/ 0 60000 65536"/>
              <a:gd name="T6" fmla="*/ 0 w 21"/>
              <a:gd name="T7" fmla="*/ 0 h 1723"/>
              <a:gd name="T8" fmla="*/ 21 w 21"/>
              <a:gd name="T9" fmla="*/ 1723 h 172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1" h="1723">
                <a:moveTo>
                  <a:pt x="21" y="1723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1" name="Line 28"/>
          <p:cNvSpPr>
            <a:spLocks noChangeShapeType="1"/>
          </p:cNvSpPr>
          <p:nvPr/>
        </p:nvSpPr>
        <p:spPr bwMode="auto">
          <a:xfrm flipH="1" flipV="1">
            <a:off x="4211638" y="2349500"/>
            <a:ext cx="431800" cy="1584325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92" name="Text Box 29"/>
          <p:cNvSpPr txBox="1">
            <a:spLocks noChangeArrowheads="1"/>
          </p:cNvSpPr>
          <p:nvPr/>
        </p:nvSpPr>
        <p:spPr bwMode="auto">
          <a:xfrm flipH="1">
            <a:off x="4856163" y="5254625"/>
            <a:ext cx="76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N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4593" name="Text Box 30"/>
          <p:cNvSpPr txBox="1">
            <a:spLocks noChangeArrowheads="1"/>
          </p:cNvSpPr>
          <p:nvPr/>
        </p:nvSpPr>
        <p:spPr bwMode="auto">
          <a:xfrm>
            <a:off x="4211638" y="2060575"/>
            <a:ext cx="479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К</a:t>
            </a:r>
          </a:p>
        </p:txBody>
      </p:sp>
      <p:sp>
        <p:nvSpPr>
          <p:cNvPr id="24594" name="Oval 9"/>
          <p:cNvSpPr>
            <a:spLocks noChangeArrowheads="1"/>
          </p:cNvSpPr>
          <p:nvPr/>
        </p:nvSpPr>
        <p:spPr bwMode="auto">
          <a:xfrm>
            <a:off x="4572000" y="3789363"/>
            <a:ext cx="182563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5" name="Text Box 33"/>
          <p:cNvSpPr txBox="1">
            <a:spLocks noChangeArrowheads="1"/>
          </p:cNvSpPr>
          <p:nvPr/>
        </p:nvSpPr>
        <p:spPr bwMode="auto">
          <a:xfrm>
            <a:off x="4787900" y="3573463"/>
            <a:ext cx="500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Н</a:t>
            </a:r>
          </a:p>
        </p:txBody>
      </p:sp>
      <p:sp>
        <p:nvSpPr>
          <p:cNvPr id="12322" name="Line 34"/>
          <p:cNvSpPr>
            <a:spLocks noChangeShapeType="1"/>
          </p:cNvSpPr>
          <p:nvPr/>
        </p:nvSpPr>
        <p:spPr bwMode="auto">
          <a:xfrm flipH="1" flipV="1">
            <a:off x="3563938" y="44450"/>
            <a:ext cx="647700" cy="230505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13" name="Oval 25"/>
          <p:cNvSpPr>
            <a:spLocks noChangeArrowheads="1"/>
          </p:cNvSpPr>
          <p:nvPr/>
        </p:nvSpPr>
        <p:spPr bwMode="auto">
          <a:xfrm>
            <a:off x="3635375" y="549275"/>
            <a:ext cx="184150" cy="1635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8" name="Oval 32"/>
          <p:cNvSpPr>
            <a:spLocks noChangeArrowheads="1"/>
          </p:cNvSpPr>
          <p:nvPr/>
        </p:nvSpPr>
        <p:spPr bwMode="auto">
          <a:xfrm>
            <a:off x="4140200" y="2276475"/>
            <a:ext cx="182563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99" name="Rectangle 35"/>
          <p:cNvSpPr>
            <a:spLocks noChangeArrowheads="1"/>
          </p:cNvSpPr>
          <p:nvPr/>
        </p:nvSpPr>
        <p:spPr bwMode="auto">
          <a:xfrm>
            <a:off x="5584408" y="404813"/>
            <a:ext cx="2844048" cy="51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Бліц-опитування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24600" name="Text Box 37"/>
          <p:cNvSpPr txBox="1">
            <a:spLocks noChangeArrowheads="1"/>
          </p:cNvSpPr>
          <p:nvPr/>
        </p:nvSpPr>
        <p:spPr bwMode="auto">
          <a:xfrm>
            <a:off x="5214267" y="2041615"/>
            <a:ext cx="392973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400" dirty="0"/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Чи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вірите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/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прямі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НК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ВВ</a:t>
            </a:r>
            <a:r>
              <a:rPr lang="ru-RU" sz="2400" i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перетинаються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5" grpId="0" animBg="1"/>
      <p:bldP spid="12312" grpId="0" animBg="1"/>
      <p:bldP spid="12322" grpId="0" animBg="1"/>
      <p:bldP spid="123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8" name="Freeform 36" descr="Широкий диагональный 2"/>
          <p:cNvSpPr>
            <a:spLocks/>
          </p:cNvSpPr>
          <p:nvPr/>
        </p:nvSpPr>
        <p:spPr bwMode="auto">
          <a:xfrm>
            <a:off x="3708400" y="158750"/>
            <a:ext cx="947738" cy="6223000"/>
          </a:xfrm>
          <a:custGeom>
            <a:avLst/>
            <a:gdLst>
              <a:gd name="T0" fmla="*/ 2147483647 w 597"/>
              <a:gd name="T1" fmla="*/ 2147483647 h 3920"/>
              <a:gd name="T2" fmla="*/ 2147483647 w 597"/>
              <a:gd name="T3" fmla="*/ 2147483647 h 3920"/>
              <a:gd name="T4" fmla="*/ 2147483647 w 597"/>
              <a:gd name="T5" fmla="*/ 0 h 3920"/>
              <a:gd name="T6" fmla="*/ 0 w 597"/>
              <a:gd name="T7" fmla="*/ 2147483647 h 3920"/>
              <a:gd name="T8" fmla="*/ 2147483647 w 597"/>
              <a:gd name="T9" fmla="*/ 2147483647 h 39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7"/>
              <a:gd name="T16" fmla="*/ 0 h 3920"/>
              <a:gd name="T17" fmla="*/ 597 w 597"/>
              <a:gd name="T18" fmla="*/ 3920 h 39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7" h="3920">
                <a:moveTo>
                  <a:pt x="36" y="3920"/>
                </a:moveTo>
                <a:lnTo>
                  <a:pt x="597" y="3344"/>
                </a:lnTo>
                <a:lnTo>
                  <a:pt x="584" y="0"/>
                </a:lnTo>
                <a:lnTo>
                  <a:pt x="0" y="485"/>
                </a:lnTo>
                <a:lnTo>
                  <a:pt x="36" y="3920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4" name="Freeform 2" descr="Широкий диагональный 2"/>
          <p:cNvSpPr>
            <a:spLocks/>
          </p:cNvSpPr>
          <p:nvPr/>
        </p:nvSpPr>
        <p:spPr bwMode="auto">
          <a:xfrm>
            <a:off x="1042988" y="287338"/>
            <a:ext cx="1014412" cy="6089650"/>
          </a:xfrm>
          <a:custGeom>
            <a:avLst/>
            <a:gdLst>
              <a:gd name="T0" fmla="*/ 2147483647 w 639"/>
              <a:gd name="T1" fmla="*/ 2147483647 h 3836"/>
              <a:gd name="T2" fmla="*/ 2147483647 w 639"/>
              <a:gd name="T3" fmla="*/ 2147483647 h 3836"/>
              <a:gd name="T4" fmla="*/ 2147483647 w 639"/>
              <a:gd name="T5" fmla="*/ 0 h 3836"/>
              <a:gd name="T6" fmla="*/ 0 w 639"/>
              <a:gd name="T7" fmla="*/ 2147483647 h 3836"/>
              <a:gd name="T8" fmla="*/ 2147483647 w 639"/>
              <a:gd name="T9" fmla="*/ 2147483647 h 38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39"/>
              <a:gd name="T16" fmla="*/ 0 h 3836"/>
              <a:gd name="T17" fmla="*/ 639 w 639"/>
              <a:gd name="T18" fmla="*/ 3836 h 38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39" h="3836">
                <a:moveTo>
                  <a:pt x="10" y="3836"/>
                </a:moveTo>
                <a:lnTo>
                  <a:pt x="639" y="3336"/>
                </a:lnTo>
                <a:lnTo>
                  <a:pt x="584" y="0"/>
                </a:lnTo>
                <a:lnTo>
                  <a:pt x="0" y="485"/>
                </a:lnTo>
                <a:lnTo>
                  <a:pt x="10" y="3836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44575" y="2298700"/>
            <a:ext cx="3611563" cy="4111625"/>
            <a:chOff x="1202" y="1026"/>
            <a:chExt cx="1769" cy="2268"/>
          </a:xfrm>
        </p:grpSpPr>
        <p:sp>
          <p:nvSpPr>
            <p:cNvPr id="25648" name="AutoShape 4"/>
            <p:cNvSpPr>
              <a:spLocks noChangeArrowheads="1"/>
            </p:cNvSpPr>
            <p:nvPr/>
          </p:nvSpPr>
          <p:spPr bwMode="auto">
            <a:xfrm>
              <a:off x="1202" y="1026"/>
              <a:ext cx="1768" cy="2268"/>
            </a:xfrm>
            <a:prstGeom prst="cube">
              <a:avLst>
                <a:gd name="adj" fmla="val 2500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49" name="Line 5"/>
            <p:cNvSpPr>
              <a:spLocks noChangeShapeType="1"/>
            </p:cNvSpPr>
            <p:nvPr/>
          </p:nvSpPr>
          <p:spPr bwMode="auto">
            <a:xfrm>
              <a:off x="1655" y="1026"/>
              <a:ext cx="45" cy="18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0" name="Line 6"/>
            <p:cNvSpPr>
              <a:spLocks noChangeShapeType="1"/>
            </p:cNvSpPr>
            <p:nvPr/>
          </p:nvSpPr>
          <p:spPr bwMode="auto">
            <a:xfrm flipH="1">
              <a:off x="1701" y="2840"/>
              <a:ext cx="127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51" name="Line 7"/>
            <p:cNvSpPr>
              <a:spLocks noChangeShapeType="1"/>
            </p:cNvSpPr>
            <p:nvPr/>
          </p:nvSpPr>
          <p:spPr bwMode="auto">
            <a:xfrm flipH="1">
              <a:off x="1202" y="2840"/>
              <a:ext cx="499" cy="4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05" name="Text Box 8"/>
          <p:cNvSpPr txBox="1">
            <a:spLocks noChangeArrowheads="1"/>
          </p:cNvSpPr>
          <p:nvPr/>
        </p:nvSpPr>
        <p:spPr bwMode="auto">
          <a:xfrm>
            <a:off x="488950" y="6162675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</a:p>
        </p:txBody>
      </p:sp>
      <p:sp>
        <p:nvSpPr>
          <p:cNvPr id="25606" name="Text Box 9"/>
          <p:cNvSpPr txBox="1">
            <a:spLocks noChangeArrowheads="1"/>
          </p:cNvSpPr>
          <p:nvPr/>
        </p:nvSpPr>
        <p:spPr bwMode="auto">
          <a:xfrm>
            <a:off x="3636963" y="5911850"/>
            <a:ext cx="4556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В</a:t>
            </a:r>
          </a:p>
        </p:txBody>
      </p:sp>
      <p:sp>
        <p:nvSpPr>
          <p:cNvPr id="25607" name="Text Box 10"/>
          <p:cNvSpPr txBox="1">
            <a:spLocks noChangeArrowheads="1"/>
          </p:cNvSpPr>
          <p:nvPr/>
        </p:nvSpPr>
        <p:spPr bwMode="auto">
          <a:xfrm>
            <a:off x="4656138" y="5260975"/>
            <a:ext cx="477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</a:p>
        </p:txBody>
      </p:sp>
      <p:sp>
        <p:nvSpPr>
          <p:cNvPr id="25608" name="Text Box 11"/>
          <p:cNvSpPr txBox="1">
            <a:spLocks noChangeArrowheads="1"/>
          </p:cNvSpPr>
          <p:nvPr/>
        </p:nvSpPr>
        <p:spPr bwMode="auto">
          <a:xfrm>
            <a:off x="1908175" y="5500688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5609" name="Text Box 12"/>
          <p:cNvSpPr txBox="1">
            <a:spLocks noChangeArrowheads="1"/>
          </p:cNvSpPr>
          <p:nvPr/>
        </p:nvSpPr>
        <p:spPr bwMode="auto">
          <a:xfrm>
            <a:off x="395288" y="2794000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5610" name="Text Box 13"/>
          <p:cNvSpPr txBox="1">
            <a:spLocks noChangeArrowheads="1"/>
          </p:cNvSpPr>
          <p:nvPr/>
        </p:nvSpPr>
        <p:spPr bwMode="auto">
          <a:xfrm>
            <a:off x="1600200" y="1724025"/>
            <a:ext cx="6111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5611" name="Text Box 14"/>
          <p:cNvSpPr txBox="1">
            <a:spLocks noChangeArrowheads="1"/>
          </p:cNvSpPr>
          <p:nvPr/>
        </p:nvSpPr>
        <p:spPr bwMode="auto">
          <a:xfrm>
            <a:off x="4562475" y="1887538"/>
            <a:ext cx="609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5612" name="Text Box 15"/>
          <p:cNvSpPr txBox="1">
            <a:spLocks noChangeArrowheads="1"/>
          </p:cNvSpPr>
          <p:nvPr/>
        </p:nvSpPr>
        <p:spPr bwMode="auto">
          <a:xfrm>
            <a:off x="3190875" y="3121025"/>
            <a:ext cx="588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B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5613" name="Line 16"/>
          <p:cNvSpPr>
            <a:spLocks noChangeShapeType="1"/>
          </p:cNvSpPr>
          <p:nvPr/>
        </p:nvSpPr>
        <p:spPr bwMode="auto">
          <a:xfrm>
            <a:off x="2524125" y="31226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14" name="Text Box 19"/>
          <p:cNvSpPr txBox="1">
            <a:spLocks noChangeArrowheads="1"/>
          </p:cNvSpPr>
          <p:nvPr/>
        </p:nvSpPr>
        <p:spPr bwMode="auto">
          <a:xfrm>
            <a:off x="4859338" y="2708275"/>
            <a:ext cx="411003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Чи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вірите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прямі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НК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МР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перетинаються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endParaRPr lang="ru-RU" sz="2400" dirty="0"/>
          </a:p>
        </p:txBody>
      </p:sp>
      <p:sp>
        <p:nvSpPr>
          <p:cNvPr id="25615" name="Line 20"/>
          <p:cNvSpPr>
            <a:spLocks noChangeShapeType="1"/>
          </p:cNvSpPr>
          <p:nvPr/>
        </p:nvSpPr>
        <p:spPr bwMode="auto">
          <a:xfrm flipH="1" flipV="1">
            <a:off x="4067175" y="2836863"/>
            <a:ext cx="576263" cy="2447925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16" name="Text Box 21"/>
          <p:cNvSpPr txBox="1">
            <a:spLocks noChangeArrowheads="1"/>
          </p:cNvSpPr>
          <p:nvPr/>
        </p:nvSpPr>
        <p:spPr bwMode="auto">
          <a:xfrm flipH="1">
            <a:off x="4856163" y="5670550"/>
            <a:ext cx="76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N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5617" name="Text Box 22"/>
          <p:cNvSpPr txBox="1">
            <a:spLocks noChangeArrowheads="1"/>
          </p:cNvSpPr>
          <p:nvPr/>
        </p:nvSpPr>
        <p:spPr bwMode="auto">
          <a:xfrm>
            <a:off x="4787900" y="4708525"/>
            <a:ext cx="43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Р</a:t>
            </a:r>
          </a:p>
        </p:txBody>
      </p:sp>
      <p:sp>
        <p:nvSpPr>
          <p:cNvPr id="25618" name="Text Box 24"/>
          <p:cNvSpPr txBox="1">
            <a:spLocks noChangeArrowheads="1"/>
          </p:cNvSpPr>
          <p:nvPr/>
        </p:nvSpPr>
        <p:spPr bwMode="auto">
          <a:xfrm>
            <a:off x="1476375" y="3268663"/>
            <a:ext cx="500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Н</a:t>
            </a:r>
          </a:p>
        </p:txBody>
      </p:sp>
      <p:sp>
        <p:nvSpPr>
          <p:cNvPr id="25619" name="Line 25"/>
          <p:cNvSpPr>
            <a:spLocks noChangeShapeType="1"/>
          </p:cNvSpPr>
          <p:nvPr/>
        </p:nvSpPr>
        <p:spPr bwMode="auto">
          <a:xfrm flipV="1">
            <a:off x="1042988" y="3629025"/>
            <a:ext cx="1008062" cy="2087563"/>
          </a:xfrm>
          <a:prstGeom prst="line">
            <a:avLst/>
          </a:prstGeom>
          <a:noFill/>
          <a:ln w="38100">
            <a:solidFill>
              <a:srgbClr val="0000CC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20" name="Oval 27"/>
          <p:cNvSpPr>
            <a:spLocks noChangeArrowheads="1"/>
          </p:cNvSpPr>
          <p:nvPr/>
        </p:nvSpPr>
        <p:spPr bwMode="auto">
          <a:xfrm>
            <a:off x="1908175" y="3557588"/>
            <a:ext cx="182563" cy="16510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21" name="Oval 31"/>
          <p:cNvSpPr>
            <a:spLocks noChangeArrowheads="1"/>
          </p:cNvSpPr>
          <p:nvPr/>
        </p:nvSpPr>
        <p:spPr bwMode="auto">
          <a:xfrm>
            <a:off x="971550" y="5645150"/>
            <a:ext cx="182563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22" name="Text Box 32"/>
          <p:cNvSpPr txBox="1">
            <a:spLocks noChangeArrowheads="1"/>
          </p:cNvSpPr>
          <p:nvPr/>
        </p:nvSpPr>
        <p:spPr bwMode="auto">
          <a:xfrm>
            <a:off x="468313" y="5357813"/>
            <a:ext cx="479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К</a:t>
            </a:r>
          </a:p>
        </p:txBody>
      </p:sp>
      <p:sp>
        <p:nvSpPr>
          <p:cNvPr id="25623" name="Text Box 33"/>
          <p:cNvSpPr txBox="1">
            <a:spLocks noChangeArrowheads="1"/>
          </p:cNvSpPr>
          <p:nvPr/>
        </p:nvSpPr>
        <p:spPr bwMode="auto">
          <a:xfrm>
            <a:off x="4140200" y="2620963"/>
            <a:ext cx="568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М</a:t>
            </a:r>
          </a:p>
        </p:txBody>
      </p:sp>
      <p:sp>
        <p:nvSpPr>
          <p:cNvPr id="13346" name="Line 34"/>
          <p:cNvSpPr>
            <a:spLocks noChangeShapeType="1"/>
          </p:cNvSpPr>
          <p:nvPr/>
        </p:nvSpPr>
        <p:spPr bwMode="auto">
          <a:xfrm flipV="1">
            <a:off x="2051050" y="115888"/>
            <a:ext cx="1728788" cy="3457575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47" name="Line 35"/>
          <p:cNvSpPr>
            <a:spLocks noChangeShapeType="1"/>
          </p:cNvSpPr>
          <p:nvPr/>
        </p:nvSpPr>
        <p:spPr bwMode="auto">
          <a:xfrm>
            <a:off x="3348038" y="-26988"/>
            <a:ext cx="719137" cy="2879726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8" name="Oval 26"/>
          <p:cNvSpPr>
            <a:spLocks noChangeArrowheads="1"/>
          </p:cNvSpPr>
          <p:nvPr/>
        </p:nvSpPr>
        <p:spPr bwMode="auto">
          <a:xfrm>
            <a:off x="3419475" y="549275"/>
            <a:ext cx="184150" cy="1635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27" name="Oval 29"/>
          <p:cNvSpPr>
            <a:spLocks noChangeArrowheads="1"/>
          </p:cNvSpPr>
          <p:nvPr/>
        </p:nvSpPr>
        <p:spPr bwMode="auto">
          <a:xfrm>
            <a:off x="4572000" y="5140325"/>
            <a:ext cx="182563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28" name="Oval 30"/>
          <p:cNvSpPr>
            <a:spLocks noChangeArrowheads="1"/>
          </p:cNvSpPr>
          <p:nvPr/>
        </p:nvSpPr>
        <p:spPr bwMode="auto">
          <a:xfrm>
            <a:off x="3995738" y="2836863"/>
            <a:ext cx="182562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37"/>
          <p:cNvGrpSpPr>
            <a:grpSpLocks/>
          </p:cNvGrpSpPr>
          <p:nvPr/>
        </p:nvGrpSpPr>
        <p:grpSpPr bwMode="auto">
          <a:xfrm rot="-7131381" flipH="1" flipV="1">
            <a:off x="4283075" y="766763"/>
            <a:ext cx="1009650" cy="2159000"/>
            <a:chOff x="2930" y="255"/>
            <a:chExt cx="766" cy="1844"/>
          </a:xfrm>
        </p:grpSpPr>
        <p:sp>
          <p:nvSpPr>
            <p:cNvPr id="25644" name="Freeform 38"/>
            <p:cNvSpPr>
              <a:spLocks/>
            </p:cNvSpPr>
            <p:nvPr/>
          </p:nvSpPr>
          <p:spPr bwMode="auto">
            <a:xfrm rot="78698">
              <a:off x="2930" y="255"/>
              <a:ext cx="766" cy="1823"/>
            </a:xfrm>
            <a:custGeom>
              <a:avLst/>
              <a:gdLst>
                <a:gd name="T0" fmla="*/ 0 w 1252"/>
                <a:gd name="T1" fmla="*/ 1 h 3125"/>
                <a:gd name="T2" fmla="*/ 1 w 1252"/>
                <a:gd name="T3" fmla="*/ 0 h 3125"/>
                <a:gd name="T4" fmla="*/ 1 w 1252"/>
                <a:gd name="T5" fmla="*/ 1 h 3125"/>
                <a:gd name="T6" fmla="*/ 1 w 1252"/>
                <a:gd name="T7" fmla="*/ 1 h 3125"/>
                <a:gd name="T8" fmla="*/ 1 w 1252"/>
                <a:gd name="T9" fmla="*/ 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1" name="Freeform 39"/>
            <p:cNvSpPr>
              <a:spLocks/>
            </p:cNvSpPr>
            <p:nvPr/>
          </p:nvSpPr>
          <p:spPr bwMode="auto">
            <a:xfrm rot="78698">
              <a:off x="3492" y="1745"/>
              <a:ext cx="195" cy="354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5646" name="Freeform 40"/>
            <p:cNvSpPr>
              <a:spLocks/>
            </p:cNvSpPr>
            <p:nvPr/>
          </p:nvSpPr>
          <p:spPr bwMode="auto">
            <a:xfrm rot="78698">
              <a:off x="3610" y="1957"/>
              <a:ext cx="74" cy="134"/>
            </a:xfrm>
            <a:custGeom>
              <a:avLst/>
              <a:gdLst>
                <a:gd name="T0" fmla="*/ 1 w 121"/>
                <a:gd name="T1" fmla="*/ 0 h 230"/>
                <a:gd name="T2" fmla="*/ 0 w 121"/>
                <a:gd name="T3" fmla="*/ 1 h 230"/>
                <a:gd name="T4" fmla="*/ 1 w 121"/>
                <a:gd name="T5" fmla="*/ 1 h 230"/>
                <a:gd name="T6" fmla="*/ 1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7" name="Freeform 41"/>
            <p:cNvSpPr>
              <a:spLocks/>
            </p:cNvSpPr>
            <p:nvPr/>
          </p:nvSpPr>
          <p:spPr bwMode="auto">
            <a:xfrm rot="78698">
              <a:off x="2981" y="274"/>
              <a:ext cx="670" cy="1523"/>
            </a:xfrm>
            <a:custGeom>
              <a:avLst/>
              <a:gdLst>
                <a:gd name="T0" fmla="*/ 1 w 1094"/>
                <a:gd name="T1" fmla="*/ 1 h 2612"/>
                <a:gd name="T2" fmla="*/ 1 w 1094"/>
                <a:gd name="T3" fmla="*/ 1 h 2612"/>
                <a:gd name="T4" fmla="*/ 1 w 1094"/>
                <a:gd name="T5" fmla="*/ 1 h 2612"/>
                <a:gd name="T6" fmla="*/ 1 w 1094"/>
                <a:gd name="T7" fmla="*/ 0 h 2612"/>
                <a:gd name="T8" fmla="*/ 0 w 1094"/>
                <a:gd name="T9" fmla="*/ 1 h 2612"/>
                <a:gd name="T10" fmla="*/ 1 w 1094"/>
                <a:gd name="T11" fmla="*/ 1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42"/>
          <p:cNvGrpSpPr>
            <a:grpSpLocks/>
          </p:cNvGrpSpPr>
          <p:nvPr/>
        </p:nvGrpSpPr>
        <p:grpSpPr bwMode="auto">
          <a:xfrm rot="9700067" flipH="1" flipV="1">
            <a:off x="684213" y="1628775"/>
            <a:ext cx="1009650" cy="2135188"/>
            <a:chOff x="2930" y="255"/>
            <a:chExt cx="766" cy="1844"/>
          </a:xfrm>
        </p:grpSpPr>
        <p:sp>
          <p:nvSpPr>
            <p:cNvPr id="25640" name="Freeform 43"/>
            <p:cNvSpPr>
              <a:spLocks/>
            </p:cNvSpPr>
            <p:nvPr/>
          </p:nvSpPr>
          <p:spPr bwMode="auto">
            <a:xfrm rot="78698">
              <a:off x="2930" y="255"/>
              <a:ext cx="766" cy="1823"/>
            </a:xfrm>
            <a:custGeom>
              <a:avLst/>
              <a:gdLst>
                <a:gd name="T0" fmla="*/ 0 w 1252"/>
                <a:gd name="T1" fmla="*/ 1 h 3125"/>
                <a:gd name="T2" fmla="*/ 1 w 1252"/>
                <a:gd name="T3" fmla="*/ 0 h 3125"/>
                <a:gd name="T4" fmla="*/ 1 w 1252"/>
                <a:gd name="T5" fmla="*/ 1 h 3125"/>
                <a:gd name="T6" fmla="*/ 1 w 1252"/>
                <a:gd name="T7" fmla="*/ 1 h 3125"/>
                <a:gd name="T8" fmla="*/ 1 w 1252"/>
                <a:gd name="T9" fmla="*/ 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6" name="Freeform 44"/>
            <p:cNvSpPr>
              <a:spLocks/>
            </p:cNvSpPr>
            <p:nvPr/>
          </p:nvSpPr>
          <p:spPr bwMode="auto">
            <a:xfrm rot="78698">
              <a:off x="3461" y="1748"/>
              <a:ext cx="194" cy="354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5642" name="Freeform 45"/>
            <p:cNvSpPr>
              <a:spLocks/>
            </p:cNvSpPr>
            <p:nvPr/>
          </p:nvSpPr>
          <p:spPr bwMode="auto">
            <a:xfrm rot="78698">
              <a:off x="3610" y="1957"/>
              <a:ext cx="74" cy="134"/>
            </a:xfrm>
            <a:custGeom>
              <a:avLst/>
              <a:gdLst>
                <a:gd name="T0" fmla="*/ 1 w 121"/>
                <a:gd name="T1" fmla="*/ 0 h 230"/>
                <a:gd name="T2" fmla="*/ 0 w 121"/>
                <a:gd name="T3" fmla="*/ 1 h 230"/>
                <a:gd name="T4" fmla="*/ 1 w 121"/>
                <a:gd name="T5" fmla="*/ 1 h 230"/>
                <a:gd name="T6" fmla="*/ 1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3" name="Freeform 46"/>
            <p:cNvSpPr>
              <a:spLocks/>
            </p:cNvSpPr>
            <p:nvPr/>
          </p:nvSpPr>
          <p:spPr bwMode="auto">
            <a:xfrm rot="78698">
              <a:off x="2981" y="274"/>
              <a:ext cx="670" cy="1523"/>
            </a:xfrm>
            <a:custGeom>
              <a:avLst/>
              <a:gdLst>
                <a:gd name="T0" fmla="*/ 1 w 1094"/>
                <a:gd name="T1" fmla="*/ 1 h 2612"/>
                <a:gd name="T2" fmla="*/ 1 w 1094"/>
                <a:gd name="T3" fmla="*/ 1 h 2612"/>
                <a:gd name="T4" fmla="*/ 1 w 1094"/>
                <a:gd name="T5" fmla="*/ 1 h 2612"/>
                <a:gd name="T6" fmla="*/ 1 w 1094"/>
                <a:gd name="T7" fmla="*/ 0 h 2612"/>
                <a:gd name="T8" fmla="*/ 0 w 1094"/>
                <a:gd name="T9" fmla="*/ 1 h 2612"/>
                <a:gd name="T10" fmla="*/ 1 w 1094"/>
                <a:gd name="T11" fmla="*/ 1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31" name="Rectangle 47"/>
          <p:cNvSpPr>
            <a:spLocks noChangeArrowheads="1"/>
          </p:cNvSpPr>
          <p:nvPr/>
        </p:nvSpPr>
        <p:spPr bwMode="auto">
          <a:xfrm>
            <a:off x="5584408" y="404813"/>
            <a:ext cx="2844048" cy="51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Бліц-опитування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pSp>
        <p:nvGrpSpPr>
          <p:cNvPr id="5" name="Group 50"/>
          <p:cNvGrpSpPr>
            <a:grpSpLocks/>
          </p:cNvGrpSpPr>
          <p:nvPr/>
        </p:nvGrpSpPr>
        <p:grpSpPr bwMode="auto">
          <a:xfrm rot="48601" flipH="1">
            <a:off x="1403350" y="1196975"/>
            <a:ext cx="1319213" cy="1116013"/>
            <a:chOff x="519" y="587"/>
            <a:chExt cx="951" cy="1168"/>
          </a:xfrm>
        </p:grpSpPr>
        <p:sp>
          <p:nvSpPr>
            <p:cNvPr id="25635" name="Freeform 51"/>
            <p:cNvSpPr>
              <a:spLocks/>
            </p:cNvSpPr>
            <p:nvPr/>
          </p:nvSpPr>
          <p:spPr bwMode="auto">
            <a:xfrm>
              <a:off x="519" y="587"/>
              <a:ext cx="951" cy="1168"/>
            </a:xfrm>
            <a:custGeom>
              <a:avLst/>
              <a:gdLst>
                <a:gd name="T0" fmla="*/ 864 w 951"/>
                <a:gd name="T1" fmla="*/ 0 h 1168"/>
                <a:gd name="T2" fmla="*/ 951 w 951"/>
                <a:gd name="T3" fmla="*/ 84 h 1168"/>
                <a:gd name="T4" fmla="*/ 209 w 951"/>
                <a:gd name="T5" fmla="*/ 1009 h 1168"/>
                <a:gd name="T6" fmla="*/ 0 w 951"/>
                <a:gd name="T7" fmla="*/ 1168 h 1168"/>
                <a:gd name="T8" fmla="*/ 118 w 951"/>
                <a:gd name="T9" fmla="*/ 935 h 1168"/>
                <a:gd name="T10" fmla="*/ 864 w 951"/>
                <a:gd name="T11" fmla="*/ 0 h 11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51"/>
                <a:gd name="T19" fmla="*/ 0 h 1168"/>
                <a:gd name="T20" fmla="*/ 951 w 951"/>
                <a:gd name="T21" fmla="*/ 1168 h 11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51" h="1168">
                  <a:moveTo>
                    <a:pt x="864" y="0"/>
                  </a:moveTo>
                  <a:lnTo>
                    <a:pt x="951" y="84"/>
                  </a:lnTo>
                  <a:lnTo>
                    <a:pt x="209" y="1009"/>
                  </a:lnTo>
                  <a:lnTo>
                    <a:pt x="0" y="1168"/>
                  </a:lnTo>
                  <a:lnTo>
                    <a:pt x="118" y="935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4" name="Freeform 52"/>
            <p:cNvSpPr>
              <a:spLocks/>
            </p:cNvSpPr>
            <p:nvPr/>
          </p:nvSpPr>
          <p:spPr bwMode="auto">
            <a:xfrm>
              <a:off x="524" y="1500"/>
              <a:ext cx="221" cy="248"/>
            </a:xfrm>
            <a:custGeom>
              <a:avLst/>
              <a:gdLst/>
              <a:ahLst/>
              <a:cxnLst>
                <a:cxn ang="0">
                  <a:pos x="0" y="248"/>
                </a:cxn>
                <a:cxn ang="0">
                  <a:pos x="220" y="84"/>
                </a:cxn>
                <a:cxn ang="0">
                  <a:pos x="128" y="0"/>
                </a:cxn>
                <a:cxn ang="0">
                  <a:pos x="0" y="248"/>
                </a:cxn>
              </a:cxnLst>
              <a:rect l="0" t="0" r="r" b="b"/>
              <a:pathLst>
                <a:path w="220" h="248">
                  <a:moveTo>
                    <a:pt x="0" y="248"/>
                  </a:moveTo>
                  <a:lnTo>
                    <a:pt x="220" y="84"/>
                  </a:lnTo>
                  <a:lnTo>
                    <a:pt x="128" y="0"/>
                  </a:lnTo>
                  <a:lnTo>
                    <a:pt x="0" y="24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5637" name="Freeform 53"/>
            <p:cNvSpPr>
              <a:spLocks/>
            </p:cNvSpPr>
            <p:nvPr/>
          </p:nvSpPr>
          <p:spPr bwMode="auto">
            <a:xfrm>
              <a:off x="524" y="1640"/>
              <a:ext cx="96" cy="104"/>
            </a:xfrm>
            <a:custGeom>
              <a:avLst/>
              <a:gdLst>
                <a:gd name="T0" fmla="*/ 96 w 96"/>
                <a:gd name="T1" fmla="*/ 39 h 104"/>
                <a:gd name="T2" fmla="*/ 56 w 96"/>
                <a:gd name="T3" fmla="*/ 0 h 104"/>
                <a:gd name="T4" fmla="*/ 0 w 96"/>
                <a:gd name="T5" fmla="*/ 104 h 104"/>
                <a:gd name="T6" fmla="*/ 96 w 96"/>
                <a:gd name="T7" fmla="*/ 39 h 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104"/>
                <a:gd name="T14" fmla="*/ 96 w 96"/>
                <a:gd name="T15" fmla="*/ 104 h 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104">
                  <a:moveTo>
                    <a:pt x="96" y="39"/>
                  </a:moveTo>
                  <a:lnTo>
                    <a:pt x="56" y="0"/>
                  </a:lnTo>
                  <a:lnTo>
                    <a:pt x="0" y="104"/>
                  </a:lnTo>
                  <a:lnTo>
                    <a:pt x="96" y="39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8" name="Freeform 54"/>
            <p:cNvSpPr>
              <a:spLocks/>
            </p:cNvSpPr>
            <p:nvPr/>
          </p:nvSpPr>
          <p:spPr bwMode="auto">
            <a:xfrm>
              <a:off x="676" y="612"/>
              <a:ext cx="736" cy="912"/>
            </a:xfrm>
            <a:custGeom>
              <a:avLst/>
              <a:gdLst>
                <a:gd name="T0" fmla="*/ 736 w 736"/>
                <a:gd name="T1" fmla="*/ 0 h 912"/>
                <a:gd name="T2" fmla="*/ 0 w 736"/>
                <a:gd name="T3" fmla="*/ 912 h 912"/>
                <a:gd name="T4" fmla="*/ 0 60000 65536"/>
                <a:gd name="T5" fmla="*/ 0 60000 65536"/>
                <a:gd name="T6" fmla="*/ 0 w 736"/>
                <a:gd name="T7" fmla="*/ 0 h 912"/>
                <a:gd name="T8" fmla="*/ 736 w 736"/>
                <a:gd name="T9" fmla="*/ 912 h 9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6" h="912">
                  <a:moveTo>
                    <a:pt x="736" y="0"/>
                  </a:moveTo>
                  <a:lnTo>
                    <a:pt x="0" y="91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9" name="Freeform 55"/>
            <p:cNvSpPr>
              <a:spLocks/>
            </p:cNvSpPr>
            <p:nvPr/>
          </p:nvSpPr>
          <p:spPr bwMode="auto">
            <a:xfrm>
              <a:off x="704" y="644"/>
              <a:ext cx="736" cy="908"/>
            </a:xfrm>
            <a:custGeom>
              <a:avLst/>
              <a:gdLst>
                <a:gd name="T0" fmla="*/ 736 w 736"/>
                <a:gd name="T1" fmla="*/ 0 h 908"/>
                <a:gd name="T2" fmla="*/ 0 w 736"/>
                <a:gd name="T3" fmla="*/ 908 h 908"/>
                <a:gd name="T4" fmla="*/ 0 60000 65536"/>
                <a:gd name="T5" fmla="*/ 0 60000 65536"/>
                <a:gd name="T6" fmla="*/ 0 w 736"/>
                <a:gd name="T7" fmla="*/ 0 h 908"/>
                <a:gd name="T8" fmla="*/ 736 w 736"/>
                <a:gd name="T9" fmla="*/ 908 h 90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6" h="908">
                  <a:moveTo>
                    <a:pt x="736" y="0"/>
                  </a:moveTo>
                  <a:lnTo>
                    <a:pt x="0" y="90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368" name="Freeform 56"/>
          <p:cNvSpPr>
            <a:spLocks/>
          </p:cNvSpPr>
          <p:nvPr/>
        </p:nvSpPr>
        <p:spPr bwMode="auto">
          <a:xfrm>
            <a:off x="2057400" y="2286000"/>
            <a:ext cx="635000" cy="1257300"/>
          </a:xfrm>
          <a:custGeom>
            <a:avLst/>
            <a:gdLst>
              <a:gd name="T0" fmla="*/ 0 w 400"/>
              <a:gd name="T1" fmla="*/ 2147483647 h 792"/>
              <a:gd name="T2" fmla="*/ 2147483647 w 400"/>
              <a:gd name="T3" fmla="*/ 0 h 792"/>
              <a:gd name="T4" fmla="*/ 0 60000 65536"/>
              <a:gd name="T5" fmla="*/ 0 60000 65536"/>
              <a:gd name="T6" fmla="*/ 0 w 400"/>
              <a:gd name="T7" fmla="*/ 0 h 792"/>
              <a:gd name="T8" fmla="*/ 400 w 400"/>
              <a:gd name="T9" fmla="*/ 792 h 79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00" h="792">
                <a:moveTo>
                  <a:pt x="0" y="792"/>
                </a:moveTo>
                <a:lnTo>
                  <a:pt x="400" y="0"/>
                </a:lnTo>
              </a:path>
            </a:pathLst>
          </a:custGeom>
          <a:noFill/>
          <a:ln w="5715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70" name="Text Box 58"/>
          <p:cNvSpPr txBox="1">
            <a:spLocks noChangeArrowheads="1"/>
          </p:cNvSpPr>
          <p:nvPr/>
        </p:nvSpPr>
        <p:spPr bwMode="auto">
          <a:xfrm>
            <a:off x="5940425" y="4941888"/>
            <a:ext cx="239116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рисунку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помилка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-0.07882 -0.40972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-20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44444E-6 L 0.18889 -0.5020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0" y="-2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72" dur="1230" decel="100000"/>
                                        <p:tgtEl>
                                          <p:spTgt spid="13338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73" dur="1230" decel="100000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74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75" dur="1230" decel="100000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76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-0.09566 0.20231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101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2000"/>
                                        <p:tgtEl>
                                          <p:spTgt spid="1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3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8" grpId="0" animBg="1"/>
      <p:bldP spid="13314" grpId="0" animBg="1"/>
      <p:bldP spid="13346" grpId="0" animBg="1"/>
      <p:bldP spid="13347" grpId="0" animBg="1"/>
      <p:bldP spid="13338" grpId="0" animBg="1"/>
      <p:bldP spid="13338" grpId="1" animBg="1"/>
      <p:bldP spid="13368" grpId="0" animBg="1"/>
      <p:bldP spid="13370" grpId="0"/>
      <p:bldP spid="1337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96" name="Freeform 52" descr="Контурные ромбики"/>
          <p:cNvSpPr>
            <a:spLocks/>
          </p:cNvSpPr>
          <p:nvPr/>
        </p:nvSpPr>
        <p:spPr bwMode="auto">
          <a:xfrm>
            <a:off x="1066800" y="1981200"/>
            <a:ext cx="3530600" cy="889000"/>
          </a:xfrm>
          <a:custGeom>
            <a:avLst/>
            <a:gdLst>
              <a:gd name="T0" fmla="*/ 0 w 2224"/>
              <a:gd name="T1" fmla="*/ 2147483647 h 560"/>
              <a:gd name="T2" fmla="*/ 2147483647 w 2224"/>
              <a:gd name="T3" fmla="*/ 0 h 560"/>
              <a:gd name="T4" fmla="*/ 2147483647 w 2224"/>
              <a:gd name="T5" fmla="*/ 2147483647 h 560"/>
              <a:gd name="T6" fmla="*/ 2147483647 w 2224"/>
              <a:gd name="T7" fmla="*/ 2147483647 h 560"/>
              <a:gd name="T8" fmla="*/ 0 w 2224"/>
              <a:gd name="T9" fmla="*/ 2147483647 h 5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24"/>
              <a:gd name="T16" fmla="*/ 0 h 560"/>
              <a:gd name="T17" fmla="*/ 2224 w 2224"/>
              <a:gd name="T18" fmla="*/ 560 h 5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24" h="560">
                <a:moveTo>
                  <a:pt x="0" y="8"/>
                </a:moveTo>
                <a:lnTo>
                  <a:pt x="1680" y="0"/>
                </a:lnTo>
                <a:lnTo>
                  <a:pt x="2224" y="560"/>
                </a:lnTo>
                <a:lnTo>
                  <a:pt x="560" y="560"/>
                </a:lnTo>
                <a:lnTo>
                  <a:pt x="0" y="8"/>
                </a:lnTo>
                <a:close/>
              </a:path>
            </a:pathLst>
          </a:custGeom>
          <a:pattFill prst="openDmnd">
            <a:fgClr>
              <a:srgbClr val="FF00FF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95" name="Freeform 51" descr="Контурные ромбики"/>
          <p:cNvSpPr>
            <a:spLocks/>
          </p:cNvSpPr>
          <p:nvPr/>
        </p:nvSpPr>
        <p:spPr bwMode="auto">
          <a:xfrm>
            <a:off x="1042988" y="5229225"/>
            <a:ext cx="3600450" cy="863600"/>
          </a:xfrm>
          <a:custGeom>
            <a:avLst/>
            <a:gdLst>
              <a:gd name="T0" fmla="*/ 0 w 2268"/>
              <a:gd name="T1" fmla="*/ 0 h 544"/>
              <a:gd name="T2" fmla="*/ 2147483647 w 2268"/>
              <a:gd name="T3" fmla="*/ 2147483647 h 544"/>
              <a:gd name="T4" fmla="*/ 2147483647 w 2268"/>
              <a:gd name="T5" fmla="*/ 2147483647 h 544"/>
              <a:gd name="T6" fmla="*/ 2147483647 w 2268"/>
              <a:gd name="T7" fmla="*/ 2147483647 h 544"/>
              <a:gd name="T8" fmla="*/ 0 w 2268"/>
              <a:gd name="T9" fmla="*/ 0 h 5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68"/>
              <a:gd name="T16" fmla="*/ 0 h 544"/>
              <a:gd name="T17" fmla="*/ 2268 w 2268"/>
              <a:gd name="T18" fmla="*/ 544 h 5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68" h="544">
                <a:moveTo>
                  <a:pt x="0" y="0"/>
                </a:moveTo>
                <a:lnTo>
                  <a:pt x="1639" y="26"/>
                </a:lnTo>
                <a:lnTo>
                  <a:pt x="2268" y="544"/>
                </a:lnTo>
                <a:lnTo>
                  <a:pt x="545" y="544"/>
                </a:lnTo>
                <a:lnTo>
                  <a:pt x="0" y="0"/>
                </a:lnTo>
                <a:close/>
              </a:path>
            </a:pathLst>
          </a:custGeom>
          <a:pattFill prst="openDmnd">
            <a:fgClr>
              <a:srgbClr val="FF00FF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28" name="AutoShape 5"/>
          <p:cNvSpPr>
            <a:spLocks noChangeArrowheads="1"/>
          </p:cNvSpPr>
          <p:nvPr/>
        </p:nvSpPr>
        <p:spPr bwMode="auto">
          <a:xfrm flipH="1">
            <a:off x="1046163" y="1987550"/>
            <a:ext cx="3609975" cy="4111625"/>
          </a:xfrm>
          <a:prstGeom prst="cube">
            <a:avLst>
              <a:gd name="adj" fmla="val 25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9" name="Line 6"/>
          <p:cNvSpPr>
            <a:spLocks noChangeShapeType="1"/>
          </p:cNvSpPr>
          <p:nvPr/>
        </p:nvSpPr>
        <p:spPr bwMode="auto">
          <a:xfrm flipH="1">
            <a:off x="3640138" y="1987550"/>
            <a:ext cx="90487" cy="32893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0" name="Freeform 7"/>
          <p:cNvSpPr>
            <a:spLocks/>
          </p:cNvSpPr>
          <p:nvPr/>
        </p:nvSpPr>
        <p:spPr bwMode="auto">
          <a:xfrm>
            <a:off x="1041400" y="5238750"/>
            <a:ext cx="2595563" cy="39688"/>
          </a:xfrm>
          <a:custGeom>
            <a:avLst/>
            <a:gdLst>
              <a:gd name="T0" fmla="*/ 0 w 1635"/>
              <a:gd name="T1" fmla="*/ 0 h 25"/>
              <a:gd name="T2" fmla="*/ 2147483647 w 1635"/>
              <a:gd name="T3" fmla="*/ 2147483647 h 25"/>
              <a:gd name="T4" fmla="*/ 0 60000 65536"/>
              <a:gd name="T5" fmla="*/ 0 60000 65536"/>
              <a:gd name="T6" fmla="*/ 0 w 1635"/>
              <a:gd name="T7" fmla="*/ 0 h 25"/>
              <a:gd name="T8" fmla="*/ 1635 w 1635"/>
              <a:gd name="T9" fmla="*/ 25 h 2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35" h="25">
                <a:moveTo>
                  <a:pt x="0" y="0"/>
                </a:moveTo>
                <a:lnTo>
                  <a:pt x="1635" y="25"/>
                </a:lnTo>
              </a:path>
            </a:pathLst>
          </a:cu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1" name="Line 8"/>
          <p:cNvSpPr>
            <a:spLocks noChangeShapeType="1"/>
          </p:cNvSpPr>
          <p:nvPr/>
        </p:nvSpPr>
        <p:spPr bwMode="auto">
          <a:xfrm>
            <a:off x="3636963" y="5276850"/>
            <a:ext cx="1019175" cy="82232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2" name="Text Box 9"/>
          <p:cNvSpPr txBox="1">
            <a:spLocks noChangeArrowheads="1"/>
          </p:cNvSpPr>
          <p:nvPr/>
        </p:nvSpPr>
        <p:spPr bwMode="auto">
          <a:xfrm>
            <a:off x="1619250" y="6021388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</a:p>
        </p:txBody>
      </p:sp>
      <p:sp>
        <p:nvSpPr>
          <p:cNvPr id="26633" name="Text Box 10"/>
          <p:cNvSpPr txBox="1">
            <a:spLocks noChangeArrowheads="1"/>
          </p:cNvSpPr>
          <p:nvPr/>
        </p:nvSpPr>
        <p:spPr bwMode="auto">
          <a:xfrm>
            <a:off x="4643438" y="5876925"/>
            <a:ext cx="4556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В</a:t>
            </a:r>
          </a:p>
        </p:txBody>
      </p:sp>
      <p:sp>
        <p:nvSpPr>
          <p:cNvPr id="26634" name="Text Box 11"/>
          <p:cNvSpPr txBox="1">
            <a:spLocks noChangeArrowheads="1"/>
          </p:cNvSpPr>
          <p:nvPr/>
        </p:nvSpPr>
        <p:spPr bwMode="auto">
          <a:xfrm>
            <a:off x="3203575" y="4797425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</a:p>
        </p:txBody>
      </p:sp>
      <p:sp>
        <p:nvSpPr>
          <p:cNvPr id="26635" name="Text Box 12"/>
          <p:cNvSpPr txBox="1">
            <a:spLocks noChangeArrowheads="1"/>
          </p:cNvSpPr>
          <p:nvPr/>
        </p:nvSpPr>
        <p:spPr bwMode="auto">
          <a:xfrm>
            <a:off x="611188" y="4941888"/>
            <a:ext cx="477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6636" name="Text Box 13"/>
          <p:cNvSpPr txBox="1">
            <a:spLocks noChangeArrowheads="1"/>
          </p:cNvSpPr>
          <p:nvPr/>
        </p:nvSpPr>
        <p:spPr bwMode="auto">
          <a:xfrm>
            <a:off x="1403350" y="2781300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6637" name="Text Box 14"/>
          <p:cNvSpPr txBox="1">
            <a:spLocks noChangeArrowheads="1"/>
          </p:cNvSpPr>
          <p:nvPr/>
        </p:nvSpPr>
        <p:spPr bwMode="auto">
          <a:xfrm>
            <a:off x="395288" y="1700213"/>
            <a:ext cx="611187" cy="579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6638" name="Text Box 15"/>
          <p:cNvSpPr txBox="1">
            <a:spLocks noChangeArrowheads="1"/>
          </p:cNvSpPr>
          <p:nvPr/>
        </p:nvSpPr>
        <p:spPr bwMode="auto">
          <a:xfrm>
            <a:off x="3492500" y="1484313"/>
            <a:ext cx="609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6639" name="Text Box 16"/>
          <p:cNvSpPr txBox="1">
            <a:spLocks noChangeArrowheads="1"/>
          </p:cNvSpPr>
          <p:nvPr/>
        </p:nvSpPr>
        <p:spPr bwMode="auto">
          <a:xfrm>
            <a:off x="3190875" y="2809875"/>
            <a:ext cx="588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B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6640" name="Line 17"/>
          <p:cNvSpPr>
            <a:spLocks noChangeShapeType="1"/>
          </p:cNvSpPr>
          <p:nvPr/>
        </p:nvSpPr>
        <p:spPr bwMode="auto">
          <a:xfrm>
            <a:off x="2524125" y="28114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1" name="Text Box 18"/>
          <p:cNvSpPr txBox="1">
            <a:spLocks noChangeArrowheads="1"/>
          </p:cNvSpPr>
          <p:nvPr/>
        </p:nvSpPr>
        <p:spPr bwMode="auto">
          <a:xfrm>
            <a:off x="250825" y="333375"/>
            <a:ext cx="547211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Чи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вірите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прямі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NK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перетинаються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endParaRPr lang="ru-RU" sz="2400" dirty="0"/>
          </a:p>
        </p:txBody>
      </p:sp>
      <p:sp>
        <p:nvSpPr>
          <p:cNvPr id="26642" name="Text Box 20"/>
          <p:cNvSpPr txBox="1">
            <a:spLocks noChangeArrowheads="1"/>
          </p:cNvSpPr>
          <p:nvPr/>
        </p:nvSpPr>
        <p:spPr bwMode="auto">
          <a:xfrm flipH="1">
            <a:off x="3924300" y="5373688"/>
            <a:ext cx="4333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N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6643" name="Text Box 22"/>
          <p:cNvSpPr txBox="1">
            <a:spLocks noChangeArrowheads="1"/>
          </p:cNvSpPr>
          <p:nvPr/>
        </p:nvSpPr>
        <p:spPr bwMode="auto">
          <a:xfrm>
            <a:off x="971550" y="2205038"/>
            <a:ext cx="500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Н</a:t>
            </a:r>
          </a:p>
        </p:txBody>
      </p:sp>
      <p:sp>
        <p:nvSpPr>
          <p:cNvPr id="26644" name="Freeform 23"/>
          <p:cNvSpPr>
            <a:spLocks/>
          </p:cNvSpPr>
          <p:nvPr/>
        </p:nvSpPr>
        <p:spPr bwMode="auto">
          <a:xfrm>
            <a:off x="2679700" y="5448300"/>
            <a:ext cx="1155700" cy="647700"/>
          </a:xfrm>
          <a:custGeom>
            <a:avLst/>
            <a:gdLst>
              <a:gd name="T0" fmla="*/ 0 w 728"/>
              <a:gd name="T1" fmla="*/ 2147483647 h 408"/>
              <a:gd name="T2" fmla="*/ 2147483647 w 728"/>
              <a:gd name="T3" fmla="*/ 0 h 408"/>
              <a:gd name="T4" fmla="*/ 0 60000 65536"/>
              <a:gd name="T5" fmla="*/ 0 60000 65536"/>
              <a:gd name="T6" fmla="*/ 0 w 728"/>
              <a:gd name="T7" fmla="*/ 0 h 408"/>
              <a:gd name="T8" fmla="*/ 728 w 728"/>
              <a:gd name="T9" fmla="*/ 408 h 40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8" h="408">
                <a:moveTo>
                  <a:pt x="0" y="408"/>
                </a:moveTo>
                <a:lnTo>
                  <a:pt x="728" y="0"/>
                </a:lnTo>
              </a:path>
            </a:pathLst>
          </a:cu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5" name="Oval 25"/>
          <p:cNvSpPr>
            <a:spLocks noChangeArrowheads="1"/>
          </p:cNvSpPr>
          <p:nvPr/>
        </p:nvSpPr>
        <p:spPr bwMode="auto">
          <a:xfrm>
            <a:off x="2555875" y="6021388"/>
            <a:ext cx="182563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46" name="Text Box 26"/>
          <p:cNvSpPr txBox="1">
            <a:spLocks noChangeArrowheads="1"/>
          </p:cNvSpPr>
          <p:nvPr/>
        </p:nvSpPr>
        <p:spPr bwMode="auto">
          <a:xfrm>
            <a:off x="2555875" y="6021388"/>
            <a:ext cx="479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К</a:t>
            </a:r>
          </a:p>
        </p:txBody>
      </p:sp>
      <p:sp>
        <p:nvSpPr>
          <p:cNvPr id="26647" name="Freeform 28"/>
          <p:cNvSpPr>
            <a:spLocks/>
          </p:cNvSpPr>
          <p:nvPr/>
        </p:nvSpPr>
        <p:spPr bwMode="auto">
          <a:xfrm>
            <a:off x="1258888" y="2193925"/>
            <a:ext cx="3046412" cy="314325"/>
          </a:xfrm>
          <a:custGeom>
            <a:avLst/>
            <a:gdLst>
              <a:gd name="T0" fmla="*/ 0 w 1919"/>
              <a:gd name="T1" fmla="*/ 0 h 198"/>
              <a:gd name="T2" fmla="*/ 2147483647 w 1919"/>
              <a:gd name="T3" fmla="*/ 2147483647 h 198"/>
              <a:gd name="T4" fmla="*/ 0 60000 65536"/>
              <a:gd name="T5" fmla="*/ 0 60000 65536"/>
              <a:gd name="T6" fmla="*/ 0 w 1919"/>
              <a:gd name="T7" fmla="*/ 0 h 198"/>
              <a:gd name="T8" fmla="*/ 1919 w 1919"/>
              <a:gd name="T9" fmla="*/ 198 h 19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19" h="198">
                <a:moveTo>
                  <a:pt x="0" y="0"/>
                </a:moveTo>
                <a:lnTo>
                  <a:pt x="1919" y="198"/>
                </a:lnTo>
              </a:path>
            </a:pathLst>
          </a:custGeom>
          <a:solidFill>
            <a:srgbClr val="FF0000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8" name="Oval 32"/>
          <p:cNvSpPr>
            <a:spLocks noChangeArrowheads="1"/>
          </p:cNvSpPr>
          <p:nvPr/>
        </p:nvSpPr>
        <p:spPr bwMode="auto">
          <a:xfrm>
            <a:off x="4140200" y="2397125"/>
            <a:ext cx="182563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 rot="11440897" flipV="1">
            <a:off x="4427538" y="404813"/>
            <a:ext cx="1009650" cy="2135187"/>
            <a:chOff x="2930" y="255"/>
            <a:chExt cx="766" cy="1844"/>
          </a:xfrm>
        </p:grpSpPr>
        <p:sp>
          <p:nvSpPr>
            <p:cNvPr id="26671" name="Freeform 39"/>
            <p:cNvSpPr>
              <a:spLocks/>
            </p:cNvSpPr>
            <p:nvPr/>
          </p:nvSpPr>
          <p:spPr bwMode="auto">
            <a:xfrm rot="78698">
              <a:off x="2930" y="255"/>
              <a:ext cx="766" cy="1823"/>
            </a:xfrm>
            <a:custGeom>
              <a:avLst/>
              <a:gdLst>
                <a:gd name="T0" fmla="*/ 0 w 1252"/>
                <a:gd name="T1" fmla="*/ 1 h 3125"/>
                <a:gd name="T2" fmla="*/ 1 w 1252"/>
                <a:gd name="T3" fmla="*/ 0 h 3125"/>
                <a:gd name="T4" fmla="*/ 1 w 1252"/>
                <a:gd name="T5" fmla="*/ 1 h 3125"/>
                <a:gd name="T6" fmla="*/ 1 w 1252"/>
                <a:gd name="T7" fmla="*/ 1 h 3125"/>
                <a:gd name="T8" fmla="*/ 1 w 1252"/>
                <a:gd name="T9" fmla="*/ 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 rot="78698">
              <a:off x="3499" y="1747"/>
              <a:ext cx="195" cy="354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6673" name="Freeform 41"/>
            <p:cNvSpPr>
              <a:spLocks/>
            </p:cNvSpPr>
            <p:nvPr/>
          </p:nvSpPr>
          <p:spPr bwMode="auto">
            <a:xfrm rot="78698">
              <a:off x="3610" y="1957"/>
              <a:ext cx="74" cy="134"/>
            </a:xfrm>
            <a:custGeom>
              <a:avLst/>
              <a:gdLst>
                <a:gd name="T0" fmla="*/ 1 w 121"/>
                <a:gd name="T1" fmla="*/ 0 h 230"/>
                <a:gd name="T2" fmla="*/ 0 w 121"/>
                <a:gd name="T3" fmla="*/ 1 h 230"/>
                <a:gd name="T4" fmla="*/ 1 w 121"/>
                <a:gd name="T5" fmla="*/ 1 h 230"/>
                <a:gd name="T6" fmla="*/ 1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74" name="Freeform 42"/>
            <p:cNvSpPr>
              <a:spLocks/>
            </p:cNvSpPr>
            <p:nvPr/>
          </p:nvSpPr>
          <p:spPr bwMode="auto">
            <a:xfrm rot="78698">
              <a:off x="2981" y="274"/>
              <a:ext cx="670" cy="1523"/>
            </a:xfrm>
            <a:custGeom>
              <a:avLst/>
              <a:gdLst>
                <a:gd name="T0" fmla="*/ 1 w 1094"/>
                <a:gd name="T1" fmla="*/ 1 h 2612"/>
                <a:gd name="T2" fmla="*/ 1 w 1094"/>
                <a:gd name="T3" fmla="*/ 1 h 2612"/>
                <a:gd name="T4" fmla="*/ 1 w 1094"/>
                <a:gd name="T5" fmla="*/ 1 h 2612"/>
                <a:gd name="T6" fmla="*/ 1 w 1094"/>
                <a:gd name="T7" fmla="*/ 0 h 2612"/>
                <a:gd name="T8" fmla="*/ 0 w 1094"/>
                <a:gd name="T9" fmla="*/ 1 h 2612"/>
                <a:gd name="T10" fmla="*/ 1 w 1094"/>
                <a:gd name="T11" fmla="*/ 1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650" name="Rectangle 43"/>
          <p:cNvSpPr>
            <a:spLocks noChangeArrowheads="1"/>
          </p:cNvSpPr>
          <p:nvPr/>
        </p:nvSpPr>
        <p:spPr bwMode="auto">
          <a:xfrm>
            <a:off x="5584410" y="404813"/>
            <a:ext cx="2844048" cy="51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Бліц-опитування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26651" name="Oval 45"/>
          <p:cNvSpPr>
            <a:spLocks noChangeArrowheads="1"/>
          </p:cNvSpPr>
          <p:nvPr/>
        </p:nvSpPr>
        <p:spPr bwMode="auto">
          <a:xfrm>
            <a:off x="1187450" y="2109788"/>
            <a:ext cx="182563" cy="1651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3851275" y="2492375"/>
            <a:ext cx="4903788" cy="2943225"/>
            <a:chOff x="2426" y="1570"/>
            <a:chExt cx="3089" cy="1854"/>
          </a:xfrm>
        </p:grpSpPr>
        <p:sp>
          <p:nvSpPr>
            <p:cNvPr id="26669" name="Freeform 19"/>
            <p:cNvSpPr>
              <a:spLocks/>
            </p:cNvSpPr>
            <p:nvPr/>
          </p:nvSpPr>
          <p:spPr bwMode="auto">
            <a:xfrm>
              <a:off x="2426" y="1797"/>
              <a:ext cx="2808" cy="1627"/>
            </a:xfrm>
            <a:custGeom>
              <a:avLst/>
              <a:gdLst>
                <a:gd name="T0" fmla="*/ 0 w 2808"/>
                <a:gd name="T1" fmla="*/ 1627 h 1627"/>
                <a:gd name="T2" fmla="*/ 2808 w 2808"/>
                <a:gd name="T3" fmla="*/ 0 h 1627"/>
                <a:gd name="T4" fmla="*/ 0 60000 65536"/>
                <a:gd name="T5" fmla="*/ 0 60000 65536"/>
                <a:gd name="T6" fmla="*/ 0 w 2808"/>
                <a:gd name="T7" fmla="*/ 0 h 1627"/>
                <a:gd name="T8" fmla="*/ 2808 w 2808"/>
                <a:gd name="T9" fmla="*/ 1627 h 162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808" h="1627">
                  <a:moveTo>
                    <a:pt x="0" y="1627"/>
                  </a:moveTo>
                  <a:lnTo>
                    <a:pt x="2808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70" name="Freeform 46"/>
            <p:cNvSpPr>
              <a:spLocks/>
            </p:cNvSpPr>
            <p:nvPr/>
          </p:nvSpPr>
          <p:spPr bwMode="auto">
            <a:xfrm>
              <a:off x="2699" y="1570"/>
              <a:ext cx="2816" cy="336"/>
            </a:xfrm>
            <a:custGeom>
              <a:avLst/>
              <a:gdLst>
                <a:gd name="T0" fmla="*/ 0 w 2816"/>
                <a:gd name="T1" fmla="*/ 0 h 336"/>
                <a:gd name="T2" fmla="*/ 2816 w 2816"/>
                <a:gd name="T3" fmla="*/ 336 h 336"/>
                <a:gd name="T4" fmla="*/ 0 60000 65536"/>
                <a:gd name="T5" fmla="*/ 0 60000 65536"/>
                <a:gd name="T6" fmla="*/ 0 w 2816"/>
                <a:gd name="T7" fmla="*/ 0 h 336"/>
                <a:gd name="T8" fmla="*/ 2816 w 2816"/>
                <a:gd name="T9" fmla="*/ 336 h 3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816" h="336">
                  <a:moveTo>
                    <a:pt x="0" y="0"/>
                  </a:moveTo>
                  <a:lnTo>
                    <a:pt x="2816" y="336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774" name="Oval 30"/>
          <p:cNvSpPr>
            <a:spLocks noChangeArrowheads="1"/>
          </p:cNvSpPr>
          <p:nvPr/>
        </p:nvSpPr>
        <p:spPr bwMode="auto">
          <a:xfrm>
            <a:off x="8101013" y="2852738"/>
            <a:ext cx="184150" cy="1635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54" name="Text Box 48"/>
          <p:cNvSpPr txBox="1">
            <a:spLocks noChangeArrowheads="1"/>
          </p:cNvSpPr>
          <p:nvPr/>
        </p:nvSpPr>
        <p:spPr bwMode="auto">
          <a:xfrm flipH="1">
            <a:off x="3995738" y="1844675"/>
            <a:ext cx="4333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R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1797" name="Freeform 53"/>
          <p:cNvSpPr>
            <a:spLocks/>
          </p:cNvSpPr>
          <p:nvPr/>
        </p:nvSpPr>
        <p:spPr bwMode="auto">
          <a:xfrm>
            <a:off x="3898900" y="4978400"/>
            <a:ext cx="736600" cy="431800"/>
          </a:xfrm>
          <a:custGeom>
            <a:avLst/>
            <a:gdLst>
              <a:gd name="T0" fmla="*/ 0 w 464"/>
              <a:gd name="T1" fmla="*/ 2147483647 h 272"/>
              <a:gd name="T2" fmla="*/ 2147483647 w 464"/>
              <a:gd name="T3" fmla="*/ 0 h 272"/>
              <a:gd name="T4" fmla="*/ 0 60000 65536"/>
              <a:gd name="T5" fmla="*/ 0 60000 65536"/>
              <a:gd name="T6" fmla="*/ 0 w 464"/>
              <a:gd name="T7" fmla="*/ 0 h 272"/>
              <a:gd name="T8" fmla="*/ 464 w 464"/>
              <a:gd name="T9" fmla="*/ 272 h 27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64" h="272">
                <a:moveTo>
                  <a:pt x="0" y="272"/>
                </a:moveTo>
                <a:lnTo>
                  <a:pt x="464" y="0"/>
                </a:lnTo>
              </a:path>
            </a:pathLst>
          </a:custGeom>
          <a:solidFill>
            <a:schemeClr val="bg1"/>
          </a:solidFill>
          <a:ln w="381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56" name="Oval 31"/>
          <p:cNvSpPr>
            <a:spLocks noChangeArrowheads="1"/>
          </p:cNvSpPr>
          <p:nvPr/>
        </p:nvSpPr>
        <p:spPr bwMode="auto">
          <a:xfrm>
            <a:off x="3779838" y="5373688"/>
            <a:ext cx="182562" cy="1651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 rot="-7454922" flipH="1" flipV="1">
            <a:off x="3994150" y="3359150"/>
            <a:ext cx="1009650" cy="2159000"/>
            <a:chOff x="2930" y="255"/>
            <a:chExt cx="766" cy="1844"/>
          </a:xfrm>
        </p:grpSpPr>
        <p:sp>
          <p:nvSpPr>
            <p:cNvPr id="26665" name="Freeform 34"/>
            <p:cNvSpPr>
              <a:spLocks/>
            </p:cNvSpPr>
            <p:nvPr/>
          </p:nvSpPr>
          <p:spPr bwMode="auto">
            <a:xfrm rot="78698">
              <a:off x="2930" y="255"/>
              <a:ext cx="766" cy="1823"/>
            </a:xfrm>
            <a:custGeom>
              <a:avLst/>
              <a:gdLst>
                <a:gd name="T0" fmla="*/ 0 w 1252"/>
                <a:gd name="T1" fmla="*/ 1 h 3125"/>
                <a:gd name="T2" fmla="*/ 1 w 1252"/>
                <a:gd name="T3" fmla="*/ 0 h 3125"/>
                <a:gd name="T4" fmla="*/ 1 w 1252"/>
                <a:gd name="T5" fmla="*/ 1 h 3125"/>
                <a:gd name="T6" fmla="*/ 1 w 1252"/>
                <a:gd name="T7" fmla="*/ 1 h 3125"/>
                <a:gd name="T8" fmla="*/ 1 w 1252"/>
                <a:gd name="T9" fmla="*/ 1 h 3125"/>
                <a:gd name="T10" fmla="*/ 0 w 1252"/>
                <a:gd name="T11" fmla="*/ 1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79" name="Freeform 35"/>
            <p:cNvSpPr>
              <a:spLocks/>
            </p:cNvSpPr>
            <p:nvPr/>
          </p:nvSpPr>
          <p:spPr bwMode="auto">
            <a:xfrm rot="78698">
              <a:off x="3480" y="1743"/>
              <a:ext cx="195" cy="355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6667" name="Freeform 36"/>
            <p:cNvSpPr>
              <a:spLocks/>
            </p:cNvSpPr>
            <p:nvPr/>
          </p:nvSpPr>
          <p:spPr bwMode="auto">
            <a:xfrm rot="78698">
              <a:off x="3610" y="1957"/>
              <a:ext cx="74" cy="134"/>
            </a:xfrm>
            <a:custGeom>
              <a:avLst/>
              <a:gdLst>
                <a:gd name="T0" fmla="*/ 1 w 121"/>
                <a:gd name="T1" fmla="*/ 0 h 230"/>
                <a:gd name="T2" fmla="*/ 0 w 121"/>
                <a:gd name="T3" fmla="*/ 1 h 230"/>
                <a:gd name="T4" fmla="*/ 1 w 121"/>
                <a:gd name="T5" fmla="*/ 1 h 230"/>
                <a:gd name="T6" fmla="*/ 1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68" name="Freeform 37"/>
            <p:cNvSpPr>
              <a:spLocks/>
            </p:cNvSpPr>
            <p:nvPr/>
          </p:nvSpPr>
          <p:spPr bwMode="auto">
            <a:xfrm rot="78698">
              <a:off x="2981" y="274"/>
              <a:ext cx="670" cy="1523"/>
            </a:xfrm>
            <a:custGeom>
              <a:avLst/>
              <a:gdLst>
                <a:gd name="T0" fmla="*/ 1 w 1094"/>
                <a:gd name="T1" fmla="*/ 1 h 2612"/>
                <a:gd name="T2" fmla="*/ 1 w 1094"/>
                <a:gd name="T3" fmla="*/ 1 h 2612"/>
                <a:gd name="T4" fmla="*/ 1 w 1094"/>
                <a:gd name="T5" fmla="*/ 1 h 2612"/>
                <a:gd name="T6" fmla="*/ 1 w 1094"/>
                <a:gd name="T7" fmla="*/ 0 h 2612"/>
                <a:gd name="T8" fmla="*/ 0 w 1094"/>
                <a:gd name="T9" fmla="*/ 1 h 2612"/>
                <a:gd name="T10" fmla="*/ 1 w 1094"/>
                <a:gd name="T11" fmla="*/ 1 h 26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4"/>
                <a:gd name="T19" fmla="*/ 0 h 2612"/>
                <a:gd name="T20" fmla="*/ 1094 w 1094"/>
                <a:gd name="T21" fmla="*/ 2612 h 26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798" name="Text Box 54"/>
          <p:cNvSpPr txBox="1">
            <a:spLocks noChangeArrowheads="1"/>
          </p:cNvSpPr>
          <p:nvPr/>
        </p:nvSpPr>
        <p:spPr bwMode="auto">
          <a:xfrm>
            <a:off x="5940425" y="5013325"/>
            <a:ext cx="239116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 рисунку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помилка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55"/>
          <p:cNvGrpSpPr>
            <a:grpSpLocks/>
          </p:cNvGrpSpPr>
          <p:nvPr/>
        </p:nvGrpSpPr>
        <p:grpSpPr bwMode="auto">
          <a:xfrm rot="48601" flipH="1">
            <a:off x="3276600" y="3860800"/>
            <a:ext cx="1319213" cy="1116013"/>
            <a:chOff x="519" y="587"/>
            <a:chExt cx="951" cy="1168"/>
          </a:xfrm>
        </p:grpSpPr>
        <p:sp>
          <p:nvSpPr>
            <p:cNvPr id="26660" name="Freeform 56"/>
            <p:cNvSpPr>
              <a:spLocks/>
            </p:cNvSpPr>
            <p:nvPr/>
          </p:nvSpPr>
          <p:spPr bwMode="auto">
            <a:xfrm>
              <a:off x="519" y="587"/>
              <a:ext cx="951" cy="1168"/>
            </a:xfrm>
            <a:custGeom>
              <a:avLst/>
              <a:gdLst>
                <a:gd name="T0" fmla="*/ 864 w 951"/>
                <a:gd name="T1" fmla="*/ 0 h 1168"/>
                <a:gd name="T2" fmla="*/ 951 w 951"/>
                <a:gd name="T3" fmla="*/ 84 h 1168"/>
                <a:gd name="T4" fmla="*/ 209 w 951"/>
                <a:gd name="T5" fmla="*/ 1009 h 1168"/>
                <a:gd name="T6" fmla="*/ 0 w 951"/>
                <a:gd name="T7" fmla="*/ 1168 h 1168"/>
                <a:gd name="T8" fmla="*/ 118 w 951"/>
                <a:gd name="T9" fmla="*/ 935 h 1168"/>
                <a:gd name="T10" fmla="*/ 864 w 951"/>
                <a:gd name="T11" fmla="*/ 0 h 11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51"/>
                <a:gd name="T19" fmla="*/ 0 h 1168"/>
                <a:gd name="T20" fmla="*/ 951 w 951"/>
                <a:gd name="T21" fmla="*/ 1168 h 11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51" h="1168">
                  <a:moveTo>
                    <a:pt x="864" y="0"/>
                  </a:moveTo>
                  <a:lnTo>
                    <a:pt x="951" y="84"/>
                  </a:lnTo>
                  <a:lnTo>
                    <a:pt x="209" y="1009"/>
                  </a:lnTo>
                  <a:lnTo>
                    <a:pt x="0" y="1168"/>
                  </a:lnTo>
                  <a:lnTo>
                    <a:pt x="118" y="935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01" name="Freeform 57"/>
            <p:cNvSpPr>
              <a:spLocks/>
            </p:cNvSpPr>
            <p:nvPr/>
          </p:nvSpPr>
          <p:spPr bwMode="auto">
            <a:xfrm>
              <a:off x="524" y="1500"/>
              <a:ext cx="221" cy="248"/>
            </a:xfrm>
            <a:custGeom>
              <a:avLst/>
              <a:gdLst/>
              <a:ahLst/>
              <a:cxnLst>
                <a:cxn ang="0">
                  <a:pos x="0" y="248"/>
                </a:cxn>
                <a:cxn ang="0">
                  <a:pos x="220" y="84"/>
                </a:cxn>
                <a:cxn ang="0">
                  <a:pos x="128" y="0"/>
                </a:cxn>
                <a:cxn ang="0">
                  <a:pos x="0" y="248"/>
                </a:cxn>
              </a:cxnLst>
              <a:rect l="0" t="0" r="r" b="b"/>
              <a:pathLst>
                <a:path w="220" h="248">
                  <a:moveTo>
                    <a:pt x="0" y="248"/>
                  </a:moveTo>
                  <a:lnTo>
                    <a:pt x="220" y="84"/>
                  </a:lnTo>
                  <a:lnTo>
                    <a:pt x="128" y="0"/>
                  </a:lnTo>
                  <a:lnTo>
                    <a:pt x="0" y="24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6662" name="Freeform 58"/>
            <p:cNvSpPr>
              <a:spLocks/>
            </p:cNvSpPr>
            <p:nvPr/>
          </p:nvSpPr>
          <p:spPr bwMode="auto">
            <a:xfrm>
              <a:off x="524" y="1640"/>
              <a:ext cx="96" cy="104"/>
            </a:xfrm>
            <a:custGeom>
              <a:avLst/>
              <a:gdLst>
                <a:gd name="T0" fmla="*/ 96 w 96"/>
                <a:gd name="T1" fmla="*/ 39 h 104"/>
                <a:gd name="T2" fmla="*/ 56 w 96"/>
                <a:gd name="T3" fmla="*/ 0 h 104"/>
                <a:gd name="T4" fmla="*/ 0 w 96"/>
                <a:gd name="T5" fmla="*/ 104 h 104"/>
                <a:gd name="T6" fmla="*/ 96 w 96"/>
                <a:gd name="T7" fmla="*/ 39 h 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104"/>
                <a:gd name="T14" fmla="*/ 96 w 96"/>
                <a:gd name="T15" fmla="*/ 104 h 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104">
                  <a:moveTo>
                    <a:pt x="96" y="39"/>
                  </a:moveTo>
                  <a:lnTo>
                    <a:pt x="56" y="0"/>
                  </a:lnTo>
                  <a:lnTo>
                    <a:pt x="0" y="104"/>
                  </a:lnTo>
                  <a:lnTo>
                    <a:pt x="96" y="39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63" name="Freeform 59"/>
            <p:cNvSpPr>
              <a:spLocks/>
            </p:cNvSpPr>
            <p:nvPr/>
          </p:nvSpPr>
          <p:spPr bwMode="auto">
            <a:xfrm>
              <a:off x="676" y="612"/>
              <a:ext cx="736" cy="912"/>
            </a:xfrm>
            <a:custGeom>
              <a:avLst/>
              <a:gdLst>
                <a:gd name="T0" fmla="*/ 736 w 736"/>
                <a:gd name="T1" fmla="*/ 0 h 912"/>
                <a:gd name="T2" fmla="*/ 0 w 736"/>
                <a:gd name="T3" fmla="*/ 912 h 912"/>
                <a:gd name="T4" fmla="*/ 0 60000 65536"/>
                <a:gd name="T5" fmla="*/ 0 60000 65536"/>
                <a:gd name="T6" fmla="*/ 0 w 736"/>
                <a:gd name="T7" fmla="*/ 0 h 912"/>
                <a:gd name="T8" fmla="*/ 736 w 736"/>
                <a:gd name="T9" fmla="*/ 912 h 9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6" h="912">
                  <a:moveTo>
                    <a:pt x="736" y="0"/>
                  </a:moveTo>
                  <a:lnTo>
                    <a:pt x="0" y="91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64" name="Freeform 60"/>
            <p:cNvSpPr>
              <a:spLocks/>
            </p:cNvSpPr>
            <p:nvPr/>
          </p:nvSpPr>
          <p:spPr bwMode="auto">
            <a:xfrm>
              <a:off x="704" y="644"/>
              <a:ext cx="736" cy="908"/>
            </a:xfrm>
            <a:custGeom>
              <a:avLst/>
              <a:gdLst>
                <a:gd name="T0" fmla="*/ 736 w 736"/>
                <a:gd name="T1" fmla="*/ 0 h 908"/>
                <a:gd name="T2" fmla="*/ 0 w 736"/>
                <a:gd name="T3" fmla="*/ 908 h 908"/>
                <a:gd name="T4" fmla="*/ 0 60000 65536"/>
                <a:gd name="T5" fmla="*/ 0 60000 65536"/>
                <a:gd name="T6" fmla="*/ 0 w 736"/>
                <a:gd name="T7" fmla="*/ 0 h 908"/>
                <a:gd name="T8" fmla="*/ 736 w 736"/>
                <a:gd name="T9" fmla="*/ 908 h 90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36" h="908">
                  <a:moveTo>
                    <a:pt x="736" y="0"/>
                  </a:moveTo>
                  <a:lnTo>
                    <a:pt x="0" y="90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33333E-6 L 0.46059 0.0648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00" y="32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22222E-6 L 0.48056 -0.4201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0" y="-2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385" accel="100000">
                                          <p:stCondLst>
                                            <p:cond delay="615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385" accel="100000">
                                          <p:stCondLst>
                                            <p:cond delay="615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69" dur="615" decel="100000"/>
                                        <p:tgtEl>
                                          <p:spTgt spid="31774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70" dur="615" decel="100000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71" dur="385">
                                          <p:stCondLst>
                                            <p:cond delay="615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72" dur="615" decel="100000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73" dur="385">
                                          <p:stCondLst>
                                            <p:cond delay="615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96296E-6 L -0.09583 0.07639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17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96" grpId="0" animBg="1"/>
      <p:bldP spid="31795" grpId="0" animBg="1"/>
      <p:bldP spid="31774" grpId="0" animBg="1"/>
      <p:bldP spid="31774" grpId="1" animBg="1"/>
      <p:bldP spid="31797" grpId="0" animBg="1"/>
      <p:bldP spid="31798" grpId="0"/>
      <p:bldP spid="3179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reeform 2" descr="Контурные ромбики"/>
          <p:cNvSpPr>
            <a:spLocks/>
          </p:cNvSpPr>
          <p:nvPr/>
        </p:nvSpPr>
        <p:spPr bwMode="auto">
          <a:xfrm>
            <a:off x="-12700" y="1955800"/>
            <a:ext cx="7824788" cy="968375"/>
          </a:xfrm>
          <a:custGeom>
            <a:avLst/>
            <a:gdLst>
              <a:gd name="T0" fmla="*/ 0 w 4929"/>
              <a:gd name="T1" fmla="*/ 2147483647 h 610"/>
              <a:gd name="T2" fmla="*/ 2147483647 w 4929"/>
              <a:gd name="T3" fmla="*/ 0 h 610"/>
              <a:gd name="T4" fmla="*/ 2147483647 w 4929"/>
              <a:gd name="T5" fmla="*/ 2147483647 h 610"/>
              <a:gd name="T6" fmla="*/ 2147483647 w 4929"/>
              <a:gd name="T7" fmla="*/ 2147483647 h 610"/>
              <a:gd name="T8" fmla="*/ 0 w 4929"/>
              <a:gd name="T9" fmla="*/ 2147483647 h 6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29"/>
              <a:gd name="T16" fmla="*/ 0 h 610"/>
              <a:gd name="T17" fmla="*/ 4929 w 4929"/>
              <a:gd name="T18" fmla="*/ 610 h 6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29" h="610">
                <a:moveTo>
                  <a:pt x="0" y="32"/>
                </a:moveTo>
                <a:lnTo>
                  <a:pt x="4230" y="0"/>
                </a:lnTo>
                <a:lnTo>
                  <a:pt x="4929" y="579"/>
                </a:lnTo>
                <a:lnTo>
                  <a:pt x="234" y="610"/>
                </a:lnTo>
                <a:lnTo>
                  <a:pt x="0" y="32"/>
                </a:lnTo>
                <a:close/>
              </a:path>
            </a:pathLst>
          </a:custGeom>
          <a:pattFill prst="openDmnd">
            <a:fgClr>
              <a:srgbClr val="0066FF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083" name="Freeform 3" descr="Контурные ромбики"/>
          <p:cNvSpPr>
            <a:spLocks/>
          </p:cNvSpPr>
          <p:nvPr/>
        </p:nvSpPr>
        <p:spPr bwMode="auto">
          <a:xfrm>
            <a:off x="-38100" y="5219700"/>
            <a:ext cx="8197850" cy="1055688"/>
          </a:xfrm>
          <a:custGeom>
            <a:avLst/>
            <a:gdLst>
              <a:gd name="T0" fmla="*/ 0 w 5164"/>
              <a:gd name="T1" fmla="*/ 0 h 665"/>
              <a:gd name="T2" fmla="*/ 2147483647 w 5164"/>
              <a:gd name="T3" fmla="*/ 2147483647 h 665"/>
              <a:gd name="T4" fmla="*/ 2147483647 w 5164"/>
              <a:gd name="T5" fmla="*/ 2147483647 h 665"/>
              <a:gd name="T6" fmla="*/ 2147483647 w 5164"/>
              <a:gd name="T7" fmla="*/ 2147483647 h 665"/>
              <a:gd name="T8" fmla="*/ 0 w 5164"/>
              <a:gd name="T9" fmla="*/ 0 h 6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64"/>
              <a:gd name="T16" fmla="*/ 0 h 665"/>
              <a:gd name="T17" fmla="*/ 5164 w 5164"/>
              <a:gd name="T18" fmla="*/ 665 h 6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64" h="665">
                <a:moveTo>
                  <a:pt x="0" y="0"/>
                </a:moveTo>
                <a:lnTo>
                  <a:pt x="4600" y="59"/>
                </a:lnTo>
                <a:lnTo>
                  <a:pt x="5164" y="658"/>
                </a:lnTo>
                <a:lnTo>
                  <a:pt x="438" y="665"/>
                </a:lnTo>
                <a:lnTo>
                  <a:pt x="0" y="0"/>
                </a:lnTo>
                <a:close/>
              </a:path>
            </a:pathLst>
          </a:custGeom>
          <a:pattFill prst="openDmnd">
            <a:fgClr>
              <a:srgbClr val="0066FF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 flipH="1">
            <a:off x="1042988" y="1989138"/>
            <a:ext cx="3609975" cy="4111625"/>
          </a:xfrm>
          <a:prstGeom prst="cube">
            <a:avLst>
              <a:gd name="adj" fmla="val 25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 flipH="1">
            <a:off x="3640138" y="1987550"/>
            <a:ext cx="90487" cy="32893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4" name="Freeform 6"/>
          <p:cNvSpPr>
            <a:spLocks/>
          </p:cNvSpPr>
          <p:nvPr/>
        </p:nvSpPr>
        <p:spPr bwMode="auto">
          <a:xfrm>
            <a:off x="1041400" y="5238750"/>
            <a:ext cx="2595563" cy="39688"/>
          </a:xfrm>
          <a:custGeom>
            <a:avLst/>
            <a:gdLst>
              <a:gd name="T0" fmla="*/ 0 w 1635"/>
              <a:gd name="T1" fmla="*/ 0 h 25"/>
              <a:gd name="T2" fmla="*/ 2147483647 w 1635"/>
              <a:gd name="T3" fmla="*/ 2147483647 h 25"/>
              <a:gd name="T4" fmla="*/ 0 60000 65536"/>
              <a:gd name="T5" fmla="*/ 0 60000 65536"/>
              <a:gd name="T6" fmla="*/ 0 w 1635"/>
              <a:gd name="T7" fmla="*/ 0 h 25"/>
              <a:gd name="T8" fmla="*/ 1635 w 1635"/>
              <a:gd name="T9" fmla="*/ 25 h 2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35" h="25">
                <a:moveTo>
                  <a:pt x="0" y="0"/>
                </a:moveTo>
                <a:lnTo>
                  <a:pt x="1635" y="25"/>
                </a:lnTo>
              </a:path>
            </a:pathLst>
          </a:cu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>
            <a:off x="3636963" y="5276850"/>
            <a:ext cx="1019175" cy="82232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1547813" y="5805488"/>
            <a:ext cx="477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4643438" y="5876925"/>
            <a:ext cx="4556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В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3203575" y="4797425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611188" y="4941888"/>
            <a:ext cx="477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1403350" y="2781300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611188" y="1412875"/>
            <a:ext cx="611187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3492500" y="1484313"/>
            <a:ext cx="609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4643438" y="2924175"/>
            <a:ext cx="5889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B</a:t>
            </a:r>
            <a:r>
              <a:rPr lang="en-US" sz="3200" b="1" baseline="-25000">
                <a:latin typeface="Times New Roman" pitchFamily="18" charset="0"/>
              </a:rPr>
              <a:t>1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27664" name="Line 16"/>
          <p:cNvSpPr>
            <a:spLocks noChangeShapeType="1"/>
          </p:cNvSpPr>
          <p:nvPr/>
        </p:nvSpPr>
        <p:spPr bwMode="auto">
          <a:xfrm>
            <a:off x="2524125" y="28114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250825" y="333375"/>
            <a:ext cx="5976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Чи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перетинаються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прямі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 flipH="1">
            <a:off x="4140200" y="5589588"/>
            <a:ext cx="4333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N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971550" y="2205038"/>
            <a:ext cx="500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Н</a:t>
            </a:r>
          </a:p>
        </p:txBody>
      </p:sp>
      <p:sp>
        <p:nvSpPr>
          <p:cNvPr id="46100" name="Freeform 20"/>
          <p:cNvSpPr>
            <a:spLocks/>
          </p:cNvSpPr>
          <p:nvPr/>
        </p:nvSpPr>
        <p:spPr bwMode="auto">
          <a:xfrm>
            <a:off x="2679700" y="5499100"/>
            <a:ext cx="1955800" cy="596900"/>
          </a:xfrm>
          <a:custGeom>
            <a:avLst/>
            <a:gdLst>
              <a:gd name="T0" fmla="*/ 0 w 1232"/>
              <a:gd name="T1" fmla="*/ 2147483647 h 376"/>
              <a:gd name="T2" fmla="*/ 2147483647 w 1232"/>
              <a:gd name="T3" fmla="*/ 0 h 376"/>
              <a:gd name="T4" fmla="*/ 0 60000 65536"/>
              <a:gd name="T5" fmla="*/ 0 60000 65536"/>
              <a:gd name="T6" fmla="*/ 0 w 1232"/>
              <a:gd name="T7" fmla="*/ 0 h 376"/>
              <a:gd name="T8" fmla="*/ 1232 w 1232"/>
              <a:gd name="T9" fmla="*/ 376 h 3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32" h="376">
                <a:moveTo>
                  <a:pt x="0" y="376"/>
                </a:moveTo>
                <a:lnTo>
                  <a:pt x="1232" y="0"/>
                </a:lnTo>
              </a:path>
            </a:pathLst>
          </a:custGeom>
          <a:noFill/>
          <a:ln w="38100">
            <a:solidFill>
              <a:srgbClr val="0000CC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69" name="Text Box 22"/>
          <p:cNvSpPr txBox="1">
            <a:spLocks noChangeArrowheads="1"/>
          </p:cNvSpPr>
          <p:nvPr/>
        </p:nvSpPr>
        <p:spPr bwMode="auto">
          <a:xfrm>
            <a:off x="2555875" y="6092825"/>
            <a:ext cx="479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К</a:t>
            </a:r>
          </a:p>
        </p:txBody>
      </p:sp>
      <p:sp>
        <p:nvSpPr>
          <p:cNvPr id="27670" name="Freeform 23"/>
          <p:cNvSpPr>
            <a:spLocks/>
          </p:cNvSpPr>
          <p:nvPr/>
        </p:nvSpPr>
        <p:spPr bwMode="auto">
          <a:xfrm>
            <a:off x="1258888" y="2193925"/>
            <a:ext cx="6564312" cy="714375"/>
          </a:xfrm>
          <a:custGeom>
            <a:avLst/>
            <a:gdLst>
              <a:gd name="T0" fmla="*/ 0 w 4135"/>
              <a:gd name="T1" fmla="*/ 0 h 450"/>
              <a:gd name="T2" fmla="*/ 2147483647 w 4135"/>
              <a:gd name="T3" fmla="*/ 2147483647 h 450"/>
              <a:gd name="T4" fmla="*/ 0 60000 65536"/>
              <a:gd name="T5" fmla="*/ 0 60000 65536"/>
              <a:gd name="T6" fmla="*/ 0 w 4135"/>
              <a:gd name="T7" fmla="*/ 0 h 450"/>
              <a:gd name="T8" fmla="*/ 4135 w 4135"/>
              <a:gd name="T9" fmla="*/ 450 h 45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135" h="450">
                <a:moveTo>
                  <a:pt x="0" y="0"/>
                </a:moveTo>
                <a:lnTo>
                  <a:pt x="4135" y="450"/>
                </a:lnTo>
              </a:path>
            </a:pathLst>
          </a:custGeom>
          <a:solidFill>
            <a:srgbClr val="FF0000"/>
          </a:solidFill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71" name="Oval 24"/>
          <p:cNvSpPr>
            <a:spLocks noChangeArrowheads="1"/>
          </p:cNvSpPr>
          <p:nvPr/>
        </p:nvSpPr>
        <p:spPr bwMode="auto">
          <a:xfrm>
            <a:off x="4140200" y="2397125"/>
            <a:ext cx="182563" cy="1651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72" name="Rectangle 30"/>
          <p:cNvSpPr>
            <a:spLocks noChangeArrowheads="1"/>
          </p:cNvSpPr>
          <p:nvPr/>
        </p:nvSpPr>
        <p:spPr bwMode="auto">
          <a:xfrm>
            <a:off x="6232108" y="404813"/>
            <a:ext cx="2844048" cy="51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Бліц-опитування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27673" name="Freeform 33"/>
          <p:cNvSpPr>
            <a:spLocks/>
          </p:cNvSpPr>
          <p:nvPr/>
        </p:nvSpPr>
        <p:spPr bwMode="auto">
          <a:xfrm>
            <a:off x="1979613" y="2846388"/>
            <a:ext cx="5545137" cy="69850"/>
          </a:xfrm>
          <a:custGeom>
            <a:avLst/>
            <a:gdLst>
              <a:gd name="T0" fmla="*/ 0 w 2808"/>
              <a:gd name="T1" fmla="*/ 2147483647 h 1627"/>
              <a:gd name="T2" fmla="*/ 2147483647 w 2808"/>
              <a:gd name="T3" fmla="*/ 0 h 1627"/>
              <a:gd name="T4" fmla="*/ 0 60000 65536"/>
              <a:gd name="T5" fmla="*/ 0 60000 65536"/>
              <a:gd name="T6" fmla="*/ 0 w 2808"/>
              <a:gd name="T7" fmla="*/ 0 h 1627"/>
              <a:gd name="T8" fmla="*/ 2808 w 2808"/>
              <a:gd name="T9" fmla="*/ 1627 h 162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08" h="1627">
                <a:moveTo>
                  <a:pt x="0" y="1627"/>
                </a:moveTo>
                <a:lnTo>
                  <a:pt x="2808" y="0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74" name="Text Box 36"/>
          <p:cNvSpPr txBox="1">
            <a:spLocks noChangeArrowheads="1"/>
          </p:cNvSpPr>
          <p:nvPr/>
        </p:nvSpPr>
        <p:spPr bwMode="auto">
          <a:xfrm flipH="1">
            <a:off x="3995738" y="1844675"/>
            <a:ext cx="4333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00CC"/>
                </a:solidFill>
                <a:latin typeface="Times New Roman" pitchFamily="18" charset="0"/>
              </a:rPr>
              <a:t>R</a:t>
            </a:r>
            <a:endParaRPr lang="ru-RU" sz="32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7675" name="Oval 38"/>
          <p:cNvSpPr>
            <a:spLocks noChangeArrowheads="1"/>
          </p:cNvSpPr>
          <p:nvPr/>
        </p:nvSpPr>
        <p:spPr bwMode="auto">
          <a:xfrm>
            <a:off x="4067175" y="5589588"/>
            <a:ext cx="182563" cy="1651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131" name="Freeform 51"/>
          <p:cNvSpPr>
            <a:spLocks/>
          </p:cNvSpPr>
          <p:nvPr/>
        </p:nvSpPr>
        <p:spPr bwMode="auto">
          <a:xfrm>
            <a:off x="1054100" y="5232400"/>
            <a:ext cx="3606800" cy="38100"/>
          </a:xfrm>
          <a:custGeom>
            <a:avLst/>
            <a:gdLst>
              <a:gd name="T0" fmla="*/ 0 w 2272"/>
              <a:gd name="T1" fmla="*/ 0 h 24"/>
              <a:gd name="T2" fmla="*/ 2147483647 w 2272"/>
              <a:gd name="T3" fmla="*/ 2147483647 h 24"/>
              <a:gd name="T4" fmla="*/ 0 60000 65536"/>
              <a:gd name="T5" fmla="*/ 0 60000 65536"/>
              <a:gd name="T6" fmla="*/ 0 w 2272"/>
              <a:gd name="T7" fmla="*/ 0 h 24"/>
              <a:gd name="T8" fmla="*/ 2272 w 2272"/>
              <a:gd name="T9" fmla="*/ 24 h 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272" h="24">
                <a:moveTo>
                  <a:pt x="0" y="0"/>
                </a:moveTo>
                <a:lnTo>
                  <a:pt x="2272" y="24"/>
                </a:lnTo>
              </a:path>
            </a:pathLst>
          </a:cu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133" name="Freeform 53"/>
          <p:cNvSpPr>
            <a:spLocks/>
          </p:cNvSpPr>
          <p:nvPr/>
        </p:nvSpPr>
        <p:spPr bwMode="auto">
          <a:xfrm>
            <a:off x="4648200" y="5232400"/>
            <a:ext cx="1168400" cy="38100"/>
          </a:xfrm>
          <a:custGeom>
            <a:avLst/>
            <a:gdLst>
              <a:gd name="T0" fmla="*/ 0 w 736"/>
              <a:gd name="T1" fmla="*/ 2147483647 h 24"/>
              <a:gd name="T2" fmla="*/ 2147483647 w 736"/>
              <a:gd name="T3" fmla="*/ 0 h 24"/>
              <a:gd name="T4" fmla="*/ 0 60000 65536"/>
              <a:gd name="T5" fmla="*/ 0 60000 65536"/>
              <a:gd name="T6" fmla="*/ 0 w 736"/>
              <a:gd name="T7" fmla="*/ 0 h 24"/>
              <a:gd name="T8" fmla="*/ 736 w 736"/>
              <a:gd name="T9" fmla="*/ 24 h 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36" h="24">
                <a:moveTo>
                  <a:pt x="0" y="24"/>
                </a:moveTo>
                <a:lnTo>
                  <a:pt x="736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134" name="Freeform 54"/>
          <p:cNvSpPr>
            <a:spLocks/>
          </p:cNvSpPr>
          <p:nvPr/>
        </p:nvSpPr>
        <p:spPr bwMode="auto">
          <a:xfrm>
            <a:off x="4643438" y="5084763"/>
            <a:ext cx="1109662" cy="411162"/>
          </a:xfrm>
          <a:custGeom>
            <a:avLst/>
            <a:gdLst>
              <a:gd name="T0" fmla="*/ 0 w 699"/>
              <a:gd name="T1" fmla="*/ 2147483647 h 259"/>
              <a:gd name="T2" fmla="*/ 2147483647 w 699"/>
              <a:gd name="T3" fmla="*/ 0 h 259"/>
              <a:gd name="T4" fmla="*/ 0 60000 65536"/>
              <a:gd name="T5" fmla="*/ 0 60000 65536"/>
              <a:gd name="T6" fmla="*/ 0 w 699"/>
              <a:gd name="T7" fmla="*/ 0 h 259"/>
              <a:gd name="T8" fmla="*/ 699 w 699"/>
              <a:gd name="T9" fmla="*/ 259 h 25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9" h="259">
                <a:moveTo>
                  <a:pt x="0" y="259"/>
                </a:moveTo>
                <a:lnTo>
                  <a:pt x="699" y="0"/>
                </a:lnTo>
              </a:path>
            </a:pathLst>
          </a:cu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115" name="Oval 35"/>
          <p:cNvSpPr>
            <a:spLocks noChangeArrowheads="1"/>
          </p:cNvSpPr>
          <p:nvPr/>
        </p:nvSpPr>
        <p:spPr bwMode="auto">
          <a:xfrm>
            <a:off x="5219700" y="5157788"/>
            <a:ext cx="184150" cy="1635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80" name="Oval 55"/>
          <p:cNvSpPr>
            <a:spLocks noChangeArrowheads="1"/>
          </p:cNvSpPr>
          <p:nvPr/>
        </p:nvSpPr>
        <p:spPr bwMode="auto">
          <a:xfrm>
            <a:off x="7164388" y="2781300"/>
            <a:ext cx="184150" cy="1635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136" name="Freeform 56"/>
          <p:cNvSpPr>
            <a:spLocks/>
          </p:cNvSpPr>
          <p:nvPr/>
        </p:nvSpPr>
        <p:spPr bwMode="auto">
          <a:xfrm>
            <a:off x="1547813" y="6092825"/>
            <a:ext cx="1109662" cy="411163"/>
          </a:xfrm>
          <a:custGeom>
            <a:avLst/>
            <a:gdLst>
              <a:gd name="T0" fmla="*/ 0 w 699"/>
              <a:gd name="T1" fmla="*/ 2147483647 h 259"/>
              <a:gd name="T2" fmla="*/ 2147483647 w 699"/>
              <a:gd name="T3" fmla="*/ 0 h 259"/>
              <a:gd name="T4" fmla="*/ 0 60000 65536"/>
              <a:gd name="T5" fmla="*/ 0 60000 65536"/>
              <a:gd name="T6" fmla="*/ 0 w 699"/>
              <a:gd name="T7" fmla="*/ 0 h 259"/>
              <a:gd name="T8" fmla="*/ 699 w 699"/>
              <a:gd name="T9" fmla="*/ 259 h 25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9" h="259">
                <a:moveTo>
                  <a:pt x="0" y="259"/>
                </a:moveTo>
                <a:lnTo>
                  <a:pt x="699" y="0"/>
                </a:lnTo>
              </a:path>
            </a:pathLst>
          </a:cu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137" name="Freeform 57"/>
          <p:cNvSpPr>
            <a:spLocks/>
          </p:cNvSpPr>
          <p:nvPr/>
        </p:nvSpPr>
        <p:spPr bwMode="auto">
          <a:xfrm flipH="1">
            <a:off x="1042988" y="5229225"/>
            <a:ext cx="1512887" cy="1439863"/>
          </a:xfrm>
          <a:custGeom>
            <a:avLst/>
            <a:gdLst>
              <a:gd name="T0" fmla="*/ 0 w 699"/>
              <a:gd name="T1" fmla="*/ 2147483647 h 259"/>
              <a:gd name="T2" fmla="*/ 2147483647 w 699"/>
              <a:gd name="T3" fmla="*/ 0 h 259"/>
              <a:gd name="T4" fmla="*/ 0 60000 65536"/>
              <a:gd name="T5" fmla="*/ 0 60000 65536"/>
              <a:gd name="T6" fmla="*/ 0 w 699"/>
              <a:gd name="T7" fmla="*/ 0 h 259"/>
              <a:gd name="T8" fmla="*/ 699 w 699"/>
              <a:gd name="T9" fmla="*/ 259 h 25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9" h="259">
                <a:moveTo>
                  <a:pt x="0" y="259"/>
                </a:moveTo>
                <a:lnTo>
                  <a:pt x="699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83" name="Freeform 58"/>
          <p:cNvSpPr>
            <a:spLocks/>
          </p:cNvSpPr>
          <p:nvPr/>
        </p:nvSpPr>
        <p:spPr bwMode="auto">
          <a:xfrm>
            <a:off x="12700" y="2006600"/>
            <a:ext cx="1041400" cy="1588"/>
          </a:xfrm>
          <a:custGeom>
            <a:avLst/>
            <a:gdLst>
              <a:gd name="T0" fmla="*/ 0 w 656"/>
              <a:gd name="T1" fmla="*/ 0 h 1"/>
              <a:gd name="T2" fmla="*/ 2147483647 w 656"/>
              <a:gd name="T3" fmla="*/ 0 h 1"/>
              <a:gd name="T4" fmla="*/ 0 60000 65536"/>
              <a:gd name="T5" fmla="*/ 0 60000 65536"/>
              <a:gd name="T6" fmla="*/ 0 w 656"/>
              <a:gd name="T7" fmla="*/ 0 h 1"/>
              <a:gd name="T8" fmla="*/ 656 w 656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56" h="1">
                <a:moveTo>
                  <a:pt x="0" y="0"/>
                </a:moveTo>
                <a:lnTo>
                  <a:pt x="656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84" name="Freeform 59"/>
          <p:cNvSpPr>
            <a:spLocks/>
          </p:cNvSpPr>
          <p:nvPr/>
        </p:nvSpPr>
        <p:spPr bwMode="auto">
          <a:xfrm>
            <a:off x="63500" y="2006600"/>
            <a:ext cx="1219200" cy="177800"/>
          </a:xfrm>
          <a:custGeom>
            <a:avLst/>
            <a:gdLst>
              <a:gd name="T0" fmla="*/ 0 w 768"/>
              <a:gd name="T1" fmla="*/ 0 h 112"/>
              <a:gd name="T2" fmla="*/ 2147483647 w 768"/>
              <a:gd name="T3" fmla="*/ 2147483647 h 112"/>
              <a:gd name="T4" fmla="*/ 0 60000 65536"/>
              <a:gd name="T5" fmla="*/ 0 60000 65536"/>
              <a:gd name="T6" fmla="*/ 0 w 768"/>
              <a:gd name="T7" fmla="*/ 0 h 112"/>
              <a:gd name="T8" fmla="*/ 768 w 768"/>
              <a:gd name="T9" fmla="*/ 112 h 11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68" h="112">
                <a:moveTo>
                  <a:pt x="0" y="0"/>
                </a:moveTo>
                <a:lnTo>
                  <a:pt x="768" y="112"/>
                </a:lnTo>
              </a:path>
            </a:pathLst>
          </a:cu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140" name="Oval 60"/>
          <p:cNvSpPr>
            <a:spLocks noChangeArrowheads="1"/>
          </p:cNvSpPr>
          <p:nvPr/>
        </p:nvSpPr>
        <p:spPr bwMode="auto">
          <a:xfrm>
            <a:off x="2051050" y="6237288"/>
            <a:ext cx="184150" cy="1635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86" name="Oval 61"/>
          <p:cNvSpPr>
            <a:spLocks noChangeArrowheads="1"/>
          </p:cNvSpPr>
          <p:nvPr/>
        </p:nvSpPr>
        <p:spPr bwMode="auto">
          <a:xfrm>
            <a:off x="0" y="1916113"/>
            <a:ext cx="184150" cy="1635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87" name="Text Box 62"/>
          <p:cNvSpPr txBox="1">
            <a:spLocks noChangeArrowheads="1"/>
          </p:cNvSpPr>
          <p:nvPr/>
        </p:nvSpPr>
        <p:spPr bwMode="auto">
          <a:xfrm>
            <a:off x="323850" y="836613"/>
            <a:ext cx="5976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Чи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перетинаються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прямі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46143" name="Text Box 63"/>
          <p:cNvSpPr txBox="1">
            <a:spLocks noChangeArrowheads="1"/>
          </p:cNvSpPr>
          <p:nvPr/>
        </p:nvSpPr>
        <p:spPr bwMode="auto">
          <a:xfrm>
            <a:off x="5435600" y="3141663"/>
            <a:ext cx="30956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Чи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перетинаються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прямі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NK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DC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46144" name="Text Box 64"/>
          <p:cNvSpPr txBox="1">
            <a:spLocks noChangeArrowheads="1"/>
          </p:cNvSpPr>
          <p:nvPr/>
        </p:nvSpPr>
        <p:spPr bwMode="auto">
          <a:xfrm>
            <a:off x="5435600" y="4149725"/>
            <a:ext cx="30956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Чи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перетинаються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прямі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NK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27690" name="Oval 21"/>
          <p:cNvSpPr>
            <a:spLocks noChangeArrowheads="1"/>
          </p:cNvSpPr>
          <p:nvPr/>
        </p:nvSpPr>
        <p:spPr bwMode="auto">
          <a:xfrm>
            <a:off x="2555875" y="6021388"/>
            <a:ext cx="182563" cy="1651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91" name="Oval 31"/>
          <p:cNvSpPr>
            <a:spLocks noChangeArrowheads="1"/>
          </p:cNvSpPr>
          <p:nvPr/>
        </p:nvSpPr>
        <p:spPr bwMode="auto">
          <a:xfrm>
            <a:off x="1187450" y="2109788"/>
            <a:ext cx="182563" cy="1651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/>
      <p:bldP spid="46083" grpId="0" animBg="1"/>
      <p:bldP spid="46100" grpId="0" animBg="1"/>
      <p:bldP spid="46131" grpId="0" animBg="1"/>
      <p:bldP spid="46133" grpId="0" animBg="1"/>
      <p:bldP spid="46134" grpId="0" animBg="1"/>
      <p:bldP spid="46115" grpId="0" animBg="1"/>
      <p:bldP spid="46136" grpId="0" animBg="1"/>
      <p:bldP spid="46137" grpId="0" animBg="1"/>
      <p:bldP spid="46140" grpId="0" animBg="1"/>
      <p:bldP spid="46143" grpId="0"/>
      <p:bldP spid="461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Freeform 4" descr="Широкий диагональный 2"/>
          <p:cNvSpPr>
            <a:spLocks/>
          </p:cNvSpPr>
          <p:nvPr/>
        </p:nvSpPr>
        <p:spPr bwMode="auto">
          <a:xfrm>
            <a:off x="2692400" y="622300"/>
            <a:ext cx="3429000" cy="4368800"/>
          </a:xfrm>
          <a:custGeom>
            <a:avLst/>
            <a:gdLst>
              <a:gd name="T0" fmla="*/ 2147483647 w 2160"/>
              <a:gd name="T1" fmla="*/ 2147483647 h 2752"/>
              <a:gd name="T2" fmla="*/ 0 w 2160"/>
              <a:gd name="T3" fmla="*/ 2147483647 h 2752"/>
              <a:gd name="T4" fmla="*/ 2147483647 w 2160"/>
              <a:gd name="T5" fmla="*/ 0 h 2752"/>
              <a:gd name="T6" fmla="*/ 2147483647 w 2160"/>
              <a:gd name="T7" fmla="*/ 2147483647 h 2752"/>
              <a:gd name="T8" fmla="*/ 0 60000 65536"/>
              <a:gd name="T9" fmla="*/ 0 60000 65536"/>
              <a:gd name="T10" fmla="*/ 0 60000 65536"/>
              <a:gd name="T11" fmla="*/ 0 60000 65536"/>
              <a:gd name="T12" fmla="*/ 0 w 2160"/>
              <a:gd name="T13" fmla="*/ 0 h 2752"/>
              <a:gd name="T14" fmla="*/ 2160 w 2160"/>
              <a:gd name="T15" fmla="*/ 2752 h 27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" h="2752">
                <a:moveTo>
                  <a:pt x="2160" y="2232"/>
                </a:moveTo>
                <a:lnTo>
                  <a:pt x="0" y="2752"/>
                </a:lnTo>
                <a:lnTo>
                  <a:pt x="968" y="0"/>
                </a:lnTo>
                <a:lnTo>
                  <a:pt x="2160" y="2232"/>
                </a:lnTo>
                <a:close/>
              </a:path>
            </a:pathLst>
          </a:cu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00338" y="620713"/>
            <a:ext cx="3455987" cy="5256212"/>
            <a:chOff x="3288" y="391"/>
            <a:chExt cx="2177" cy="3311"/>
          </a:xfrm>
        </p:grpSpPr>
        <p:sp>
          <p:nvSpPr>
            <p:cNvPr id="28694" name="Freeform 8"/>
            <p:cNvSpPr>
              <a:spLocks/>
            </p:cNvSpPr>
            <p:nvPr/>
          </p:nvSpPr>
          <p:spPr bwMode="auto">
            <a:xfrm>
              <a:off x="3288" y="391"/>
              <a:ext cx="2177" cy="3311"/>
            </a:xfrm>
            <a:custGeom>
              <a:avLst/>
              <a:gdLst>
                <a:gd name="T0" fmla="*/ 0 w 2177"/>
                <a:gd name="T1" fmla="*/ 2767 h 3311"/>
                <a:gd name="T2" fmla="*/ 1134 w 2177"/>
                <a:gd name="T3" fmla="*/ 3311 h 3311"/>
                <a:gd name="T4" fmla="*/ 2177 w 2177"/>
                <a:gd name="T5" fmla="*/ 2223 h 3311"/>
                <a:gd name="T6" fmla="*/ 953 w 2177"/>
                <a:gd name="T7" fmla="*/ 0 h 3311"/>
                <a:gd name="T8" fmla="*/ 1134 w 2177"/>
                <a:gd name="T9" fmla="*/ 3311 h 33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7"/>
                <a:gd name="T16" fmla="*/ 0 h 3311"/>
                <a:gd name="T17" fmla="*/ 2177 w 2177"/>
                <a:gd name="T18" fmla="*/ 3311 h 33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7" h="3311">
                  <a:moveTo>
                    <a:pt x="0" y="2767"/>
                  </a:moveTo>
                  <a:lnTo>
                    <a:pt x="1134" y="3311"/>
                  </a:lnTo>
                  <a:lnTo>
                    <a:pt x="2177" y="2223"/>
                  </a:lnTo>
                  <a:lnTo>
                    <a:pt x="953" y="0"/>
                  </a:lnTo>
                  <a:lnTo>
                    <a:pt x="1134" y="331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95" name="Line 9"/>
            <p:cNvSpPr>
              <a:spLocks noChangeShapeType="1"/>
            </p:cNvSpPr>
            <p:nvPr/>
          </p:nvSpPr>
          <p:spPr bwMode="auto">
            <a:xfrm flipH="1">
              <a:off x="3288" y="391"/>
              <a:ext cx="953" cy="276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96" name="Line 10"/>
            <p:cNvSpPr>
              <a:spLocks noChangeShapeType="1"/>
            </p:cNvSpPr>
            <p:nvPr/>
          </p:nvSpPr>
          <p:spPr bwMode="auto">
            <a:xfrm flipV="1">
              <a:off x="3288" y="2614"/>
              <a:ext cx="2177" cy="5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676" name="Text Box 11"/>
          <p:cNvSpPr txBox="1">
            <a:spLocks noChangeArrowheads="1"/>
          </p:cNvSpPr>
          <p:nvPr/>
        </p:nvSpPr>
        <p:spPr bwMode="auto">
          <a:xfrm>
            <a:off x="2989263" y="2420938"/>
            <a:ext cx="500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О</a:t>
            </a:r>
          </a:p>
        </p:txBody>
      </p:sp>
      <p:sp>
        <p:nvSpPr>
          <p:cNvPr id="28677" name="Text Box 12"/>
          <p:cNvSpPr txBox="1">
            <a:spLocks noChangeArrowheads="1"/>
          </p:cNvSpPr>
          <p:nvPr/>
        </p:nvSpPr>
        <p:spPr bwMode="auto">
          <a:xfrm>
            <a:off x="4716463" y="1125538"/>
            <a:ext cx="568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</a:rPr>
              <a:t>М</a:t>
            </a:r>
          </a:p>
        </p:txBody>
      </p:sp>
      <p:sp>
        <p:nvSpPr>
          <p:cNvPr id="28678" name="Text Box 13"/>
          <p:cNvSpPr txBox="1">
            <a:spLocks noChangeArrowheads="1"/>
          </p:cNvSpPr>
          <p:nvPr/>
        </p:nvSpPr>
        <p:spPr bwMode="auto">
          <a:xfrm>
            <a:off x="2268538" y="4941888"/>
            <a:ext cx="477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А</a:t>
            </a:r>
          </a:p>
        </p:txBody>
      </p:sp>
      <p:sp>
        <p:nvSpPr>
          <p:cNvPr id="28679" name="Text Box 14"/>
          <p:cNvSpPr txBox="1">
            <a:spLocks noChangeArrowheads="1"/>
          </p:cNvSpPr>
          <p:nvPr/>
        </p:nvSpPr>
        <p:spPr bwMode="auto">
          <a:xfrm>
            <a:off x="4284663" y="5876925"/>
            <a:ext cx="4556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В</a:t>
            </a:r>
          </a:p>
        </p:txBody>
      </p:sp>
      <p:sp>
        <p:nvSpPr>
          <p:cNvPr id="28680" name="Text Box 15"/>
          <p:cNvSpPr txBox="1">
            <a:spLocks noChangeArrowheads="1"/>
          </p:cNvSpPr>
          <p:nvPr/>
        </p:nvSpPr>
        <p:spPr bwMode="auto">
          <a:xfrm>
            <a:off x="6229350" y="4076700"/>
            <a:ext cx="47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С</a:t>
            </a:r>
          </a:p>
        </p:txBody>
      </p:sp>
      <p:sp>
        <p:nvSpPr>
          <p:cNvPr id="28681" name="Text Box 16"/>
          <p:cNvSpPr txBox="1">
            <a:spLocks noChangeArrowheads="1"/>
          </p:cNvSpPr>
          <p:nvPr/>
        </p:nvSpPr>
        <p:spPr bwMode="auto">
          <a:xfrm>
            <a:off x="4284663" y="260350"/>
            <a:ext cx="477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D</a:t>
            </a:r>
            <a:endParaRPr lang="ru-RU" sz="3200" b="1">
              <a:latin typeface="Times New Roman" pitchFamily="18" charset="0"/>
            </a:endParaRPr>
          </a:p>
        </p:txBody>
      </p:sp>
      <p:sp>
        <p:nvSpPr>
          <p:cNvPr id="45073" name="Line 17"/>
          <p:cNvSpPr>
            <a:spLocks noChangeShapeType="1"/>
          </p:cNvSpPr>
          <p:nvPr/>
        </p:nvSpPr>
        <p:spPr bwMode="auto">
          <a:xfrm flipH="1">
            <a:off x="2700338" y="4149725"/>
            <a:ext cx="3455987" cy="863600"/>
          </a:xfrm>
          <a:prstGeom prst="line">
            <a:avLst/>
          </a:prstGeom>
          <a:noFill/>
          <a:ln w="38100">
            <a:solidFill>
              <a:srgbClr val="0000CC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3" name="Freeform 18"/>
          <p:cNvSpPr>
            <a:spLocks/>
          </p:cNvSpPr>
          <p:nvPr/>
        </p:nvSpPr>
        <p:spPr bwMode="auto">
          <a:xfrm>
            <a:off x="3419475" y="1612900"/>
            <a:ext cx="1330325" cy="1239838"/>
          </a:xfrm>
          <a:custGeom>
            <a:avLst/>
            <a:gdLst>
              <a:gd name="T0" fmla="*/ 0 w 838"/>
              <a:gd name="T1" fmla="*/ 2147483647 h 781"/>
              <a:gd name="T2" fmla="*/ 2147483647 w 838"/>
              <a:gd name="T3" fmla="*/ 0 h 781"/>
              <a:gd name="T4" fmla="*/ 0 60000 65536"/>
              <a:gd name="T5" fmla="*/ 0 60000 65536"/>
              <a:gd name="T6" fmla="*/ 0 w 838"/>
              <a:gd name="T7" fmla="*/ 0 h 781"/>
              <a:gd name="T8" fmla="*/ 838 w 838"/>
              <a:gd name="T9" fmla="*/ 781 h 78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38" h="781">
                <a:moveTo>
                  <a:pt x="0" y="781"/>
                </a:moveTo>
                <a:lnTo>
                  <a:pt x="838" y="0"/>
                </a:lnTo>
              </a:path>
            </a:pathLst>
          </a:custGeom>
          <a:noFill/>
          <a:ln w="38100">
            <a:solidFill>
              <a:srgbClr val="0000CC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4" name="Oval 20"/>
          <p:cNvSpPr>
            <a:spLocks noChangeArrowheads="1"/>
          </p:cNvSpPr>
          <p:nvPr/>
        </p:nvSpPr>
        <p:spPr bwMode="auto">
          <a:xfrm>
            <a:off x="3348038" y="2781300"/>
            <a:ext cx="142875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5" name="Oval 21"/>
          <p:cNvSpPr>
            <a:spLocks noChangeArrowheads="1"/>
          </p:cNvSpPr>
          <p:nvPr/>
        </p:nvSpPr>
        <p:spPr bwMode="auto">
          <a:xfrm flipH="1">
            <a:off x="4643438" y="1557338"/>
            <a:ext cx="142875" cy="142875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79" name="Freeform 23"/>
          <p:cNvSpPr>
            <a:spLocks/>
          </p:cNvSpPr>
          <p:nvPr/>
        </p:nvSpPr>
        <p:spPr bwMode="auto">
          <a:xfrm>
            <a:off x="406400" y="2854325"/>
            <a:ext cx="3013075" cy="3254375"/>
          </a:xfrm>
          <a:custGeom>
            <a:avLst/>
            <a:gdLst>
              <a:gd name="T0" fmla="*/ 0 w 1898"/>
              <a:gd name="T1" fmla="*/ 2147483647 h 2050"/>
              <a:gd name="T2" fmla="*/ 2147483647 w 1898"/>
              <a:gd name="T3" fmla="*/ 0 h 2050"/>
              <a:gd name="T4" fmla="*/ 0 60000 65536"/>
              <a:gd name="T5" fmla="*/ 0 60000 65536"/>
              <a:gd name="T6" fmla="*/ 0 w 1898"/>
              <a:gd name="T7" fmla="*/ 0 h 2050"/>
              <a:gd name="T8" fmla="*/ 1898 w 1898"/>
              <a:gd name="T9" fmla="*/ 2050 h 205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98" h="2050">
                <a:moveTo>
                  <a:pt x="0" y="2050"/>
                </a:moveTo>
                <a:lnTo>
                  <a:pt x="1898" y="0"/>
                </a:lnTo>
              </a:path>
            </a:pathLst>
          </a:custGeom>
          <a:noFill/>
          <a:ln w="2857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80" name="Line 24"/>
          <p:cNvSpPr>
            <a:spLocks noChangeShapeType="1"/>
          </p:cNvSpPr>
          <p:nvPr/>
        </p:nvSpPr>
        <p:spPr bwMode="auto">
          <a:xfrm flipH="1">
            <a:off x="395288" y="5013325"/>
            <a:ext cx="2305050" cy="574675"/>
          </a:xfrm>
          <a:prstGeom prst="lin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78" name="Oval 22"/>
          <p:cNvSpPr>
            <a:spLocks noChangeArrowheads="1"/>
          </p:cNvSpPr>
          <p:nvPr/>
        </p:nvSpPr>
        <p:spPr bwMode="auto">
          <a:xfrm>
            <a:off x="1042988" y="5300663"/>
            <a:ext cx="144462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9" name="Text Box 25"/>
          <p:cNvSpPr txBox="1">
            <a:spLocks noChangeArrowheads="1"/>
          </p:cNvSpPr>
          <p:nvPr/>
        </p:nvSpPr>
        <p:spPr bwMode="auto">
          <a:xfrm>
            <a:off x="250825" y="188913"/>
            <a:ext cx="366435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Чи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вірите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прямі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МО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АС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перетинаються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endParaRPr lang="ru-RU" sz="2400" dirty="0"/>
          </a:p>
        </p:txBody>
      </p:sp>
      <p:sp>
        <p:nvSpPr>
          <p:cNvPr id="28690" name="Rectangle 26"/>
          <p:cNvSpPr>
            <a:spLocks noChangeArrowheads="1"/>
          </p:cNvSpPr>
          <p:nvPr/>
        </p:nvSpPr>
        <p:spPr bwMode="auto">
          <a:xfrm>
            <a:off x="5584408" y="404813"/>
            <a:ext cx="2844048" cy="51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Бліц-опитування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5083" name="Freeform 27"/>
          <p:cNvSpPr>
            <a:spLocks/>
          </p:cNvSpPr>
          <p:nvPr/>
        </p:nvSpPr>
        <p:spPr bwMode="auto">
          <a:xfrm>
            <a:off x="1308100" y="4318000"/>
            <a:ext cx="3175000" cy="1562100"/>
          </a:xfrm>
          <a:custGeom>
            <a:avLst/>
            <a:gdLst>
              <a:gd name="T0" fmla="*/ 2147483647 w 2000"/>
              <a:gd name="T1" fmla="*/ 2147483647 h 984"/>
              <a:gd name="T2" fmla="*/ 0 w 2000"/>
              <a:gd name="T3" fmla="*/ 0 h 984"/>
              <a:gd name="T4" fmla="*/ 0 60000 65536"/>
              <a:gd name="T5" fmla="*/ 0 60000 65536"/>
              <a:gd name="T6" fmla="*/ 0 w 2000"/>
              <a:gd name="T7" fmla="*/ 0 h 984"/>
              <a:gd name="T8" fmla="*/ 2000 w 2000"/>
              <a:gd name="T9" fmla="*/ 984 h 98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000" h="984">
                <a:moveTo>
                  <a:pt x="2000" y="984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84" name="Oval 28"/>
          <p:cNvSpPr>
            <a:spLocks noChangeArrowheads="1"/>
          </p:cNvSpPr>
          <p:nvPr/>
        </p:nvSpPr>
        <p:spPr bwMode="auto">
          <a:xfrm>
            <a:off x="1763713" y="4508500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85" name="Text Box 29"/>
          <p:cNvSpPr txBox="1">
            <a:spLocks noChangeArrowheads="1"/>
          </p:cNvSpPr>
          <p:nvPr/>
        </p:nvSpPr>
        <p:spPr bwMode="auto">
          <a:xfrm>
            <a:off x="5473521" y="4652963"/>
            <a:ext cx="3670479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Чи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вірите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прямі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МО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АВ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перетинаються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5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5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5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5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76" dur="1230" decel="100000"/>
                                        <p:tgtEl>
                                          <p:spTgt spid="45084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77" dur="1230" decel="100000"/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7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79" dur="1230" decel="100000"/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8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nimBg="1"/>
      <p:bldP spid="45060" grpId="1" animBg="1"/>
      <p:bldP spid="45073" grpId="0" animBg="1"/>
      <p:bldP spid="45079" grpId="0" animBg="1"/>
      <p:bldP spid="45080" grpId="0" animBg="1"/>
      <p:bldP spid="45080" grpId="1" animBg="1"/>
      <p:bldP spid="45078" grpId="0" animBg="1"/>
      <p:bldP spid="45078" grpId="1" animBg="1"/>
      <p:bldP spid="45083" grpId="0" animBg="1"/>
      <p:bldP spid="45084" grpId="0" animBg="1"/>
      <p:bldP spid="45084" grpId="1" animBg="1"/>
      <p:bldP spid="4508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214290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300" b="1" i="1" dirty="0" smtClean="0">
                <a:ln w="11430">
                  <a:noFill/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Caption" pitchFamily="18" charset="0"/>
              </a:rPr>
              <a:t>  </a:t>
            </a:r>
            <a:r>
              <a:rPr lang="uk-UA" sz="4800" b="1" i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Практичне значення перерізів </a:t>
            </a:r>
            <a:endParaRPr lang="ru-RU" sz="4800" b="1" i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2880" y="1071546"/>
            <a:ext cx="5218176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200" i="1" dirty="0" smtClean="0">
                <a:latin typeface="Times New Roman" pitchFamily="18" charset="0"/>
                <a:cs typeface="Times New Roman" pitchFamily="18" charset="0"/>
              </a:rPr>
              <a:t>Перерізи найчастіше застосовують для того, щоб показувати поперечну форму предметів (рукояток, гайкових ключів, слюсарних інструментів, деталей з прокату різного профілю) та форму отворів, заглибин, зрізів та вирізів на поверхнях округлих деталей тощо. </a:t>
            </a:r>
          </a:p>
          <a:p>
            <a:r>
              <a:rPr lang="uk-UA" sz="2200" i="1" dirty="0" smtClean="0">
                <a:latin typeface="Times New Roman" pitchFamily="18" charset="0"/>
                <a:cs typeface="Times New Roman" pitchFamily="18" charset="0"/>
              </a:rPr>
              <a:t>	Перерізи є невід’ємною частиною нашого повсякденного життя, вони   зустрічаються у різних ситуаціях: у побуті,  у столярстві, токарстві і т.д. </a:t>
            </a:r>
          </a:p>
          <a:p>
            <a:r>
              <a:rPr lang="uk-UA" sz="2200" i="1" dirty="0" smtClean="0">
                <a:latin typeface="Times New Roman" pitchFamily="18" charset="0"/>
                <a:cs typeface="Times New Roman" pitchFamily="18" charset="0"/>
              </a:rPr>
              <a:t>	Також   перерізи використовуються у кресленні, конструкторській   практиці.</a:t>
            </a:r>
          </a:p>
          <a:p>
            <a:endParaRPr lang="uk-UA" sz="2400" dirty="0"/>
          </a:p>
        </p:txBody>
      </p:sp>
      <p:pic>
        <p:nvPicPr>
          <p:cNvPr id="1026" name="Picture 2" descr="C:\Documents and Settings\Admin\Рабочий стол\148690-4272x28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4670" y="4040508"/>
            <a:ext cx="3643337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Admin\Рабочий стол\b63156a10c77c7254169ca3ed931f2f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3438" y="1007158"/>
            <a:ext cx="3503607" cy="2618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4473" y="635065"/>
            <a:ext cx="81587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i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Список використаних джерел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57013" y="1764406"/>
            <a:ext cx="731368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http://le-savchen.ucoz.ru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http://karmanform.ucoz.ru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http://i-math.com.ua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</a:t>
            </a:r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latin typeface="Times New Roman"/>
                <a:ea typeface="Times New Roman"/>
              </a:rPr>
              <a:t>Математика. </a:t>
            </a:r>
            <a:r>
              <a:rPr lang="ru-RU" sz="2000" dirty="0" err="1">
                <a:latin typeface="Times New Roman"/>
                <a:ea typeface="Times New Roman"/>
              </a:rPr>
              <a:t>Програма</a:t>
            </a:r>
            <a:r>
              <a:rPr lang="ru-RU" sz="2000" dirty="0">
                <a:latin typeface="Times New Roman"/>
                <a:ea typeface="Times New Roman"/>
              </a:rPr>
              <a:t> для </a:t>
            </a:r>
            <a:r>
              <a:rPr lang="ru-RU" sz="2000" dirty="0" err="1">
                <a:latin typeface="Times New Roman"/>
                <a:ea typeface="Times New Roman"/>
              </a:rPr>
              <a:t>загальноосвітніх</a:t>
            </a:r>
            <a:r>
              <a:rPr lang="ru-RU" sz="2000" dirty="0">
                <a:latin typeface="Times New Roman"/>
                <a:ea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</a:rPr>
              <a:t>навчальних</a:t>
            </a:r>
            <a:r>
              <a:rPr lang="ru-RU" sz="2000" dirty="0">
                <a:latin typeface="Times New Roman"/>
                <a:ea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</a:rPr>
              <a:t>закладів</a:t>
            </a:r>
            <a:r>
              <a:rPr lang="ru-RU" sz="2000" dirty="0">
                <a:latin typeface="Times New Roman"/>
                <a:ea typeface="Times New Roman"/>
              </a:rPr>
              <a:t> 10-11 </a:t>
            </a:r>
            <a:r>
              <a:rPr lang="ru-RU" sz="2000" dirty="0" err="1">
                <a:latin typeface="Times New Roman"/>
                <a:ea typeface="Times New Roman"/>
              </a:rPr>
              <a:t>класи</a:t>
            </a:r>
            <a:r>
              <a:rPr lang="ru-RU" sz="2000" dirty="0">
                <a:latin typeface="Times New Roman"/>
                <a:ea typeface="Times New Roman"/>
              </a:rPr>
              <a:t>. </a:t>
            </a:r>
            <a:r>
              <a:rPr lang="ru-RU" sz="2000" dirty="0" err="1">
                <a:latin typeface="Times New Roman"/>
                <a:ea typeface="Times New Roman"/>
              </a:rPr>
              <a:t>Рівень</a:t>
            </a:r>
            <a:r>
              <a:rPr lang="ru-RU" sz="2000" dirty="0">
                <a:latin typeface="Times New Roman"/>
                <a:ea typeface="Times New Roman"/>
              </a:rPr>
              <a:t> стандарту. </a:t>
            </a:r>
            <a:r>
              <a:rPr lang="ru-RU" sz="2000" dirty="0" err="1">
                <a:latin typeface="Times New Roman"/>
                <a:ea typeface="Times New Roman"/>
              </a:rPr>
              <a:t>Академічний</a:t>
            </a:r>
            <a:r>
              <a:rPr lang="ru-RU" sz="2000" dirty="0">
                <a:latin typeface="Times New Roman"/>
                <a:ea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</a:rPr>
              <a:t>рівень</a:t>
            </a:r>
            <a:r>
              <a:rPr lang="ru-RU" sz="2000" dirty="0">
                <a:latin typeface="Times New Roman"/>
                <a:ea typeface="Times New Roman"/>
              </a:rPr>
              <a:t>. </a:t>
            </a:r>
            <a:r>
              <a:rPr lang="ru-RU" sz="2000" dirty="0" err="1">
                <a:latin typeface="Times New Roman"/>
                <a:ea typeface="Times New Roman"/>
              </a:rPr>
              <a:t>Профільний</a:t>
            </a:r>
            <a:r>
              <a:rPr lang="ru-RU" sz="2000" dirty="0">
                <a:latin typeface="Times New Roman"/>
                <a:ea typeface="Times New Roman"/>
              </a:rPr>
              <a:t>  </a:t>
            </a:r>
            <a:r>
              <a:rPr lang="ru-RU" sz="2000" dirty="0" err="1" smtClean="0">
                <a:latin typeface="Times New Roman"/>
                <a:ea typeface="Times New Roman"/>
              </a:rPr>
              <a:t>рівень</a:t>
            </a:r>
            <a:r>
              <a:rPr lang="ru-RU" sz="2000" dirty="0" smtClean="0">
                <a:latin typeface="Times New Roman"/>
                <a:ea typeface="Times New Roman"/>
              </a:rPr>
              <a:t> </a:t>
            </a:r>
            <a:r>
              <a:rPr lang="ru-RU" sz="2000" dirty="0" err="1" smtClean="0">
                <a:latin typeface="Times New Roman"/>
                <a:ea typeface="Times New Roman"/>
              </a:rPr>
              <a:t>Київ</a:t>
            </a:r>
            <a:r>
              <a:rPr lang="ru-RU" sz="2000" dirty="0">
                <a:latin typeface="Times New Roman"/>
                <a:ea typeface="Times New Roman"/>
              </a:rPr>
              <a:t>, </a:t>
            </a:r>
            <a:r>
              <a:rPr lang="ru-RU" sz="2000" dirty="0" smtClean="0">
                <a:latin typeface="Times New Roman"/>
                <a:ea typeface="Times New Roman"/>
              </a:rPr>
              <a:t>2010 </a:t>
            </a:r>
            <a:r>
              <a:rPr lang="ru-RU" sz="2000" dirty="0" err="1" smtClean="0">
                <a:latin typeface="Times New Roman"/>
                <a:ea typeface="Times New Roman"/>
              </a:rPr>
              <a:t>Затверджено</a:t>
            </a:r>
            <a:r>
              <a:rPr lang="ru-RU" sz="2000" dirty="0" smtClean="0">
                <a:latin typeface="Times New Roman"/>
                <a:ea typeface="Times New Roman"/>
              </a:rPr>
              <a:t> </a:t>
            </a:r>
            <a:r>
              <a:rPr lang="ru-RU" sz="2000" dirty="0">
                <a:latin typeface="Times New Roman"/>
                <a:ea typeface="Times New Roman"/>
              </a:rPr>
              <a:t>МОНУ (наказ МОН </a:t>
            </a:r>
            <a:r>
              <a:rPr lang="ru-RU" sz="2000" dirty="0" err="1">
                <a:latin typeface="Times New Roman"/>
                <a:ea typeface="Times New Roman"/>
              </a:rPr>
              <a:t>від</a:t>
            </a:r>
            <a:r>
              <a:rPr lang="ru-RU" sz="2000" dirty="0">
                <a:latin typeface="Times New Roman"/>
                <a:ea typeface="Times New Roman"/>
              </a:rPr>
              <a:t> 28.10.2010 № 1021</a:t>
            </a:r>
            <a:r>
              <a:rPr lang="ru-RU" sz="2000" dirty="0" smtClean="0">
                <a:latin typeface="Times New Roman"/>
                <a:ea typeface="Times New Roman"/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dirty="0">
                <a:latin typeface="Times New Roman"/>
                <a:ea typeface="Times New Roman"/>
              </a:rPr>
              <a:t>Геометрія: 10 клас: підручник для загальноосвітніх навчальних закладів. Профільний рівень (авт. </a:t>
            </a:r>
            <a:r>
              <a:rPr lang="uk-UA" sz="2000" dirty="0" err="1">
                <a:latin typeface="Times New Roman"/>
                <a:ea typeface="Times New Roman"/>
              </a:rPr>
              <a:t>Бевз</a:t>
            </a:r>
            <a:r>
              <a:rPr lang="uk-UA" sz="2000" dirty="0">
                <a:latin typeface="Times New Roman"/>
                <a:ea typeface="Times New Roman"/>
              </a:rPr>
              <a:t> Г.П., </a:t>
            </a:r>
            <a:r>
              <a:rPr lang="uk-UA" sz="2000" dirty="0" err="1">
                <a:latin typeface="Times New Roman"/>
                <a:ea typeface="Times New Roman"/>
              </a:rPr>
              <a:t>Бевз</a:t>
            </a:r>
            <a:r>
              <a:rPr lang="uk-UA" sz="2000" dirty="0">
                <a:latin typeface="Times New Roman"/>
                <a:ea typeface="Times New Roman"/>
              </a:rPr>
              <a:t> В.Г., </a:t>
            </a:r>
            <a:r>
              <a:rPr lang="uk-UA" sz="2000" dirty="0" err="1">
                <a:latin typeface="Times New Roman"/>
                <a:ea typeface="Times New Roman"/>
              </a:rPr>
              <a:t>Владімірова</a:t>
            </a:r>
            <a:r>
              <a:rPr lang="uk-UA" sz="2000" dirty="0">
                <a:latin typeface="Times New Roman"/>
                <a:ea typeface="Times New Roman"/>
              </a:rPr>
              <a:t> Н.Г., </a:t>
            </a:r>
            <a:r>
              <a:rPr lang="uk-UA" sz="2000" dirty="0" err="1">
                <a:latin typeface="Times New Roman"/>
                <a:ea typeface="Times New Roman"/>
              </a:rPr>
              <a:t>Владіміров</a:t>
            </a:r>
            <a:r>
              <a:rPr lang="uk-UA" sz="2000" dirty="0">
                <a:latin typeface="Times New Roman"/>
                <a:ea typeface="Times New Roman"/>
              </a:rPr>
              <a:t> В.М.) Київ.  "</a:t>
            </a:r>
            <a:r>
              <a:rPr lang="uk-UA" sz="2000" dirty="0" err="1">
                <a:latin typeface="Times New Roman"/>
                <a:ea typeface="Times New Roman"/>
              </a:rPr>
              <a:t>Генеза</a:t>
            </a:r>
            <a:r>
              <a:rPr lang="uk-UA" sz="2000" dirty="0">
                <a:latin typeface="Times New Roman"/>
                <a:ea typeface="Times New Roman"/>
              </a:rPr>
              <a:t>", </a:t>
            </a:r>
            <a:r>
              <a:rPr lang="uk-UA" sz="2000" dirty="0" smtClean="0">
                <a:latin typeface="Times New Roman"/>
                <a:ea typeface="Times New Roman"/>
              </a:rPr>
              <a:t>2010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Геометрія: 11 клас: підручник для загальноосвітніх навчальних закладів. Академічний рівень, профільний рівень (авт.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Бевз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Г.П.,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Бевз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В.Г.,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Владімірова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Н.Г.,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Владіміров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В.М.) Київ.  "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Генеза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2011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Freeform 2"/>
          <p:cNvSpPr>
            <a:spLocks/>
          </p:cNvSpPr>
          <p:nvPr/>
        </p:nvSpPr>
        <p:spPr bwMode="auto">
          <a:xfrm>
            <a:off x="5867400" y="4149725"/>
            <a:ext cx="2278063" cy="649288"/>
          </a:xfrm>
          <a:custGeom>
            <a:avLst/>
            <a:gdLst>
              <a:gd name="T0" fmla="*/ 2147483647 w 1390"/>
              <a:gd name="T1" fmla="*/ 0 h 364"/>
              <a:gd name="T2" fmla="*/ 2147483647 w 1390"/>
              <a:gd name="T3" fmla="*/ 2147483647 h 364"/>
              <a:gd name="T4" fmla="*/ 2147483647 w 1390"/>
              <a:gd name="T5" fmla="*/ 2147483647 h 364"/>
              <a:gd name="T6" fmla="*/ 0 w 1390"/>
              <a:gd name="T7" fmla="*/ 2147483647 h 364"/>
              <a:gd name="T8" fmla="*/ 2147483647 w 1390"/>
              <a:gd name="T9" fmla="*/ 0 h 3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90"/>
              <a:gd name="T16" fmla="*/ 0 h 364"/>
              <a:gd name="T17" fmla="*/ 1390 w 1390"/>
              <a:gd name="T18" fmla="*/ 364 h 3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90" h="364">
                <a:moveTo>
                  <a:pt x="274" y="0"/>
                </a:moveTo>
                <a:lnTo>
                  <a:pt x="1390" y="6"/>
                </a:lnTo>
                <a:lnTo>
                  <a:pt x="1174" y="360"/>
                </a:lnTo>
                <a:lnTo>
                  <a:pt x="0" y="364"/>
                </a:lnTo>
                <a:lnTo>
                  <a:pt x="274" y="0"/>
                </a:lnTo>
                <a:close/>
              </a:path>
            </a:pathLst>
          </a:custGeom>
          <a:solidFill>
            <a:srgbClr val="33CCFF">
              <a:alpha val="49019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5987" name="Freeform 3"/>
          <p:cNvSpPr>
            <a:spLocks/>
          </p:cNvSpPr>
          <p:nvPr/>
        </p:nvSpPr>
        <p:spPr bwMode="auto">
          <a:xfrm>
            <a:off x="1979613" y="3573463"/>
            <a:ext cx="1439862" cy="2089150"/>
          </a:xfrm>
          <a:custGeom>
            <a:avLst/>
            <a:gdLst>
              <a:gd name="T0" fmla="*/ 2147483647 w 907"/>
              <a:gd name="T1" fmla="*/ 2147483647 h 1316"/>
              <a:gd name="T2" fmla="*/ 2147483647 w 907"/>
              <a:gd name="T3" fmla="*/ 2147483647 h 1316"/>
              <a:gd name="T4" fmla="*/ 0 w 907"/>
              <a:gd name="T5" fmla="*/ 2147483647 h 1316"/>
              <a:gd name="T6" fmla="*/ 2147483647 w 907"/>
              <a:gd name="T7" fmla="*/ 0 h 1316"/>
              <a:gd name="T8" fmla="*/ 2147483647 w 907"/>
              <a:gd name="T9" fmla="*/ 2147483647 h 13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07"/>
              <a:gd name="T16" fmla="*/ 0 h 1316"/>
              <a:gd name="T17" fmla="*/ 907 w 907"/>
              <a:gd name="T18" fmla="*/ 1316 h 13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07" h="1316">
                <a:moveTo>
                  <a:pt x="907" y="817"/>
                </a:moveTo>
                <a:lnTo>
                  <a:pt x="726" y="1316"/>
                </a:lnTo>
                <a:lnTo>
                  <a:pt x="0" y="545"/>
                </a:lnTo>
                <a:lnTo>
                  <a:pt x="181" y="0"/>
                </a:lnTo>
                <a:lnTo>
                  <a:pt x="907" y="817"/>
                </a:lnTo>
                <a:close/>
              </a:path>
            </a:pathLst>
          </a:custGeom>
          <a:solidFill>
            <a:srgbClr val="FF00FF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611188" y="180304"/>
            <a:ext cx="8137525" cy="11611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i="1" dirty="0" err="1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Взаємне</a:t>
            </a:r>
            <a:r>
              <a:rPr lang="ru-RU" sz="4800" b="1" i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4800" b="1" i="1" dirty="0" err="1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розміщення</a:t>
            </a:r>
            <a:endParaRPr lang="ru-RU" sz="4800" b="1" i="1" dirty="0" smtClean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pPr algn="ctr"/>
            <a:r>
              <a:rPr lang="ru-RU" sz="4800" b="1" i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4800" b="1" i="1" dirty="0" err="1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площини</a:t>
            </a:r>
            <a:r>
              <a:rPr lang="ru-RU" sz="4800" b="1" i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4800" b="1" i="1" dirty="0" err="1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і</a:t>
            </a:r>
            <a:r>
              <a:rPr lang="ru-RU" sz="4800" b="1" i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многогранника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907088" y="1536700"/>
            <a:ext cx="1544637" cy="1747838"/>
            <a:chOff x="4240" y="2659"/>
            <a:chExt cx="1316" cy="1406"/>
          </a:xfrm>
        </p:grpSpPr>
        <p:sp>
          <p:nvSpPr>
            <p:cNvPr id="7212" name="Line 6"/>
            <p:cNvSpPr>
              <a:spLocks noChangeShapeType="1"/>
            </p:cNvSpPr>
            <p:nvPr/>
          </p:nvSpPr>
          <p:spPr bwMode="auto">
            <a:xfrm flipV="1">
              <a:off x="4240" y="3294"/>
              <a:ext cx="1316" cy="499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3" name="Line 7"/>
            <p:cNvSpPr>
              <a:spLocks noChangeShapeType="1"/>
            </p:cNvSpPr>
            <p:nvPr/>
          </p:nvSpPr>
          <p:spPr bwMode="auto">
            <a:xfrm>
              <a:off x="4240" y="3793"/>
              <a:ext cx="908" cy="272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4" name="Line 8"/>
            <p:cNvSpPr>
              <a:spLocks noChangeShapeType="1"/>
            </p:cNvSpPr>
            <p:nvPr/>
          </p:nvSpPr>
          <p:spPr bwMode="auto">
            <a:xfrm flipV="1">
              <a:off x="5148" y="3294"/>
              <a:ext cx="408" cy="771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5" name="Line 9"/>
            <p:cNvSpPr>
              <a:spLocks noChangeShapeType="1"/>
            </p:cNvSpPr>
            <p:nvPr/>
          </p:nvSpPr>
          <p:spPr bwMode="auto">
            <a:xfrm flipH="1" flipV="1">
              <a:off x="5012" y="2659"/>
              <a:ext cx="544" cy="635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6" name="Line 10"/>
            <p:cNvSpPr>
              <a:spLocks noChangeShapeType="1"/>
            </p:cNvSpPr>
            <p:nvPr/>
          </p:nvSpPr>
          <p:spPr bwMode="auto">
            <a:xfrm>
              <a:off x="5012" y="2659"/>
              <a:ext cx="136" cy="1406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7" name="Line 11"/>
            <p:cNvSpPr>
              <a:spLocks noChangeShapeType="1"/>
            </p:cNvSpPr>
            <p:nvPr/>
          </p:nvSpPr>
          <p:spPr bwMode="auto">
            <a:xfrm flipH="1">
              <a:off x="4240" y="2659"/>
              <a:ext cx="772" cy="1134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1331913" y="4292600"/>
            <a:ext cx="1655762" cy="1728788"/>
            <a:chOff x="4240" y="2659"/>
            <a:chExt cx="1316" cy="1406"/>
          </a:xfrm>
        </p:grpSpPr>
        <p:sp>
          <p:nvSpPr>
            <p:cNvPr id="7206" name="Line 13"/>
            <p:cNvSpPr>
              <a:spLocks noChangeShapeType="1"/>
            </p:cNvSpPr>
            <p:nvPr/>
          </p:nvSpPr>
          <p:spPr bwMode="auto">
            <a:xfrm flipV="1">
              <a:off x="4240" y="3294"/>
              <a:ext cx="1316" cy="499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7" name="Line 14"/>
            <p:cNvSpPr>
              <a:spLocks noChangeShapeType="1"/>
            </p:cNvSpPr>
            <p:nvPr/>
          </p:nvSpPr>
          <p:spPr bwMode="auto">
            <a:xfrm>
              <a:off x="4240" y="3793"/>
              <a:ext cx="908" cy="272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8" name="Line 15"/>
            <p:cNvSpPr>
              <a:spLocks noChangeShapeType="1"/>
            </p:cNvSpPr>
            <p:nvPr/>
          </p:nvSpPr>
          <p:spPr bwMode="auto">
            <a:xfrm flipV="1">
              <a:off x="5148" y="3294"/>
              <a:ext cx="408" cy="771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9" name="Line 16"/>
            <p:cNvSpPr>
              <a:spLocks noChangeShapeType="1"/>
            </p:cNvSpPr>
            <p:nvPr/>
          </p:nvSpPr>
          <p:spPr bwMode="auto">
            <a:xfrm flipH="1" flipV="1">
              <a:off x="5012" y="2659"/>
              <a:ext cx="544" cy="635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0" name="Line 17"/>
            <p:cNvSpPr>
              <a:spLocks noChangeShapeType="1"/>
            </p:cNvSpPr>
            <p:nvPr/>
          </p:nvSpPr>
          <p:spPr bwMode="auto">
            <a:xfrm>
              <a:off x="5012" y="2659"/>
              <a:ext cx="136" cy="1406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1" name="Line 18"/>
            <p:cNvSpPr>
              <a:spLocks noChangeShapeType="1"/>
            </p:cNvSpPr>
            <p:nvPr/>
          </p:nvSpPr>
          <p:spPr bwMode="auto">
            <a:xfrm flipH="1">
              <a:off x="4240" y="2659"/>
              <a:ext cx="772" cy="1134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26003" name="Freeform 19"/>
          <p:cNvSpPr>
            <a:spLocks/>
          </p:cNvSpPr>
          <p:nvPr/>
        </p:nvSpPr>
        <p:spPr bwMode="auto">
          <a:xfrm>
            <a:off x="1042988" y="1341438"/>
            <a:ext cx="431800" cy="1800225"/>
          </a:xfrm>
          <a:custGeom>
            <a:avLst/>
            <a:gdLst>
              <a:gd name="T0" fmla="*/ 0 w 317"/>
              <a:gd name="T1" fmla="*/ 2147483647 h 1361"/>
              <a:gd name="T2" fmla="*/ 0 w 317"/>
              <a:gd name="T3" fmla="*/ 2147483647 h 1361"/>
              <a:gd name="T4" fmla="*/ 2147483647 w 317"/>
              <a:gd name="T5" fmla="*/ 0 h 1361"/>
              <a:gd name="T6" fmla="*/ 2147483647 w 317"/>
              <a:gd name="T7" fmla="*/ 2147483647 h 1361"/>
              <a:gd name="T8" fmla="*/ 0 w 317"/>
              <a:gd name="T9" fmla="*/ 2147483647 h 13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7"/>
              <a:gd name="T16" fmla="*/ 0 h 1361"/>
              <a:gd name="T17" fmla="*/ 317 w 317"/>
              <a:gd name="T18" fmla="*/ 1361 h 13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7" h="1361">
                <a:moveTo>
                  <a:pt x="0" y="1361"/>
                </a:moveTo>
                <a:lnTo>
                  <a:pt x="0" y="318"/>
                </a:lnTo>
                <a:lnTo>
                  <a:pt x="317" y="0"/>
                </a:lnTo>
                <a:lnTo>
                  <a:pt x="317" y="953"/>
                </a:lnTo>
                <a:lnTo>
                  <a:pt x="0" y="1361"/>
                </a:lnTo>
                <a:close/>
              </a:path>
            </a:pathLst>
          </a:custGeom>
          <a:solidFill>
            <a:srgbClr val="00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1803400" y="1393825"/>
            <a:ext cx="1544638" cy="1747838"/>
            <a:chOff x="4240" y="2659"/>
            <a:chExt cx="1316" cy="1406"/>
          </a:xfrm>
        </p:grpSpPr>
        <p:sp>
          <p:nvSpPr>
            <p:cNvPr id="7200" name="Line 21"/>
            <p:cNvSpPr>
              <a:spLocks noChangeShapeType="1"/>
            </p:cNvSpPr>
            <p:nvPr/>
          </p:nvSpPr>
          <p:spPr bwMode="auto">
            <a:xfrm flipV="1">
              <a:off x="4240" y="3294"/>
              <a:ext cx="1316" cy="499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1" name="Line 22"/>
            <p:cNvSpPr>
              <a:spLocks noChangeShapeType="1"/>
            </p:cNvSpPr>
            <p:nvPr/>
          </p:nvSpPr>
          <p:spPr bwMode="auto">
            <a:xfrm>
              <a:off x="4240" y="3793"/>
              <a:ext cx="908" cy="272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2" name="Line 23"/>
            <p:cNvSpPr>
              <a:spLocks noChangeShapeType="1"/>
            </p:cNvSpPr>
            <p:nvPr/>
          </p:nvSpPr>
          <p:spPr bwMode="auto">
            <a:xfrm flipV="1">
              <a:off x="5148" y="3294"/>
              <a:ext cx="408" cy="771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3" name="Line 24"/>
            <p:cNvSpPr>
              <a:spLocks noChangeShapeType="1"/>
            </p:cNvSpPr>
            <p:nvPr/>
          </p:nvSpPr>
          <p:spPr bwMode="auto">
            <a:xfrm flipH="1" flipV="1">
              <a:off x="5012" y="2659"/>
              <a:ext cx="544" cy="635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4" name="Line 25"/>
            <p:cNvSpPr>
              <a:spLocks noChangeShapeType="1"/>
            </p:cNvSpPr>
            <p:nvPr/>
          </p:nvSpPr>
          <p:spPr bwMode="auto">
            <a:xfrm>
              <a:off x="5012" y="2659"/>
              <a:ext cx="136" cy="1406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5" name="Line 26"/>
            <p:cNvSpPr>
              <a:spLocks noChangeShapeType="1"/>
            </p:cNvSpPr>
            <p:nvPr/>
          </p:nvSpPr>
          <p:spPr bwMode="auto">
            <a:xfrm flipH="1">
              <a:off x="4240" y="2659"/>
              <a:ext cx="772" cy="1134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26011" name="Freeform 27"/>
          <p:cNvSpPr>
            <a:spLocks/>
          </p:cNvSpPr>
          <p:nvPr/>
        </p:nvSpPr>
        <p:spPr bwMode="auto">
          <a:xfrm>
            <a:off x="5867400" y="1412875"/>
            <a:ext cx="2101850" cy="404813"/>
          </a:xfrm>
          <a:custGeom>
            <a:avLst/>
            <a:gdLst>
              <a:gd name="T0" fmla="*/ 2147483647 w 1543"/>
              <a:gd name="T1" fmla="*/ 0 h 318"/>
              <a:gd name="T2" fmla="*/ 2147483647 w 1543"/>
              <a:gd name="T3" fmla="*/ 0 h 318"/>
              <a:gd name="T4" fmla="*/ 2147483647 w 1543"/>
              <a:gd name="T5" fmla="*/ 2147483647 h 318"/>
              <a:gd name="T6" fmla="*/ 0 w 1543"/>
              <a:gd name="T7" fmla="*/ 2147483647 h 318"/>
              <a:gd name="T8" fmla="*/ 2147483647 w 1543"/>
              <a:gd name="T9" fmla="*/ 0 h 3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43"/>
              <a:gd name="T16" fmla="*/ 0 h 318"/>
              <a:gd name="T17" fmla="*/ 1543 w 1543"/>
              <a:gd name="T18" fmla="*/ 318 h 3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43" h="318">
                <a:moveTo>
                  <a:pt x="318" y="0"/>
                </a:moveTo>
                <a:lnTo>
                  <a:pt x="1543" y="0"/>
                </a:lnTo>
                <a:lnTo>
                  <a:pt x="1180" y="318"/>
                </a:lnTo>
                <a:lnTo>
                  <a:pt x="0" y="318"/>
                </a:lnTo>
                <a:lnTo>
                  <a:pt x="318" y="0"/>
                </a:lnTo>
                <a:close/>
              </a:path>
            </a:pathLst>
          </a:custGeom>
          <a:solidFill>
            <a:srgbClr val="CC0000">
              <a:alpha val="49019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6761163" y="1274763"/>
            <a:ext cx="619125" cy="519112"/>
            <a:chOff x="4195" y="527"/>
            <a:chExt cx="454" cy="350"/>
          </a:xfrm>
        </p:grpSpPr>
        <p:sp>
          <p:nvSpPr>
            <p:cNvPr id="7198" name="Oval 29"/>
            <p:cNvSpPr>
              <a:spLocks noChangeArrowheads="1"/>
            </p:cNvSpPr>
            <p:nvPr/>
          </p:nvSpPr>
          <p:spPr bwMode="auto">
            <a:xfrm>
              <a:off x="4195" y="659"/>
              <a:ext cx="91" cy="90"/>
            </a:xfrm>
            <a:prstGeom prst="ellipse">
              <a:avLst/>
            </a:prstGeom>
            <a:solidFill>
              <a:srgbClr val="CC0000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9" name="Text Box 30"/>
            <p:cNvSpPr txBox="1">
              <a:spLocks noChangeArrowheads="1"/>
            </p:cNvSpPr>
            <p:nvPr/>
          </p:nvSpPr>
          <p:spPr bwMode="auto">
            <a:xfrm>
              <a:off x="4286" y="527"/>
              <a:ext cx="363" cy="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/>
                <a:t>А</a:t>
              </a:r>
            </a:p>
          </p:txBody>
        </p:sp>
      </p:grpSp>
      <p:sp>
        <p:nvSpPr>
          <p:cNvPr id="426015" name="Line 31"/>
          <p:cNvSpPr>
            <a:spLocks noChangeShapeType="1"/>
          </p:cNvSpPr>
          <p:nvPr/>
        </p:nvSpPr>
        <p:spPr bwMode="auto">
          <a:xfrm flipH="1" flipV="1">
            <a:off x="2268538" y="4292600"/>
            <a:ext cx="719137" cy="792163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6016" name="Freeform 32"/>
          <p:cNvSpPr>
            <a:spLocks/>
          </p:cNvSpPr>
          <p:nvPr/>
        </p:nvSpPr>
        <p:spPr bwMode="auto">
          <a:xfrm>
            <a:off x="6653213" y="4314825"/>
            <a:ext cx="531812" cy="471488"/>
          </a:xfrm>
          <a:custGeom>
            <a:avLst/>
            <a:gdLst>
              <a:gd name="T0" fmla="*/ 2147483647 w 335"/>
              <a:gd name="T1" fmla="*/ 0 h 297"/>
              <a:gd name="T2" fmla="*/ 2147483647 w 335"/>
              <a:gd name="T3" fmla="*/ 2147483647 h 297"/>
              <a:gd name="T4" fmla="*/ 0 w 335"/>
              <a:gd name="T5" fmla="*/ 2147483647 h 297"/>
              <a:gd name="T6" fmla="*/ 2147483647 w 335"/>
              <a:gd name="T7" fmla="*/ 0 h 297"/>
              <a:gd name="T8" fmla="*/ 0 60000 65536"/>
              <a:gd name="T9" fmla="*/ 0 60000 65536"/>
              <a:gd name="T10" fmla="*/ 0 60000 65536"/>
              <a:gd name="T11" fmla="*/ 0 60000 65536"/>
              <a:gd name="T12" fmla="*/ 0 w 335"/>
              <a:gd name="T13" fmla="*/ 0 h 297"/>
              <a:gd name="T14" fmla="*/ 335 w 335"/>
              <a:gd name="T15" fmla="*/ 297 h 29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5" h="297">
                <a:moveTo>
                  <a:pt x="335" y="0"/>
                </a:moveTo>
                <a:lnTo>
                  <a:pt x="240" y="297"/>
                </a:lnTo>
                <a:lnTo>
                  <a:pt x="0" y="176"/>
                </a:lnTo>
                <a:lnTo>
                  <a:pt x="335" y="0"/>
                </a:lnTo>
                <a:close/>
              </a:path>
            </a:pathLst>
          </a:custGeom>
          <a:solidFill>
            <a:srgbClr val="0066FF">
              <a:alpha val="58823"/>
            </a:srgbClr>
          </a:solidFill>
          <a:ln w="9525">
            <a:solidFill>
              <a:srgbClr val="0066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6" name="Group 33"/>
          <p:cNvGrpSpPr>
            <a:grpSpLocks/>
          </p:cNvGrpSpPr>
          <p:nvPr/>
        </p:nvGrpSpPr>
        <p:grpSpPr bwMode="auto">
          <a:xfrm>
            <a:off x="5867400" y="4146550"/>
            <a:ext cx="1874838" cy="1803400"/>
            <a:chOff x="4240" y="2659"/>
            <a:chExt cx="1316" cy="1406"/>
          </a:xfrm>
        </p:grpSpPr>
        <p:sp>
          <p:nvSpPr>
            <p:cNvPr id="7192" name="Line 34"/>
            <p:cNvSpPr>
              <a:spLocks noChangeShapeType="1"/>
            </p:cNvSpPr>
            <p:nvPr/>
          </p:nvSpPr>
          <p:spPr bwMode="auto">
            <a:xfrm flipV="1">
              <a:off x="4240" y="3294"/>
              <a:ext cx="1316" cy="499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3" name="Line 35"/>
            <p:cNvSpPr>
              <a:spLocks noChangeShapeType="1"/>
            </p:cNvSpPr>
            <p:nvPr/>
          </p:nvSpPr>
          <p:spPr bwMode="auto">
            <a:xfrm>
              <a:off x="4240" y="3793"/>
              <a:ext cx="908" cy="272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4" name="Line 36"/>
            <p:cNvSpPr>
              <a:spLocks noChangeShapeType="1"/>
            </p:cNvSpPr>
            <p:nvPr/>
          </p:nvSpPr>
          <p:spPr bwMode="auto">
            <a:xfrm flipV="1">
              <a:off x="5148" y="3294"/>
              <a:ext cx="408" cy="771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5" name="Line 37"/>
            <p:cNvSpPr>
              <a:spLocks noChangeShapeType="1"/>
            </p:cNvSpPr>
            <p:nvPr/>
          </p:nvSpPr>
          <p:spPr bwMode="auto">
            <a:xfrm flipH="1" flipV="1">
              <a:off x="5012" y="2659"/>
              <a:ext cx="544" cy="635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6" name="Line 38"/>
            <p:cNvSpPr>
              <a:spLocks noChangeShapeType="1"/>
            </p:cNvSpPr>
            <p:nvPr/>
          </p:nvSpPr>
          <p:spPr bwMode="auto">
            <a:xfrm>
              <a:off x="5012" y="2659"/>
              <a:ext cx="136" cy="1406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7" name="Line 39"/>
            <p:cNvSpPr>
              <a:spLocks noChangeShapeType="1"/>
            </p:cNvSpPr>
            <p:nvPr/>
          </p:nvSpPr>
          <p:spPr bwMode="auto">
            <a:xfrm flipH="1">
              <a:off x="4240" y="2659"/>
              <a:ext cx="772" cy="1134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26024" name="Text Box 40"/>
          <p:cNvSpPr txBox="1">
            <a:spLocks noChangeArrowheads="1"/>
          </p:cNvSpPr>
          <p:nvPr/>
        </p:nvSpPr>
        <p:spPr bwMode="auto">
          <a:xfrm>
            <a:off x="2916238" y="4724400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В</a:t>
            </a:r>
          </a:p>
        </p:txBody>
      </p:sp>
      <p:sp>
        <p:nvSpPr>
          <p:cNvPr id="426025" name="Text Box 41"/>
          <p:cNvSpPr txBox="1">
            <a:spLocks noChangeArrowheads="1"/>
          </p:cNvSpPr>
          <p:nvPr/>
        </p:nvSpPr>
        <p:spPr bwMode="auto">
          <a:xfrm>
            <a:off x="2051050" y="3860800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А</a:t>
            </a:r>
          </a:p>
        </p:txBody>
      </p:sp>
      <p:grpSp>
        <p:nvGrpSpPr>
          <p:cNvPr id="7" name="Group 42"/>
          <p:cNvGrpSpPr>
            <a:grpSpLocks/>
          </p:cNvGrpSpPr>
          <p:nvPr/>
        </p:nvGrpSpPr>
        <p:grpSpPr bwMode="auto">
          <a:xfrm>
            <a:off x="6156325" y="3860800"/>
            <a:ext cx="1511300" cy="1316038"/>
            <a:chOff x="3697" y="2115"/>
            <a:chExt cx="1134" cy="972"/>
          </a:xfrm>
        </p:grpSpPr>
        <p:sp>
          <p:nvSpPr>
            <p:cNvPr id="7189" name="Text Box 43"/>
            <p:cNvSpPr txBox="1">
              <a:spLocks noChangeArrowheads="1"/>
            </p:cNvSpPr>
            <p:nvPr/>
          </p:nvSpPr>
          <p:spPr bwMode="auto">
            <a:xfrm>
              <a:off x="3697" y="2433"/>
              <a:ext cx="363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/>
                <a:t>А</a:t>
              </a:r>
            </a:p>
          </p:txBody>
        </p:sp>
        <p:sp>
          <p:nvSpPr>
            <p:cNvPr id="7190" name="Text Box 44"/>
            <p:cNvSpPr txBox="1">
              <a:spLocks noChangeArrowheads="1"/>
            </p:cNvSpPr>
            <p:nvPr/>
          </p:nvSpPr>
          <p:spPr bwMode="auto">
            <a:xfrm>
              <a:off x="4468" y="2115"/>
              <a:ext cx="363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/>
                <a:t>В</a:t>
              </a:r>
            </a:p>
          </p:txBody>
        </p:sp>
        <p:sp>
          <p:nvSpPr>
            <p:cNvPr id="7191" name="Text Box 45"/>
            <p:cNvSpPr txBox="1">
              <a:spLocks noChangeArrowheads="1"/>
            </p:cNvSpPr>
            <p:nvPr/>
          </p:nvSpPr>
          <p:spPr bwMode="auto">
            <a:xfrm>
              <a:off x="4332" y="2749"/>
              <a:ext cx="363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/>
                <a:t>С</a:t>
              </a:r>
            </a:p>
          </p:txBody>
        </p:sp>
      </p:grpSp>
      <p:sp>
        <p:nvSpPr>
          <p:cNvPr id="426030" name="Rectangle 46"/>
          <p:cNvSpPr>
            <a:spLocks noChangeArrowheads="1"/>
          </p:cNvSpPr>
          <p:nvPr/>
        </p:nvSpPr>
        <p:spPr bwMode="auto">
          <a:xfrm>
            <a:off x="610356" y="3192463"/>
            <a:ext cx="31734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dirty="0" err="1" smtClean="0"/>
              <a:t>Немає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точок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перетину</a:t>
            </a:r>
            <a:endParaRPr lang="ru-RU" sz="2400" b="1" dirty="0"/>
          </a:p>
        </p:txBody>
      </p:sp>
      <p:sp>
        <p:nvSpPr>
          <p:cNvPr id="426031" name="Rectangle 47"/>
          <p:cNvSpPr>
            <a:spLocks noChangeArrowheads="1"/>
          </p:cNvSpPr>
          <p:nvPr/>
        </p:nvSpPr>
        <p:spPr bwMode="auto">
          <a:xfrm>
            <a:off x="4716463" y="3192463"/>
            <a:ext cx="300447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/>
              <a:t>Одна точка </a:t>
            </a:r>
            <a:r>
              <a:rPr lang="ru-RU" sz="2400" b="1" dirty="0" err="1" smtClean="0"/>
              <a:t>перетину</a:t>
            </a:r>
            <a:endParaRPr lang="ru-RU" sz="2400" b="1" dirty="0"/>
          </a:p>
        </p:txBody>
      </p:sp>
      <p:sp>
        <p:nvSpPr>
          <p:cNvPr id="426032" name="Rectangle 48"/>
          <p:cNvSpPr>
            <a:spLocks noChangeArrowheads="1"/>
          </p:cNvSpPr>
          <p:nvPr/>
        </p:nvSpPr>
        <p:spPr bwMode="auto">
          <a:xfrm>
            <a:off x="0" y="5991225"/>
            <a:ext cx="47780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/>
              <a:t>Перетином</a:t>
            </a:r>
            <a:r>
              <a:rPr lang="ru-RU" sz="2400" b="1" dirty="0" smtClean="0"/>
              <a:t>  </a:t>
            </a:r>
            <a:r>
              <a:rPr lang="ru-RU" sz="2400" b="1" dirty="0" err="1" smtClean="0"/>
              <a:t>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відрізок</a:t>
            </a:r>
            <a:endParaRPr lang="ru-RU" sz="2400" b="1" dirty="0"/>
          </a:p>
        </p:txBody>
      </p:sp>
      <p:sp>
        <p:nvSpPr>
          <p:cNvPr id="426033" name="Rectangle 49"/>
          <p:cNvSpPr>
            <a:spLocks noChangeArrowheads="1"/>
          </p:cNvSpPr>
          <p:nvPr/>
        </p:nvSpPr>
        <p:spPr bwMode="auto">
          <a:xfrm>
            <a:off x="5415567" y="5961063"/>
            <a:ext cx="32039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err="1" smtClean="0"/>
              <a:t>Перетином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є</a:t>
            </a:r>
            <a:r>
              <a:rPr lang="ru-RU" sz="2400" b="1" dirty="0" smtClean="0"/>
              <a:t> </a:t>
            </a:r>
            <a:r>
              <a:rPr lang="ru-RU" sz="2400" b="1" i="1" u="sng" dirty="0" err="1" smtClean="0">
                <a:solidFill>
                  <a:srgbClr val="CC0000"/>
                </a:solidFill>
              </a:rPr>
              <a:t>площина</a:t>
            </a:r>
            <a:endParaRPr lang="ru-RU" sz="2400" b="1" i="1" u="sng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6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6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26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26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25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2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2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2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26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25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2" dur="1000"/>
                                        <p:tgtEl>
                                          <p:spTgt spid="426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26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5986" grpId="0" animBg="1"/>
      <p:bldP spid="425987" grpId="0" animBg="1"/>
      <p:bldP spid="426003" grpId="0" animBg="1"/>
      <p:bldP spid="426011" grpId="0" animBg="1"/>
      <p:bldP spid="426015" grpId="0" animBg="1"/>
      <p:bldP spid="426016" grpId="0" animBg="1"/>
      <p:bldP spid="426024" grpId="0"/>
      <p:bldP spid="426025" grpId="0"/>
      <p:bldP spid="426030" grpId="0"/>
      <p:bldP spid="426031" grpId="0"/>
      <p:bldP spid="426032" grpId="0"/>
      <p:bldP spid="4260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0"/>
            <a:ext cx="5643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Утворення перерізу</a:t>
            </a:r>
            <a:endParaRPr lang="ru-RU" b="1" i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050" name="Picture 2" descr="C:\Documents and Settings\Admin\Рабочий стол\математ\xyTO1VqO (1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5101"/>
          <a:stretch>
            <a:fillRect/>
          </a:stretch>
        </p:blipFill>
        <p:spPr bwMode="auto">
          <a:xfrm>
            <a:off x="142844" y="785794"/>
            <a:ext cx="8365478" cy="41434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0416" y="5226784"/>
            <a:ext cx="83759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Переріз многогранника 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–</a:t>
            </a:r>
            <a:r>
              <a:rPr lang="uk-UA" sz="24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 </a:t>
            </a:r>
            <a:r>
              <a:rPr lang="uk-UA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перетин многогранника січною площиною; фігура, що складається з усіх спільних </a:t>
            </a:r>
            <a:br>
              <a:rPr lang="uk-UA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uk-UA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точок геометричної фігури і січної площини.</a:t>
            </a:r>
            <a:endParaRPr lang="ru-RU" sz="2800" dirty="0">
              <a:latin typeface="Monotype Corsiva" pitchFamily="66" charset="0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 rot="20739554" flipH="1">
            <a:off x="4112003" y="1748742"/>
            <a:ext cx="3400425" cy="1905000"/>
          </a:xfrm>
          <a:prstGeom prst="cube">
            <a:avLst>
              <a:gd name="adj" fmla="val 25699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 rot="1145825" flipH="1">
            <a:off x="2454653" y="1532842"/>
            <a:ext cx="3810000" cy="2895600"/>
          </a:xfrm>
          <a:prstGeom prst="parallelogram">
            <a:avLst>
              <a:gd name="adj" fmla="val 83352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 rot="20739554" flipH="1">
            <a:off x="2527678" y="2325005"/>
            <a:ext cx="2133600" cy="1905000"/>
          </a:xfrm>
          <a:prstGeom prst="cube">
            <a:avLst>
              <a:gd name="adj" fmla="val 26125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 rot="1978561" flipH="1">
            <a:off x="3291020" y="2616904"/>
            <a:ext cx="2024436" cy="957781"/>
          </a:xfrm>
          <a:prstGeom prst="parallelogram">
            <a:avLst>
              <a:gd name="adj" fmla="val 109509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>
              <a:rot lat="0" lon="0" rev="300000"/>
            </a:camera>
            <a:lightRig rig="threePt" dir="t"/>
          </a:scene3d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11" name="Picture 5" descr="strel1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000240"/>
            <a:ext cx="1223963" cy="504825"/>
          </a:xfrm>
          <a:prstGeom prst="rect">
            <a:avLst/>
          </a:prstGeom>
          <a:noFill/>
          <a:scene3d>
            <a:camera prst="orthographicFront">
              <a:rot lat="0" lon="0" rev="20099999"/>
            </a:camera>
            <a:lightRig rig="threePt" dir="t"/>
          </a:scene3d>
        </p:spPr>
      </p:pic>
      <p:sp>
        <p:nvSpPr>
          <p:cNvPr id="12" name="TextBox 11"/>
          <p:cNvSpPr txBox="1"/>
          <p:nvPr/>
        </p:nvSpPr>
        <p:spPr>
          <a:xfrm>
            <a:off x="444410" y="1529894"/>
            <a:ext cx="257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Переріз</a:t>
            </a:r>
            <a:endParaRPr lang="ru-RU" sz="4800" b="1" i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07407E-6 L -0.18108 0.09467 " pathEditMode="relative" ptsTypes="AA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7" grpId="0" animBg="1"/>
      <p:bldP spid="8" grpId="0" animBg="1"/>
      <p:bldP spid="8" grpId="1" animBg="1"/>
      <p:bldP spid="10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235268" y="587820"/>
            <a:ext cx="8358187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800" b="1" i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Площину перерізу можна задати:</a:t>
            </a:r>
          </a:p>
          <a:p>
            <a:pPr algn="ctr">
              <a:lnSpc>
                <a:spcPct val="150000"/>
              </a:lnSpc>
            </a:pPr>
            <a:endParaRPr lang="uk-UA" sz="3200" b="1" i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200" b="1" i="1" dirty="0">
                <a:latin typeface="Monotype Corsiva" pitchFamily="66" charset="0"/>
                <a:cs typeface="Times New Roman" pitchFamily="18" charset="0"/>
              </a:rPr>
              <a:t>1</a:t>
            </a:r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. Трьома точками, що не лежать на одній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прямій.</a:t>
            </a:r>
            <a:endParaRPr lang="uk-UA" sz="32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2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Прямою і точкою, що не лежить на </a:t>
            </a:r>
            <a:r>
              <a:rPr lang="uk-UA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ній.</a:t>
            </a:r>
            <a:endParaRPr lang="uk-UA" sz="32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3. Двома прямими, що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перетинаються.</a:t>
            </a:r>
            <a:endParaRPr lang="uk-UA" sz="32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2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Двома паралельними </a:t>
            </a:r>
            <a:r>
              <a:rPr lang="uk-UA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прямими.</a:t>
            </a:r>
            <a:endParaRPr lang="ru-RU" sz="32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209325" y="243673"/>
            <a:ext cx="875903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Січна площина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перетинає грані многогранника по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відрізка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тому перерізом многогранника є многокутник, що лежить в січній площині. Очевидно, що кількість сторін цього многокутника не може перевищувати кількості граней даного многогранника.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Наприклад,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в чотирикутній призмі (всього </a:t>
            </a:r>
            <a:endParaRPr lang="uk-UA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граней)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в перерізі  можемо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отримати </a:t>
            </a:r>
            <a:endParaRPr lang="uk-UA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трикутник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чотирикутник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uk-UA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п'ятикутник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шестикутник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 l="14824" t="45898" r="67056" b="17969"/>
          <a:stretch>
            <a:fillRect/>
          </a:stretch>
        </p:blipFill>
        <p:spPr bwMode="auto">
          <a:xfrm>
            <a:off x="245875" y="4248820"/>
            <a:ext cx="2143140" cy="2428875"/>
          </a:xfrm>
          <a:prstGeom prst="rect">
            <a:avLst/>
          </a:prstGeom>
          <a:noFill/>
          <a:ln w="254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 l="38432" t="40039" r="43448" b="23828"/>
          <a:stretch>
            <a:fillRect/>
          </a:stretch>
        </p:blipFill>
        <p:spPr bwMode="auto">
          <a:xfrm>
            <a:off x="2519012" y="3734674"/>
            <a:ext cx="2109788" cy="2365375"/>
          </a:xfrm>
          <a:prstGeom prst="rect">
            <a:avLst/>
          </a:prstGeom>
          <a:noFill/>
          <a:ln w="254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 l="58199" t="52734" r="25330" b="14063"/>
          <a:stretch>
            <a:fillRect/>
          </a:stretch>
        </p:blipFill>
        <p:spPr bwMode="auto">
          <a:xfrm>
            <a:off x="4733590" y="3008624"/>
            <a:ext cx="2038350" cy="2309812"/>
          </a:xfrm>
          <a:prstGeom prst="rect">
            <a:avLst/>
          </a:prstGeom>
          <a:noFill/>
          <a:ln w="254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 cstate="print"/>
          <a:srcRect l="75220" t="46875" r="8308" b="19922"/>
          <a:stretch>
            <a:fillRect/>
          </a:stretch>
        </p:blipFill>
        <p:spPr bwMode="auto">
          <a:xfrm>
            <a:off x="6915367" y="2086974"/>
            <a:ext cx="2017713" cy="2286000"/>
          </a:xfrm>
          <a:prstGeom prst="rect">
            <a:avLst/>
          </a:prstGeom>
          <a:noFill/>
          <a:ln w="25400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46304" y="194438"/>
            <a:ext cx="8717280" cy="1325563"/>
          </a:xfrm>
        </p:spPr>
        <p:txBody>
          <a:bodyPr>
            <a:noAutofit/>
          </a:bodyPr>
          <a:lstStyle/>
          <a:p>
            <a:pPr algn="ctr"/>
            <a:r>
              <a:rPr lang="uk-UA" sz="4800" b="1" i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+mn-ea"/>
                <a:cs typeface="+mn-cs"/>
              </a:rPr>
              <a:t>Основні правила побудови </a:t>
            </a:r>
            <a:r>
              <a:rPr lang="uk-UA" sz="4800" b="1" i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+mn-ea"/>
                <a:cs typeface="+mn-cs"/>
              </a:rPr>
              <a:t>перерізів. Правило </a:t>
            </a:r>
            <a:r>
              <a:rPr lang="uk-UA" sz="4800" b="1" i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+mn-ea"/>
                <a:cs typeface="+mn-cs"/>
              </a:rPr>
              <a:t>1</a:t>
            </a:r>
            <a:endParaRPr lang="ru-RU" sz="4800" b="1" i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ea typeface="+mn-ea"/>
              <a:cs typeface="+mn-cs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5008" y="1694688"/>
            <a:ext cx="8516112" cy="1182624"/>
          </a:xfrm>
        </p:spPr>
        <p:txBody>
          <a:bodyPr>
            <a:normAutofit/>
          </a:bodyPr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Якщо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відомі дві точки 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 площини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перерізу однієї грані 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AA</a:t>
            </a:r>
            <a:r>
              <a:rPr lang="en-US" sz="1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1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многогранника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, то слідом перерізу в цій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площині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буде пряма  лінія 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MN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що проходить через вказані точки.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56" name="Line 4"/>
          <p:cNvSpPr>
            <a:spLocks noChangeShapeType="1"/>
          </p:cNvSpPr>
          <p:nvPr/>
        </p:nvSpPr>
        <p:spPr bwMode="auto">
          <a:xfrm>
            <a:off x="2590800" y="5257800"/>
            <a:ext cx="1066800" cy="10668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57" name="Line 5"/>
          <p:cNvSpPr>
            <a:spLocks noChangeShapeType="1"/>
          </p:cNvSpPr>
          <p:nvPr/>
        </p:nvSpPr>
        <p:spPr bwMode="auto">
          <a:xfrm>
            <a:off x="2590800" y="5257800"/>
            <a:ext cx="3429000" cy="0"/>
          </a:xfrm>
          <a:prstGeom prst="line">
            <a:avLst/>
          </a:prstGeom>
          <a:noFill/>
          <a:ln w="38100">
            <a:solidFill>
              <a:srgbClr val="00008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58" name="Line 6"/>
          <p:cNvSpPr>
            <a:spLocks noChangeShapeType="1"/>
          </p:cNvSpPr>
          <p:nvPr/>
        </p:nvSpPr>
        <p:spPr bwMode="auto">
          <a:xfrm flipH="1">
            <a:off x="3657600" y="5257800"/>
            <a:ext cx="2362200" cy="10668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590800" y="3200400"/>
            <a:ext cx="3429000" cy="1066800"/>
            <a:chOff x="192" y="3312"/>
            <a:chExt cx="2160" cy="672"/>
          </a:xfrm>
        </p:grpSpPr>
        <p:sp>
          <p:nvSpPr>
            <p:cNvPr id="49161" name="Line 9"/>
            <p:cNvSpPr>
              <a:spLocks noChangeShapeType="1"/>
            </p:cNvSpPr>
            <p:nvPr/>
          </p:nvSpPr>
          <p:spPr bwMode="auto">
            <a:xfrm>
              <a:off x="192" y="3312"/>
              <a:ext cx="672" cy="672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9162" name="Line 10"/>
            <p:cNvSpPr>
              <a:spLocks noChangeShapeType="1"/>
            </p:cNvSpPr>
            <p:nvPr/>
          </p:nvSpPr>
          <p:spPr bwMode="auto">
            <a:xfrm>
              <a:off x="192" y="3312"/>
              <a:ext cx="21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9163" name="Line 11"/>
            <p:cNvSpPr>
              <a:spLocks noChangeShapeType="1"/>
            </p:cNvSpPr>
            <p:nvPr/>
          </p:nvSpPr>
          <p:spPr bwMode="auto">
            <a:xfrm flipH="1">
              <a:off x="864" y="3312"/>
              <a:ext cx="1488" cy="672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9164" name="Line 12"/>
          <p:cNvSpPr>
            <a:spLocks noChangeShapeType="1"/>
          </p:cNvSpPr>
          <p:nvPr/>
        </p:nvSpPr>
        <p:spPr bwMode="auto">
          <a:xfrm>
            <a:off x="2609850" y="3200400"/>
            <a:ext cx="0" cy="20574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65" name="Line 13"/>
          <p:cNvSpPr>
            <a:spLocks noChangeShapeType="1"/>
          </p:cNvSpPr>
          <p:nvPr/>
        </p:nvSpPr>
        <p:spPr bwMode="auto">
          <a:xfrm>
            <a:off x="3657600" y="4267200"/>
            <a:ext cx="0" cy="20574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66" name="Line 14"/>
          <p:cNvSpPr>
            <a:spLocks noChangeShapeType="1"/>
          </p:cNvSpPr>
          <p:nvPr/>
        </p:nvSpPr>
        <p:spPr bwMode="auto">
          <a:xfrm>
            <a:off x="6000750" y="3219450"/>
            <a:ext cx="0" cy="20574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69" name="Text Box 17"/>
          <p:cNvSpPr txBox="1">
            <a:spLocks noChangeArrowheads="1"/>
          </p:cNvSpPr>
          <p:nvPr/>
        </p:nvSpPr>
        <p:spPr bwMode="auto">
          <a:xfrm>
            <a:off x="3581400" y="62484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A</a:t>
            </a:r>
            <a:endParaRPr lang="ru-RU" sz="2000" b="1"/>
          </a:p>
        </p:txBody>
      </p:sp>
      <p:sp>
        <p:nvSpPr>
          <p:cNvPr id="49170" name="Text Box 18"/>
          <p:cNvSpPr txBox="1">
            <a:spLocks noChangeArrowheads="1"/>
          </p:cNvSpPr>
          <p:nvPr/>
        </p:nvSpPr>
        <p:spPr bwMode="auto">
          <a:xfrm>
            <a:off x="3962400" y="53340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/>
              <a:t>М</a:t>
            </a:r>
            <a:endParaRPr lang="ru-RU" sz="2000" b="1"/>
          </a:p>
        </p:txBody>
      </p:sp>
      <p:sp>
        <p:nvSpPr>
          <p:cNvPr id="49171" name="Text Box 19"/>
          <p:cNvSpPr txBox="1">
            <a:spLocks noChangeArrowheads="1"/>
          </p:cNvSpPr>
          <p:nvPr/>
        </p:nvSpPr>
        <p:spPr bwMode="auto">
          <a:xfrm>
            <a:off x="6019800" y="28194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/>
              <a:t>В</a:t>
            </a:r>
            <a:r>
              <a:rPr lang="uk-UA" sz="1600" b="1"/>
              <a:t>1</a:t>
            </a:r>
            <a:endParaRPr lang="ru-RU" sz="1600" b="1"/>
          </a:p>
        </p:txBody>
      </p:sp>
      <p:sp>
        <p:nvSpPr>
          <p:cNvPr id="49172" name="Text Box 20"/>
          <p:cNvSpPr txBox="1">
            <a:spLocks noChangeArrowheads="1"/>
          </p:cNvSpPr>
          <p:nvPr/>
        </p:nvSpPr>
        <p:spPr bwMode="auto">
          <a:xfrm>
            <a:off x="3581400" y="37338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A</a:t>
            </a:r>
            <a:r>
              <a:rPr lang="uk-UA" sz="1600" b="1"/>
              <a:t>1</a:t>
            </a:r>
            <a:endParaRPr lang="ru-RU" sz="1600" b="1"/>
          </a:p>
        </p:txBody>
      </p:sp>
      <p:sp>
        <p:nvSpPr>
          <p:cNvPr id="49173" name="Text Box 21"/>
          <p:cNvSpPr txBox="1">
            <a:spLocks noChangeArrowheads="1"/>
          </p:cNvSpPr>
          <p:nvPr/>
        </p:nvSpPr>
        <p:spPr bwMode="auto">
          <a:xfrm>
            <a:off x="6019800" y="51054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/>
              <a:t>В</a:t>
            </a:r>
            <a:endParaRPr lang="ru-RU" sz="2000" b="1"/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5562600" y="39624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N</a:t>
            </a:r>
            <a:endParaRPr lang="ru-RU" sz="2000" b="1"/>
          </a:p>
        </p:txBody>
      </p:sp>
      <p:sp>
        <p:nvSpPr>
          <p:cNvPr id="49177" name="Line 25"/>
          <p:cNvSpPr>
            <a:spLocks noChangeShapeType="1"/>
          </p:cNvSpPr>
          <p:nvPr/>
        </p:nvSpPr>
        <p:spPr bwMode="auto">
          <a:xfrm flipH="1">
            <a:off x="2819400" y="2857500"/>
            <a:ext cx="4114800" cy="3543300"/>
          </a:xfrm>
          <a:prstGeom prst="line">
            <a:avLst/>
          </a:prstGeom>
          <a:noFill/>
          <a:ln w="254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78" name="Line 26"/>
          <p:cNvSpPr>
            <a:spLocks noChangeShapeType="1"/>
          </p:cNvSpPr>
          <p:nvPr/>
        </p:nvSpPr>
        <p:spPr bwMode="auto">
          <a:xfrm flipH="1">
            <a:off x="3657600" y="3657600"/>
            <a:ext cx="2343150" cy="20177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9167" name="Oval 15"/>
          <p:cNvSpPr>
            <a:spLocks noChangeArrowheads="1"/>
          </p:cNvSpPr>
          <p:nvPr/>
        </p:nvSpPr>
        <p:spPr bwMode="auto">
          <a:xfrm>
            <a:off x="3886200" y="54102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168" name="Oval 16"/>
          <p:cNvSpPr>
            <a:spLocks noChangeArrowheads="1"/>
          </p:cNvSpPr>
          <p:nvPr/>
        </p:nvSpPr>
        <p:spPr bwMode="auto">
          <a:xfrm>
            <a:off x="5562600" y="39624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pPr algn="ctr"/>
            <a:r>
              <a:rPr lang="uk-UA" sz="4800" b="1" i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+mn-ea"/>
                <a:cs typeface="+mn-cs"/>
              </a:rPr>
              <a:t>Правило 2</a:t>
            </a:r>
            <a:endParaRPr lang="ru-RU" sz="4800" b="1" i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ea typeface="+mn-ea"/>
              <a:cs typeface="+mn-cs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6992" y="1219200"/>
            <a:ext cx="3828288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FontTx/>
              <a:buNone/>
            </a:pPr>
            <a:r>
              <a:rPr lang="en-US" sz="2400" dirty="0"/>
              <a:t>	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Якщо відома пряма перетину площини перерізу з основою многогранника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(слід на основі) та точка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, що належить бічній грані, то слідом перерізу в цій грані буде пряма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, яка проходить через дану точку і точку перетину даної прямої та спільної прямої основи і бічної грані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80" name="Line 4"/>
          <p:cNvSpPr>
            <a:spLocks noChangeShapeType="1"/>
          </p:cNvSpPr>
          <p:nvPr/>
        </p:nvSpPr>
        <p:spPr bwMode="auto">
          <a:xfrm>
            <a:off x="4876800" y="3810000"/>
            <a:ext cx="1066800" cy="10668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1" name="Line 5"/>
          <p:cNvSpPr>
            <a:spLocks noChangeShapeType="1"/>
          </p:cNvSpPr>
          <p:nvPr/>
        </p:nvSpPr>
        <p:spPr bwMode="auto">
          <a:xfrm>
            <a:off x="4876800" y="3810000"/>
            <a:ext cx="3429000" cy="0"/>
          </a:xfrm>
          <a:prstGeom prst="line">
            <a:avLst/>
          </a:prstGeom>
          <a:noFill/>
          <a:ln w="38100">
            <a:solidFill>
              <a:srgbClr val="00008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2" name="Line 6"/>
          <p:cNvSpPr>
            <a:spLocks noChangeShapeType="1"/>
          </p:cNvSpPr>
          <p:nvPr/>
        </p:nvSpPr>
        <p:spPr bwMode="auto">
          <a:xfrm flipH="1">
            <a:off x="5943600" y="3810000"/>
            <a:ext cx="2362200" cy="10668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876800" y="1752600"/>
            <a:ext cx="3429000" cy="1066800"/>
            <a:chOff x="192" y="3312"/>
            <a:chExt cx="2160" cy="672"/>
          </a:xfrm>
        </p:grpSpPr>
        <p:sp>
          <p:nvSpPr>
            <p:cNvPr id="50184" name="Line 8"/>
            <p:cNvSpPr>
              <a:spLocks noChangeShapeType="1"/>
            </p:cNvSpPr>
            <p:nvPr/>
          </p:nvSpPr>
          <p:spPr bwMode="auto">
            <a:xfrm>
              <a:off x="192" y="3312"/>
              <a:ext cx="672" cy="672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0185" name="Line 9"/>
            <p:cNvSpPr>
              <a:spLocks noChangeShapeType="1"/>
            </p:cNvSpPr>
            <p:nvPr/>
          </p:nvSpPr>
          <p:spPr bwMode="auto">
            <a:xfrm>
              <a:off x="192" y="3312"/>
              <a:ext cx="21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0186" name="Line 10"/>
            <p:cNvSpPr>
              <a:spLocks noChangeShapeType="1"/>
            </p:cNvSpPr>
            <p:nvPr/>
          </p:nvSpPr>
          <p:spPr bwMode="auto">
            <a:xfrm flipH="1">
              <a:off x="864" y="3312"/>
              <a:ext cx="1488" cy="672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0187" name="Line 11"/>
          <p:cNvSpPr>
            <a:spLocks noChangeShapeType="1"/>
          </p:cNvSpPr>
          <p:nvPr/>
        </p:nvSpPr>
        <p:spPr bwMode="auto">
          <a:xfrm>
            <a:off x="4895850" y="1752600"/>
            <a:ext cx="0" cy="20574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8" name="Line 12"/>
          <p:cNvSpPr>
            <a:spLocks noChangeShapeType="1"/>
          </p:cNvSpPr>
          <p:nvPr/>
        </p:nvSpPr>
        <p:spPr bwMode="auto">
          <a:xfrm>
            <a:off x="5943600" y="2819400"/>
            <a:ext cx="0" cy="20574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9" name="Line 13"/>
          <p:cNvSpPr>
            <a:spLocks noChangeShapeType="1"/>
          </p:cNvSpPr>
          <p:nvPr/>
        </p:nvSpPr>
        <p:spPr bwMode="auto">
          <a:xfrm>
            <a:off x="8286750" y="1771650"/>
            <a:ext cx="0" cy="20574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94" name="Text Box 18"/>
          <p:cNvSpPr txBox="1">
            <a:spLocks noChangeArrowheads="1"/>
          </p:cNvSpPr>
          <p:nvPr/>
        </p:nvSpPr>
        <p:spPr bwMode="auto">
          <a:xfrm>
            <a:off x="7848600" y="25908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0000"/>
                </a:solidFill>
              </a:rPr>
              <a:t>N</a:t>
            </a:r>
            <a:endParaRPr lang="ru-RU" sz="2000" b="1">
              <a:solidFill>
                <a:srgbClr val="FF0000"/>
              </a:solidFill>
            </a:endParaRPr>
          </a:p>
        </p:txBody>
      </p:sp>
      <p:sp>
        <p:nvSpPr>
          <p:cNvPr id="50198" name="Line 22"/>
          <p:cNvSpPr>
            <a:spLocks noChangeShapeType="1"/>
          </p:cNvSpPr>
          <p:nvPr/>
        </p:nvSpPr>
        <p:spPr bwMode="auto">
          <a:xfrm flipH="1">
            <a:off x="3581400" y="1676400"/>
            <a:ext cx="5334000" cy="4594225"/>
          </a:xfrm>
          <a:prstGeom prst="line">
            <a:avLst/>
          </a:prstGeom>
          <a:noFill/>
          <a:ln w="254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99" name="Line 23"/>
          <p:cNvSpPr>
            <a:spLocks noChangeShapeType="1"/>
          </p:cNvSpPr>
          <p:nvPr/>
        </p:nvSpPr>
        <p:spPr bwMode="auto">
          <a:xfrm flipH="1">
            <a:off x="3352800" y="3810000"/>
            <a:ext cx="4953000" cy="2236788"/>
          </a:xfrm>
          <a:prstGeom prst="line">
            <a:avLst/>
          </a:prstGeom>
          <a:noFill/>
          <a:ln w="254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200" name="Line 24"/>
          <p:cNvSpPr>
            <a:spLocks noChangeShapeType="1"/>
          </p:cNvSpPr>
          <p:nvPr/>
        </p:nvSpPr>
        <p:spPr bwMode="auto">
          <a:xfrm>
            <a:off x="3448050" y="5143500"/>
            <a:ext cx="2743200" cy="1219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201" name="Text Box 25"/>
          <p:cNvSpPr txBox="1">
            <a:spLocks noChangeArrowheads="1"/>
          </p:cNvSpPr>
          <p:nvPr/>
        </p:nvSpPr>
        <p:spPr bwMode="auto">
          <a:xfrm>
            <a:off x="5219700" y="55626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</a:rPr>
              <a:t>a</a:t>
            </a:r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50204" name="Oval 28"/>
          <p:cNvSpPr>
            <a:spLocks noChangeArrowheads="1"/>
          </p:cNvSpPr>
          <p:nvPr/>
        </p:nvSpPr>
        <p:spPr bwMode="auto">
          <a:xfrm>
            <a:off x="4362450" y="5524500"/>
            <a:ext cx="76200" cy="762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197" name="Line 21"/>
          <p:cNvSpPr>
            <a:spLocks noChangeShapeType="1"/>
          </p:cNvSpPr>
          <p:nvPr/>
        </p:nvSpPr>
        <p:spPr bwMode="auto">
          <a:xfrm flipH="1">
            <a:off x="5943600" y="2220913"/>
            <a:ext cx="2343150" cy="20177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203" name="Oval 27"/>
          <p:cNvSpPr>
            <a:spLocks noChangeArrowheads="1"/>
          </p:cNvSpPr>
          <p:nvPr/>
        </p:nvSpPr>
        <p:spPr bwMode="auto">
          <a:xfrm>
            <a:off x="5905500" y="4210050"/>
            <a:ext cx="76200" cy="76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202" name="Oval 26"/>
          <p:cNvSpPr>
            <a:spLocks noChangeArrowheads="1"/>
          </p:cNvSpPr>
          <p:nvPr/>
        </p:nvSpPr>
        <p:spPr bwMode="auto">
          <a:xfrm>
            <a:off x="8248650" y="2190750"/>
            <a:ext cx="76200" cy="76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205" name="Text Box 29"/>
          <p:cNvSpPr txBox="1">
            <a:spLocks noChangeArrowheads="1"/>
          </p:cNvSpPr>
          <p:nvPr/>
        </p:nvSpPr>
        <p:spPr bwMode="auto">
          <a:xfrm>
            <a:off x="4114800" y="50292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/>
              <a:t>М</a:t>
            </a:r>
            <a:endParaRPr lang="ru-RU" sz="2000" b="1"/>
          </a:p>
        </p:txBody>
      </p:sp>
      <p:sp>
        <p:nvSpPr>
          <p:cNvPr id="50206" name="Text Box 30"/>
          <p:cNvSpPr txBox="1">
            <a:spLocks noChangeArrowheads="1"/>
          </p:cNvSpPr>
          <p:nvPr/>
        </p:nvSpPr>
        <p:spPr bwMode="auto">
          <a:xfrm>
            <a:off x="6858000" y="2743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>
                <a:solidFill>
                  <a:srgbClr val="FF0000"/>
                </a:solidFill>
              </a:rPr>
              <a:t>b</a:t>
            </a:r>
            <a:endParaRPr lang="ru-RU" b="1" i="1">
              <a:solidFill>
                <a:srgbClr val="FF0000"/>
              </a:solidFill>
            </a:endParaRPr>
          </a:p>
        </p:txBody>
      </p:sp>
      <p:sp>
        <p:nvSpPr>
          <p:cNvPr id="50196" name="Oval 20"/>
          <p:cNvSpPr>
            <a:spLocks noChangeArrowheads="1"/>
          </p:cNvSpPr>
          <p:nvPr/>
        </p:nvSpPr>
        <p:spPr bwMode="auto">
          <a:xfrm>
            <a:off x="7848600" y="25146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5" name="Line 35"/>
          <p:cNvSpPr>
            <a:spLocks noChangeShapeType="1"/>
          </p:cNvSpPr>
          <p:nvPr/>
        </p:nvSpPr>
        <p:spPr bwMode="auto">
          <a:xfrm flipH="1">
            <a:off x="1600200" y="4362450"/>
            <a:ext cx="685800" cy="1066800"/>
          </a:xfrm>
          <a:prstGeom prst="line">
            <a:avLst/>
          </a:prstGeom>
          <a:noFill/>
          <a:ln w="25400">
            <a:solidFill>
              <a:srgbClr val="80808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34" name="Line 34"/>
          <p:cNvSpPr>
            <a:spLocks noChangeShapeType="1"/>
          </p:cNvSpPr>
          <p:nvPr/>
        </p:nvSpPr>
        <p:spPr bwMode="auto">
          <a:xfrm flipH="1" flipV="1">
            <a:off x="3060700" y="4787900"/>
            <a:ext cx="1587500" cy="100013"/>
          </a:xfrm>
          <a:prstGeom prst="line">
            <a:avLst/>
          </a:prstGeom>
          <a:noFill/>
          <a:ln w="254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33" name="Line 33"/>
          <p:cNvSpPr>
            <a:spLocks noChangeShapeType="1"/>
          </p:cNvSpPr>
          <p:nvPr/>
        </p:nvSpPr>
        <p:spPr bwMode="auto">
          <a:xfrm flipH="1" flipV="1">
            <a:off x="800100" y="4648200"/>
            <a:ext cx="2247900" cy="141288"/>
          </a:xfrm>
          <a:prstGeom prst="line">
            <a:avLst/>
          </a:prstGeom>
          <a:noFill/>
          <a:ln w="25400">
            <a:solidFill>
              <a:srgbClr val="80808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30" name="Line 30"/>
          <p:cNvSpPr>
            <a:spLocks noChangeShapeType="1"/>
          </p:cNvSpPr>
          <p:nvPr/>
        </p:nvSpPr>
        <p:spPr bwMode="auto">
          <a:xfrm>
            <a:off x="2058988" y="2667000"/>
            <a:ext cx="990600" cy="1028700"/>
          </a:xfrm>
          <a:prstGeom prst="line">
            <a:avLst/>
          </a:prstGeom>
          <a:noFill/>
          <a:ln w="25400">
            <a:solidFill>
              <a:srgbClr val="80808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b="1" i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+mn-ea"/>
                <a:cs typeface="+mn-cs"/>
              </a:rPr>
              <a:t>Правило 3</a:t>
            </a:r>
            <a:endParaRPr lang="ru-RU" sz="4800" b="1" i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ea typeface="+mn-ea"/>
              <a:cs typeface="+mn-cs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1447800"/>
            <a:ext cx="4419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sz="2400" dirty="0"/>
              <a:t>	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Якщо відома будь-яка пряма 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площини перерізу многогранника, то можна побудувати її проекцію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на основу многогранника і знайти точку 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перетину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вказаної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прямої та побудованої проекції. Це точка, що лежить на прямій перетину площини перерізу і площини основи.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04" name="Line 4"/>
          <p:cNvSpPr>
            <a:spLocks noChangeShapeType="1"/>
          </p:cNvSpPr>
          <p:nvPr/>
        </p:nvSpPr>
        <p:spPr bwMode="auto">
          <a:xfrm>
            <a:off x="533400" y="4381500"/>
            <a:ext cx="1066800" cy="10668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05" name="Line 5"/>
          <p:cNvSpPr>
            <a:spLocks noChangeShapeType="1"/>
          </p:cNvSpPr>
          <p:nvPr/>
        </p:nvSpPr>
        <p:spPr bwMode="auto">
          <a:xfrm>
            <a:off x="533400" y="4381500"/>
            <a:ext cx="3429000" cy="0"/>
          </a:xfrm>
          <a:prstGeom prst="line">
            <a:avLst/>
          </a:prstGeom>
          <a:noFill/>
          <a:ln w="38100">
            <a:solidFill>
              <a:srgbClr val="00008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06" name="Line 6"/>
          <p:cNvSpPr>
            <a:spLocks noChangeShapeType="1"/>
          </p:cNvSpPr>
          <p:nvPr/>
        </p:nvSpPr>
        <p:spPr bwMode="auto">
          <a:xfrm flipH="1">
            <a:off x="1600200" y="4381500"/>
            <a:ext cx="2362200" cy="10668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33400" y="2324100"/>
            <a:ext cx="3429000" cy="1066800"/>
            <a:chOff x="192" y="3312"/>
            <a:chExt cx="2160" cy="672"/>
          </a:xfrm>
        </p:grpSpPr>
        <p:sp>
          <p:nvSpPr>
            <p:cNvPr id="51208" name="Line 8"/>
            <p:cNvSpPr>
              <a:spLocks noChangeShapeType="1"/>
            </p:cNvSpPr>
            <p:nvPr/>
          </p:nvSpPr>
          <p:spPr bwMode="auto">
            <a:xfrm>
              <a:off x="192" y="3312"/>
              <a:ext cx="672" cy="672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09" name="Line 9"/>
            <p:cNvSpPr>
              <a:spLocks noChangeShapeType="1"/>
            </p:cNvSpPr>
            <p:nvPr/>
          </p:nvSpPr>
          <p:spPr bwMode="auto">
            <a:xfrm>
              <a:off x="192" y="3312"/>
              <a:ext cx="2160" cy="0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10" name="Line 10"/>
            <p:cNvSpPr>
              <a:spLocks noChangeShapeType="1"/>
            </p:cNvSpPr>
            <p:nvPr/>
          </p:nvSpPr>
          <p:spPr bwMode="auto">
            <a:xfrm flipH="1">
              <a:off x="864" y="3312"/>
              <a:ext cx="1488" cy="672"/>
            </a:xfrm>
            <a:prstGeom prst="line">
              <a:avLst/>
            </a:prstGeom>
            <a:noFill/>
            <a:ln w="381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211" name="Line 11"/>
          <p:cNvSpPr>
            <a:spLocks noChangeShapeType="1"/>
          </p:cNvSpPr>
          <p:nvPr/>
        </p:nvSpPr>
        <p:spPr bwMode="auto">
          <a:xfrm>
            <a:off x="552450" y="2324100"/>
            <a:ext cx="0" cy="20574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12" name="Line 12"/>
          <p:cNvSpPr>
            <a:spLocks noChangeShapeType="1"/>
          </p:cNvSpPr>
          <p:nvPr/>
        </p:nvSpPr>
        <p:spPr bwMode="auto">
          <a:xfrm>
            <a:off x="1600200" y="3390900"/>
            <a:ext cx="0" cy="20574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13" name="Line 13"/>
          <p:cNvSpPr>
            <a:spLocks noChangeShapeType="1"/>
          </p:cNvSpPr>
          <p:nvPr/>
        </p:nvSpPr>
        <p:spPr bwMode="auto">
          <a:xfrm>
            <a:off x="3943350" y="2343150"/>
            <a:ext cx="0" cy="20574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14" name="Text Box 14"/>
          <p:cNvSpPr txBox="1">
            <a:spLocks noChangeArrowheads="1"/>
          </p:cNvSpPr>
          <p:nvPr/>
        </p:nvSpPr>
        <p:spPr bwMode="auto">
          <a:xfrm>
            <a:off x="1981200" y="46863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A</a:t>
            </a:r>
            <a:r>
              <a:rPr lang="en-US" sz="1800" b="1"/>
              <a:t>1</a:t>
            </a:r>
            <a:endParaRPr lang="ru-RU" sz="1800" b="1"/>
          </a:p>
        </p:txBody>
      </p:sp>
      <p:sp>
        <p:nvSpPr>
          <p:cNvPr id="51215" name="Text Box 15"/>
          <p:cNvSpPr txBox="1">
            <a:spLocks noChangeArrowheads="1"/>
          </p:cNvSpPr>
          <p:nvPr/>
        </p:nvSpPr>
        <p:spPr bwMode="auto">
          <a:xfrm>
            <a:off x="3048000" y="32385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/>
              <a:t>В</a:t>
            </a:r>
            <a:endParaRPr lang="ru-RU" sz="2000" b="1"/>
          </a:p>
        </p:txBody>
      </p:sp>
      <p:sp>
        <p:nvSpPr>
          <p:cNvPr id="51216" name="Text Box 16"/>
          <p:cNvSpPr txBox="1">
            <a:spLocks noChangeArrowheads="1"/>
          </p:cNvSpPr>
          <p:nvPr/>
        </p:nvSpPr>
        <p:spPr bwMode="auto">
          <a:xfrm>
            <a:off x="1524000" y="23241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A</a:t>
            </a:r>
            <a:endParaRPr lang="ru-RU" sz="2000" b="1"/>
          </a:p>
        </p:txBody>
      </p:sp>
      <p:sp>
        <p:nvSpPr>
          <p:cNvPr id="51217" name="Text Box 17"/>
          <p:cNvSpPr txBox="1">
            <a:spLocks noChangeArrowheads="1"/>
          </p:cNvSpPr>
          <p:nvPr/>
        </p:nvSpPr>
        <p:spPr bwMode="auto">
          <a:xfrm>
            <a:off x="3048000" y="48387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/>
              <a:t>В</a:t>
            </a:r>
            <a:r>
              <a:rPr lang="en-US" sz="1800" b="1"/>
              <a:t>1</a:t>
            </a:r>
            <a:endParaRPr lang="ru-RU" sz="1800" b="1"/>
          </a:p>
        </p:txBody>
      </p:sp>
      <p:sp>
        <p:nvSpPr>
          <p:cNvPr id="51218" name="Text Box 18"/>
          <p:cNvSpPr txBox="1">
            <a:spLocks noChangeArrowheads="1"/>
          </p:cNvSpPr>
          <p:nvPr/>
        </p:nvSpPr>
        <p:spPr bwMode="auto">
          <a:xfrm>
            <a:off x="4114800" y="44577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C</a:t>
            </a:r>
            <a:endParaRPr lang="ru-RU" sz="2000" b="1"/>
          </a:p>
        </p:txBody>
      </p:sp>
      <p:sp>
        <p:nvSpPr>
          <p:cNvPr id="51223" name="Line 23"/>
          <p:cNvSpPr>
            <a:spLocks noChangeShapeType="1"/>
          </p:cNvSpPr>
          <p:nvPr/>
        </p:nvSpPr>
        <p:spPr bwMode="auto">
          <a:xfrm flipH="1" flipV="1">
            <a:off x="177800" y="4611688"/>
            <a:ext cx="609600" cy="38100"/>
          </a:xfrm>
          <a:prstGeom prst="line">
            <a:avLst/>
          </a:prstGeom>
          <a:noFill/>
          <a:ln w="254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24" name="Line 24"/>
          <p:cNvSpPr>
            <a:spLocks noChangeShapeType="1"/>
          </p:cNvSpPr>
          <p:nvPr/>
        </p:nvSpPr>
        <p:spPr bwMode="auto">
          <a:xfrm flipH="1">
            <a:off x="1600200" y="2324100"/>
            <a:ext cx="685800" cy="1066800"/>
          </a:xfrm>
          <a:prstGeom prst="line">
            <a:avLst/>
          </a:prstGeom>
          <a:noFill/>
          <a:ln w="254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25" name="Line 25"/>
          <p:cNvSpPr>
            <a:spLocks noChangeShapeType="1"/>
          </p:cNvSpPr>
          <p:nvPr/>
        </p:nvSpPr>
        <p:spPr bwMode="auto">
          <a:xfrm>
            <a:off x="2051050" y="2667000"/>
            <a:ext cx="0" cy="2057400"/>
          </a:xfrm>
          <a:prstGeom prst="line">
            <a:avLst/>
          </a:prstGeom>
          <a:noFill/>
          <a:ln w="25400">
            <a:solidFill>
              <a:srgbClr val="80808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27" name="Oval 27"/>
          <p:cNvSpPr>
            <a:spLocks noChangeArrowheads="1"/>
          </p:cNvSpPr>
          <p:nvPr/>
        </p:nvSpPr>
        <p:spPr bwMode="auto">
          <a:xfrm>
            <a:off x="2012950" y="4679950"/>
            <a:ext cx="76200" cy="762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28" name="Line 28"/>
          <p:cNvSpPr>
            <a:spLocks noChangeShapeType="1"/>
          </p:cNvSpPr>
          <p:nvPr/>
        </p:nvSpPr>
        <p:spPr bwMode="auto">
          <a:xfrm>
            <a:off x="1176338" y="1752600"/>
            <a:ext cx="881062" cy="914400"/>
          </a:xfrm>
          <a:prstGeom prst="line">
            <a:avLst/>
          </a:prstGeom>
          <a:noFill/>
          <a:ln w="254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20" name="Oval 20"/>
          <p:cNvSpPr>
            <a:spLocks noChangeArrowheads="1"/>
          </p:cNvSpPr>
          <p:nvPr/>
        </p:nvSpPr>
        <p:spPr bwMode="auto">
          <a:xfrm>
            <a:off x="2019300" y="26289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31" name="Line 31"/>
          <p:cNvSpPr>
            <a:spLocks noChangeShapeType="1"/>
          </p:cNvSpPr>
          <p:nvPr/>
        </p:nvSpPr>
        <p:spPr bwMode="auto">
          <a:xfrm>
            <a:off x="3060700" y="3714750"/>
            <a:ext cx="1376363" cy="1428750"/>
          </a:xfrm>
          <a:prstGeom prst="line">
            <a:avLst/>
          </a:prstGeom>
          <a:noFill/>
          <a:ln w="254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29" name="Oval 29"/>
          <p:cNvSpPr>
            <a:spLocks noChangeArrowheads="1"/>
          </p:cNvSpPr>
          <p:nvPr/>
        </p:nvSpPr>
        <p:spPr bwMode="auto">
          <a:xfrm>
            <a:off x="4114800" y="4813300"/>
            <a:ext cx="76200" cy="762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32" name="Line 32"/>
          <p:cNvSpPr>
            <a:spLocks noChangeShapeType="1"/>
          </p:cNvSpPr>
          <p:nvPr/>
        </p:nvSpPr>
        <p:spPr bwMode="auto">
          <a:xfrm>
            <a:off x="3060700" y="3695700"/>
            <a:ext cx="0" cy="1085850"/>
          </a:xfrm>
          <a:prstGeom prst="line">
            <a:avLst/>
          </a:prstGeom>
          <a:noFill/>
          <a:ln w="25400">
            <a:solidFill>
              <a:srgbClr val="00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26" name="Oval 26"/>
          <p:cNvSpPr>
            <a:spLocks noChangeArrowheads="1"/>
          </p:cNvSpPr>
          <p:nvPr/>
        </p:nvSpPr>
        <p:spPr bwMode="auto">
          <a:xfrm>
            <a:off x="3022600" y="3676650"/>
            <a:ext cx="76200" cy="76200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21" name="Oval 21"/>
          <p:cNvSpPr>
            <a:spLocks noChangeArrowheads="1"/>
          </p:cNvSpPr>
          <p:nvPr/>
        </p:nvSpPr>
        <p:spPr bwMode="auto">
          <a:xfrm>
            <a:off x="3022600" y="4743450"/>
            <a:ext cx="76200" cy="76200"/>
          </a:xfrm>
          <a:prstGeom prst="ellipse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i="1" dirty="0" err="1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+mn-ea"/>
                <a:cs typeface="+mn-cs"/>
              </a:rPr>
              <a:t>Бліц</a:t>
            </a:r>
            <a:r>
              <a:rPr lang="ru-RU" sz="4800" b="1" i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+mn-ea"/>
                <a:cs typeface="+mn-cs"/>
              </a:rPr>
              <a:t> - </a:t>
            </a:r>
            <a:r>
              <a:rPr lang="ru-RU" sz="4800" b="1" i="1" dirty="0" err="1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+mn-ea"/>
                <a:cs typeface="+mn-cs"/>
              </a:rPr>
              <a:t>опитування</a:t>
            </a:r>
            <a:endParaRPr lang="ru-RU" sz="4800" b="1" i="1" dirty="0" smtClean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  <a:defRPr/>
            </a:pPr>
            <a:r>
              <a:rPr lang="uk-UA" sz="4400" i="1" dirty="0" smtClean="0">
                <a:latin typeface="Times New Roman" pitchFamily="18" charset="0"/>
                <a:cs typeface="Times New Roman" pitchFamily="18" charset="0"/>
              </a:rPr>
              <a:t>		Завдання бліц – опитування: відповісти на запитання  і обґрунтувати  відповідь з допомогою аксіом, теорем і властивостей паралельних площин.</a:t>
            </a:r>
            <a:endParaRPr lang="uk-UA" sz="4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579</Words>
  <Application>Microsoft Office PowerPoint</Application>
  <PresentationFormat>Экран (4:3)</PresentationFormat>
  <Paragraphs>159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Побудова перерізів. Вступ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Основні правила побудови перерізів. Правило 1</vt:lpstr>
      <vt:lpstr>Правило 2</vt:lpstr>
      <vt:lpstr>Правило 3</vt:lpstr>
      <vt:lpstr>Бліц - опитування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Olya</cp:lastModifiedBy>
  <cp:revision>42</cp:revision>
  <dcterms:created xsi:type="dcterms:W3CDTF">2014-11-21T11:00:06Z</dcterms:created>
  <dcterms:modified xsi:type="dcterms:W3CDTF">2015-02-08T15:04:31Z</dcterms:modified>
</cp:coreProperties>
</file>