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0"/>
  </p:notesMasterIdLst>
  <p:sldIdLst>
    <p:sldId id="256" r:id="rId4"/>
    <p:sldId id="273" r:id="rId5"/>
    <p:sldId id="274" r:id="rId6"/>
    <p:sldId id="275" r:id="rId7"/>
    <p:sldId id="276" r:id="rId8"/>
    <p:sldId id="283" r:id="rId9"/>
    <p:sldId id="284" r:id="rId10"/>
    <p:sldId id="270" r:id="rId11"/>
    <p:sldId id="271" r:id="rId12"/>
    <p:sldId id="278" r:id="rId13"/>
    <p:sldId id="277" r:id="rId14"/>
    <p:sldId id="279" r:id="rId15"/>
    <p:sldId id="280" r:id="rId16"/>
    <p:sldId id="286" r:id="rId17"/>
    <p:sldId id="281" r:id="rId18"/>
    <p:sldId id="260" r:id="rId19"/>
    <p:sldId id="287" r:id="rId20"/>
    <p:sldId id="261" r:id="rId21"/>
    <p:sldId id="262" r:id="rId22"/>
    <p:sldId id="264" r:id="rId23"/>
    <p:sldId id="266" r:id="rId24"/>
    <p:sldId id="267" r:id="rId25"/>
    <p:sldId id="268" r:id="rId26"/>
    <p:sldId id="269" r:id="rId27"/>
    <p:sldId id="282" r:id="rId28"/>
    <p:sldId id="28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8" autoAdjust="0"/>
    <p:restoredTop sz="94660"/>
  </p:normalViewPr>
  <p:slideViewPr>
    <p:cSldViewPr>
      <p:cViewPr varScale="1">
        <p:scale>
          <a:sx n="65" d="100"/>
          <a:sy n="65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FF7D-749F-4034-836B-3EF5787A1FFC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E511-E4CB-4299-A0A1-442C4E764782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9277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12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6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15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7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670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36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41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90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91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83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9971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403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0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0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152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69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3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0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09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37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6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2E0FD7-2225-4C21-AF2A-94D190E95600}" type="datetimeFigureOut">
              <a:rPr lang="uk-UA" smtClean="0"/>
              <a:pPr/>
              <a:t>09.04.2015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E9645F0-EF4F-43A0-9591-376B7B7252C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0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73036-982A-4A75-BD96-BBAD2A61ECA9}" type="datetimeFigureOut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09.04.2015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D8D1B7-0417-40DB-A952-6B82F39DEA30}" type="slidenum">
              <a:rPr lang="uk-UA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uk-UA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30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14290"/>
            <a:ext cx="8558304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Охорона</a:t>
            </a:r>
            <a:r>
              <a:rPr lang="ru-RU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довк</a:t>
            </a:r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8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лля</a:t>
            </a:r>
            <a:endParaRPr lang="en-US" sz="8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ри переробці </a:t>
            </a:r>
          </a:p>
          <a:p>
            <a:pPr algn="ctr"/>
            <a:r>
              <a:rPr lang="uk-UA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углеводневої</a:t>
            </a:r>
          </a:p>
          <a:p>
            <a:pPr algn="ctr"/>
            <a:r>
              <a:rPr lang="uk-UA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сировини</a:t>
            </a:r>
            <a:endParaRPr lang="ru-RU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eco.eremurus.org/plugins/servlet/benryanconversion?pageId=9077034&amp;attachment=%D0%BA%D0%BB%D1%96%D0%BC%D0%B0%D1%82.doc&amp;name=9339283&amp;val=/image-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456"/>
            <a:ext cx="9144000" cy="689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572000" y="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Вбирання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вуглекислим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газом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парниковий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стверджувати,що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живемо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парникового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нормальному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атмосфери,комфортному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нас.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згубні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глобальне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00050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спалювання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горючих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техногенної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вміст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 в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невпинно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AppData\Roaming\Skype\vetal201187\media_messaging\media_cache\i1^pimgpsh_thumbnail_win_distr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0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303455"/>
            <a:ext cx="47863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звані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клімату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морського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обілення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хмар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кораблів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розпилюють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морської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води в хмари над океаном,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відбивали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назад у Космос,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зменшуючи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314" y="1357298"/>
            <a:ext cx="41433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парникового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ефекту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горючих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корисних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копалин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забруднюється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шкідливими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такими як карбон (ІІ) оксид СО (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двигунах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сульфур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(І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V)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оксид 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SO2 (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вугіллі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бензині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поліметалічних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рудах), метан СН4 (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витікання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газу),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сірководень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Н2</a:t>
            </a:r>
            <a:r>
              <a:rPr lang="en-GB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 (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оксиди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Нітрогену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високотемпературного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горіння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uk-UA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речовини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спричрняють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фотох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чний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смог,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кислотнi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en-US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571480"/>
            <a:ext cx="5072097" cy="60865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93160" cy="85723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FFFF00"/>
                </a:solidFill>
              </a:rPr>
              <a:t>Фотохімічний смог</a:t>
            </a:r>
            <a:endParaRPr lang="uk-UA" b="1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928670"/>
            <a:ext cx="7776864" cy="1584176"/>
          </a:xfrm>
        </p:spPr>
        <p:txBody>
          <a:bodyPr/>
          <a:lstStyle/>
          <a:p>
            <a:pPr algn="ctr" fontAlgn="t">
              <a:buNone/>
            </a:pPr>
            <a:r>
              <a:rPr lang="ru-RU" b="1" i="1" dirty="0" err="1" smtClean="0">
                <a:solidFill>
                  <a:srgbClr val="FFFF00"/>
                </a:solidFill>
              </a:rPr>
              <a:t>Фотох</a:t>
            </a:r>
            <a:r>
              <a:rPr lang="uk-UA" b="1" i="1" dirty="0" err="1" smtClean="0">
                <a:solidFill>
                  <a:srgbClr val="FFFF00"/>
                </a:solidFill>
              </a:rPr>
              <a:t>імічний</a:t>
            </a:r>
            <a:r>
              <a:rPr lang="uk-UA" b="1" i="1" dirty="0" smtClean="0">
                <a:solidFill>
                  <a:srgbClr val="FFFF00"/>
                </a:solidFill>
              </a:rPr>
              <a:t> смог уперше спостерігали в Лос-Анджелесі, де багато автомобілів   </a:t>
            </a:r>
            <a:endParaRPr lang="ru-RU" b="1" i="1" dirty="0" smtClean="0">
              <a:solidFill>
                <a:srgbClr val="FFFF00"/>
              </a:solidFill>
            </a:endParaRPr>
          </a:p>
          <a:p>
            <a:endParaRPr lang="uk-U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000240"/>
            <a:ext cx="4643438" cy="4857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4535488" cy="4857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761067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znaeteli.ru/wp-content/uploads/2010/08/Smo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46434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Фотохiмiчний</a:t>
            </a:r>
            <a:r>
              <a:rPr lang="ru-RU" dirty="0" smtClean="0">
                <a:solidFill>
                  <a:schemeClr val="bg1"/>
                </a:solidFill>
              </a:rPr>
              <a:t> смог  </a:t>
            </a:r>
            <a:r>
              <a:rPr lang="ru-RU" dirty="0" err="1" smtClean="0">
                <a:solidFill>
                  <a:schemeClr val="bg1"/>
                </a:solidFill>
              </a:rPr>
              <a:t>утворюється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результатi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реакцiй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вiдбуваються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пiд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впливом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сонячного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свiтла</a:t>
            </a:r>
            <a:r>
              <a:rPr lang="ru-RU" dirty="0" smtClean="0">
                <a:solidFill>
                  <a:schemeClr val="bg1"/>
                </a:solidFill>
              </a:rPr>
              <a:t>. При </a:t>
            </a:r>
            <a:r>
              <a:rPr lang="ru-RU" dirty="0" err="1" smtClean="0">
                <a:solidFill>
                  <a:schemeClr val="bg1"/>
                </a:solidFill>
              </a:rPr>
              <a:t>цьому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крiм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наявних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повiтрi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забруднювачiв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додатково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утворюються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нiтроген</a:t>
            </a:r>
            <a:r>
              <a:rPr lang="ru-RU" dirty="0" smtClean="0">
                <a:solidFill>
                  <a:schemeClr val="bg1"/>
                </a:solidFill>
              </a:rPr>
              <a:t> (IV) оксид та озон. </a:t>
            </a:r>
            <a:r>
              <a:rPr lang="ru-RU" dirty="0" err="1" smtClean="0">
                <a:solidFill>
                  <a:schemeClr val="bg1"/>
                </a:solidFill>
              </a:rPr>
              <a:t>Останнiй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реагує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вуглеводнями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видiляються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повiтря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вiд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неповного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згоряння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пального</a:t>
            </a:r>
            <a:r>
              <a:rPr lang="ru-RU" dirty="0" smtClean="0">
                <a:solidFill>
                  <a:schemeClr val="bg1"/>
                </a:solidFill>
              </a:rPr>
              <a:t>. У </a:t>
            </a:r>
            <a:r>
              <a:rPr lang="ru-RU" dirty="0" err="1" smtClean="0">
                <a:solidFill>
                  <a:schemeClr val="bg1"/>
                </a:solidFill>
              </a:rPr>
              <a:t>результатi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утворюються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сполуки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небезпечнi</a:t>
            </a:r>
            <a:r>
              <a:rPr lang="ru-RU" dirty="0" smtClean="0">
                <a:solidFill>
                  <a:schemeClr val="bg1"/>
                </a:solidFill>
              </a:rPr>
              <a:t> для здоров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ru-RU" dirty="0" smtClean="0">
                <a:solidFill>
                  <a:schemeClr val="bg1"/>
                </a:solidFill>
              </a:rPr>
              <a:t>я людей </a:t>
            </a:r>
            <a:r>
              <a:rPr lang="ru-RU" dirty="0" err="1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шкiдливi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довкiлля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Автомобільні викиди</a:t>
            </a:r>
            <a:endParaRPr lang="uk-UA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417840"/>
            <a:ext cx="8748464" cy="144016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FF00"/>
                </a:solidFill>
              </a:rPr>
              <a:t>   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згорання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двигунах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автомобілей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атмосферу </a:t>
            </a:r>
            <a:r>
              <a:rPr lang="ru-RU" sz="39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викидається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ru-RU" sz="39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9528"/>
            <a:ext cx="480057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64343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2976" y="0"/>
            <a:ext cx="7313240" cy="1728192"/>
          </a:xfrm>
        </p:spPr>
        <p:txBody>
          <a:bodyPr>
            <a:normAutofit/>
          </a:bodyPr>
          <a:lstStyle/>
          <a:p>
            <a:pPr algn="ctr"/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пального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дим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часточки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вуглецю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згоріли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сполуки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Кадмію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Плюмбуму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Меркурію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шкідливі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для </a:t>
            </a:r>
            <a:r>
              <a:rPr lang="ru-RU" sz="20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1765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Переробка нафти</a:t>
            </a:r>
            <a:endParaRPr lang="uk-UA" sz="7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428736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виділяється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сірководень</a:t>
            </a:r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Н2S.</a:t>
            </a: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Витікання газу</a:t>
            </a:r>
            <a:endParaRPr lang="uk-UA" sz="6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214422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Витікання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газу СН4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теж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шкідливим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довколишнього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32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868" y="428604"/>
            <a:ext cx="2124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35193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• Ознайомити учнів із різними видами забруднення навколишнього середовища  </a:t>
            </a:r>
          </a:p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• Акцентувати увагу на забрудненні середовища від викидів при переробці вуглеводневої сировини </a:t>
            </a:r>
          </a:p>
          <a:p>
            <a:pPr algn="just"/>
            <a:r>
              <a:rPr lang="uk-UA" sz="3200" dirty="0" smtClean="0">
                <a:solidFill>
                  <a:srgbClr val="FFFF00"/>
                </a:solidFill>
              </a:rPr>
              <a:t>• Виховувати в учнів екологічну свідомість , любов до рідної планети, держави, міста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6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Вирішення проблеми </a:t>
            </a:r>
            <a:endParaRPr lang="uk-UA" sz="6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3"/>
          <p:cNvSpPr txBox="1">
            <a:spLocks/>
          </p:cNvSpPr>
          <p:nvPr/>
        </p:nvSpPr>
        <p:spPr>
          <a:xfrm>
            <a:off x="4427984" y="1628800"/>
            <a:ext cx="365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uk-UA" sz="2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4644008" y="1700808"/>
            <a:ext cx="365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600" b="1" i="1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uk-UA" sz="2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2858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По-перше,можна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ощадливо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зменшувати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85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t">
              <a:buNone/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По-друге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вилучити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сірку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180344"/>
            <a:ext cx="3714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/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По-третє,створювати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котельнях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електростанціях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бензину в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двигунах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автомобілів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26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628" y="0"/>
            <a:ext cx="41433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вловлювати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відходи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згоряння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фільтрів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307181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По-п'яте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замінити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замість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Сонця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вітру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води,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ядерну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геотермальну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7356" y="928670"/>
            <a:ext cx="561423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ЛЮБУЙТЕСЬ </a:t>
            </a:r>
          </a:p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</a:t>
            </a: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НОЮ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21429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Тести: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8476" y="1340768"/>
            <a:ext cx="7848872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1.Вкажіть 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вид забруднення, спричинений викидами твердих частинок в атмосферу: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>
                <a:solidFill>
                  <a:srgbClr val="FFFF00"/>
                </a:solidFill>
                <a:latin typeface="Times New Roman"/>
              </a:rPr>
              <a:t>А) хімічне;   Б) механічне;   В) біологічне;   Г) фізичне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uk-UA" sz="800" dirty="0" smtClean="0">
              <a:solidFill>
                <a:srgbClr val="FFFF00"/>
              </a:solidFill>
              <a:latin typeface="Times New Roman"/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2.Вкажіть 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фактор, в основі якого лежить діяльність людини: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>
                <a:solidFill>
                  <a:srgbClr val="FFFF00"/>
                </a:solidFill>
                <a:latin typeface="Times New Roman"/>
              </a:rPr>
              <a:t>А) біотичний;       В) антропогенний;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>
                <a:solidFill>
                  <a:srgbClr val="FFFF00"/>
                </a:solidFill>
                <a:latin typeface="Times New Roman"/>
              </a:rPr>
              <a:t>Б) абіотичний;      Г) 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хімічний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uk-UA" sz="800" dirty="0" smtClean="0">
              <a:solidFill>
                <a:srgbClr val="FFFF00"/>
              </a:solidFill>
              <a:latin typeface="Times New Roman"/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3.Вкажіть причини, що спричиняють парниковий ефект: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А) озонові діри;      Б) кислотні дощі;       В) вирубка лісів;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Г) дисбаланс між вмістом кисню та вуглекислого газу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uk-UA" sz="800" dirty="0" smtClean="0">
              <a:solidFill>
                <a:srgbClr val="FFFF00"/>
              </a:solidFill>
              <a:latin typeface="Times New Roman"/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4.Виберіть речовини, які утворюються в процесі фотохімічного смогу: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А) карбон(І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V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) оксид;    Б) озон;    В) нітроген(І</a:t>
            </a:r>
            <a:r>
              <a:rPr lang="en-US" dirty="0" smtClean="0">
                <a:solidFill>
                  <a:srgbClr val="FFFF00"/>
                </a:solidFill>
                <a:latin typeface="Times New Roman"/>
              </a:rPr>
              <a:t>V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) оксид;    Г) хлор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endParaRPr lang="uk-UA" sz="800" dirty="0" smtClean="0">
              <a:solidFill>
                <a:srgbClr val="FFFF00"/>
              </a:solidFill>
              <a:latin typeface="Times New Roman"/>
            </a:endParaRP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5.Виберіть 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компонент середовища, що є антропогенним фактором: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>
                <a:solidFill>
                  <a:srgbClr val="FFFF00"/>
                </a:solidFill>
                <a:latin typeface="Times New Roman"/>
              </a:rPr>
              <a:t>А) вологість повітря;     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                   В) 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вирубування тропічних лісів;</a:t>
            </a:r>
          </a:p>
          <a:p>
            <a:pPr marL="137160" lvl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</a:pP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Б) 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викиди газів фабрик і 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заводів;    Г</a:t>
            </a:r>
            <a:r>
              <a:rPr lang="uk-UA" dirty="0">
                <a:solidFill>
                  <a:srgbClr val="FFFF00"/>
                </a:solidFill>
                <a:latin typeface="Times New Roman"/>
              </a:rPr>
              <a:t>) конкуренція між </a:t>
            </a:r>
            <a:r>
              <a:rPr lang="uk-UA" dirty="0" smtClean="0">
                <a:solidFill>
                  <a:srgbClr val="FFFF00"/>
                </a:solidFill>
                <a:latin typeface="Times New Roman"/>
              </a:rPr>
              <a:t>організмами</a:t>
            </a:r>
            <a:endParaRPr lang="ru-RU" dirty="0">
              <a:solidFill>
                <a:srgbClr val="FFFF00"/>
              </a:solidFill>
              <a:latin typeface="Times New Roman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46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3273" y="357166"/>
            <a:ext cx="20794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</a:t>
            </a:r>
            <a:r>
              <a:rPr lang="en-US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700808"/>
            <a:ext cx="6840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</a:rPr>
              <a:t>1. Забруднення довкілля 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2. Види забруднення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3. Наслідки переробки вуглеводневої сировини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4. Парниковий ефект та його наслідки</a:t>
            </a:r>
          </a:p>
          <a:p>
            <a:r>
              <a:rPr lang="uk-UA" sz="2800" dirty="0">
                <a:solidFill>
                  <a:srgbClr val="FFFF00"/>
                </a:solidFill>
              </a:rPr>
              <a:t>5</a:t>
            </a:r>
            <a:r>
              <a:rPr lang="uk-UA" sz="2800" dirty="0" smtClean="0">
                <a:solidFill>
                  <a:srgbClr val="FFFF00"/>
                </a:solidFill>
              </a:rPr>
              <a:t>. Фотохімічний смог</a:t>
            </a:r>
          </a:p>
          <a:p>
            <a:r>
              <a:rPr lang="uk-UA" sz="2800" dirty="0">
                <a:solidFill>
                  <a:srgbClr val="FFFF00"/>
                </a:solidFill>
              </a:rPr>
              <a:t>6</a:t>
            </a:r>
            <a:r>
              <a:rPr lang="uk-UA" sz="2800" dirty="0" smtClean="0">
                <a:solidFill>
                  <a:srgbClr val="FFFF00"/>
                </a:solidFill>
              </a:rPr>
              <a:t>. Автомобільні викиди</a:t>
            </a:r>
          </a:p>
          <a:p>
            <a:r>
              <a:rPr lang="uk-UA" sz="2800" dirty="0">
                <a:solidFill>
                  <a:srgbClr val="FFFF00"/>
                </a:solidFill>
              </a:rPr>
              <a:t>7</a:t>
            </a:r>
            <a:r>
              <a:rPr lang="uk-UA" sz="2800" dirty="0" smtClean="0">
                <a:solidFill>
                  <a:srgbClr val="FFFF00"/>
                </a:solidFill>
              </a:rPr>
              <a:t>. Переробка нафти</a:t>
            </a:r>
          </a:p>
          <a:p>
            <a:r>
              <a:rPr lang="uk-UA" sz="2800" dirty="0">
                <a:solidFill>
                  <a:srgbClr val="FFFF00"/>
                </a:solidFill>
              </a:rPr>
              <a:t>8</a:t>
            </a:r>
            <a:r>
              <a:rPr lang="uk-UA" sz="2800" dirty="0" smtClean="0">
                <a:solidFill>
                  <a:srgbClr val="FFFF00"/>
                </a:solidFill>
              </a:rPr>
              <a:t>. Витікання газу</a:t>
            </a:r>
          </a:p>
          <a:p>
            <a:r>
              <a:rPr lang="uk-UA" sz="2800" dirty="0" smtClean="0">
                <a:solidFill>
                  <a:srgbClr val="FFFF00"/>
                </a:solidFill>
              </a:rPr>
              <a:t>9. Вирішення проблем забруднення довкілля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81007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куван</a:t>
            </a:r>
            <a:r>
              <a:rPr lang="uk-UA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1844824"/>
            <a:ext cx="70567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Знати:</a:t>
            </a:r>
          </a:p>
          <a:p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сновні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види забруднення при переробці вуглеводневої сировини</a:t>
            </a:r>
          </a:p>
          <a:p>
            <a:endParaRPr lang="uk-UA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</a:p>
          <a:p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озрізняти різні види забруднення та способи їх подолання</a:t>
            </a:r>
          </a:p>
          <a:p>
            <a:endParaRPr lang="uk-UA" sz="28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Розуміти:</a:t>
            </a:r>
          </a:p>
          <a:p>
            <a:r>
              <a:rPr lang="uk-UA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ажливість оздоровлення нашої планети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038" y="214290"/>
            <a:ext cx="3611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Запитання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412776"/>
            <a:ext cx="6768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Назвіть основні види забруднення довкілля.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Вкажіть причини підвищення середньої температури на Землі.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Що таке парниковий ефект?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Які види смогу ви знаєте?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Що вам відомо про фотохімічний смог?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Назвіть альтернативні види палива.</a:t>
            </a:r>
          </a:p>
          <a:p>
            <a:pPr marL="342900" indent="-342900">
              <a:buAutoNum type="arabicPeriod"/>
            </a:pPr>
            <a:r>
              <a:rPr lang="uk-UA" sz="2800" dirty="0" smtClean="0">
                <a:solidFill>
                  <a:srgbClr val="FFFF00"/>
                </a:solidFill>
              </a:rPr>
              <a:t>Що ви зробили для того, щоб наша планета стала чистішою?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"/>
          <p:cNvSpPr>
            <a:spLocks noGrp="1"/>
          </p:cNvSpPr>
          <p:nvPr/>
        </p:nvSpPr>
        <p:spPr>
          <a:xfrm>
            <a:off x="3861867" y="-388"/>
            <a:ext cx="5282133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CEB966"/>
              </a:buClr>
              <a:buFont typeface="Symbol" pitchFamily="18" charset="2"/>
              <a:buNone/>
            </a:pPr>
            <a:r>
              <a:rPr lang="uk-UA" sz="2000" b="1" dirty="0">
                <a:solidFill>
                  <a:srgbClr val="FFFF00"/>
                </a:solidFill>
                <a:cs typeface="Aharoni" pitchFamily="2" charset="-79"/>
              </a:rPr>
              <a:t>Забруднення довкілля</a:t>
            </a:r>
            <a:r>
              <a:rPr lang="uk-UA" sz="2000" dirty="0">
                <a:solidFill>
                  <a:srgbClr val="FFFF00"/>
                </a:solidFill>
                <a:cs typeface="Aharoni" pitchFamily="2" charset="-79"/>
              </a:rPr>
              <a:t> </a:t>
            </a:r>
            <a:r>
              <a:rPr lang="en-US" sz="20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 — </a:t>
            </a:r>
            <a:r>
              <a:rPr lang="uk-UA" sz="2000" dirty="0">
                <a:solidFill>
                  <a:srgbClr val="FFFF00"/>
                </a:solidFill>
                <a:cs typeface="Aharoni" pitchFamily="2" charset="-79"/>
              </a:rPr>
              <a:t>процес зміни складу і властивостей однієї або декількох сфер Землі внаслідок діяльності людини. </a:t>
            </a:r>
            <a:r>
              <a:rPr lang="uk-UA" sz="2000" dirty="0" smtClean="0">
                <a:solidFill>
                  <a:srgbClr val="FFFF00"/>
                </a:solidFill>
                <a:cs typeface="Aharoni" pitchFamily="2" charset="-79"/>
              </a:rPr>
              <a:t>Призводить </a:t>
            </a:r>
            <a:r>
              <a:rPr lang="uk-UA" sz="2000" dirty="0">
                <a:solidFill>
                  <a:srgbClr val="FFFF00"/>
                </a:solidFill>
                <a:cs typeface="Aharoni" pitchFamily="2" charset="-79"/>
              </a:rPr>
              <a:t>до погіршення якості атмосфери, гідросфери, літосфери та біосфери. Допустима міра забруднення довкілля в різних країнах регламентується відповідними стандартами, нормативами, законами. Розрізняють забруднення отруйні, хвороботворні, хімічні, механічні і теплові. Допустимі кількості відходів, що скидають в </a:t>
            </a:r>
            <a:r>
              <a:rPr lang="uk-UA" sz="2000" dirty="0" err="1">
                <a:solidFill>
                  <a:srgbClr val="FFFF00"/>
                </a:solidFill>
                <a:cs typeface="Aharoni" pitchFamily="2" charset="-79"/>
              </a:rPr>
              <a:t>гідро-</a:t>
            </a:r>
            <a:r>
              <a:rPr lang="uk-UA" sz="2000" dirty="0">
                <a:solidFill>
                  <a:srgbClr val="FFFF00"/>
                </a:solidFill>
                <a:cs typeface="Aharoni" pitchFamily="2" charset="-79"/>
              </a:rPr>
              <a:t> або атмосферу регламентують нормативами гранично допустимих викидів (ГДВ) з урахуванням гранично допустимих концентрацій (ГДК). В Україні вони затверджуються Міністерством охорони здоров'я.</a:t>
            </a:r>
          </a:p>
        </p:txBody>
      </p:sp>
      <p:pic>
        <p:nvPicPr>
          <p:cNvPr id="2050" name="Picture 2" descr="http://wiki.kspu.kr.ua/images/thumb/c/c2/009.jpg/250px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3861867" cy="60486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790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9" t="13921" r="16352" b="16193"/>
          <a:stretch/>
        </p:blipFill>
        <p:spPr bwMode="auto">
          <a:xfrm>
            <a:off x="0" y="8154"/>
            <a:ext cx="9144000" cy="684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92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88841"/>
            <a:ext cx="4572000" cy="4869160"/>
          </a:xfrm>
        </p:spPr>
        <p:txBody>
          <a:bodyPr anchor="ctr">
            <a:noAutofit/>
          </a:bodyPr>
          <a:lstStyle/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повсякчас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пов'язане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спалюванням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горючих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побуті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на</a:t>
            </a:r>
          </a:p>
          <a:p>
            <a:pPr algn="just">
              <a:buNone/>
            </a:pPr>
            <a:r>
              <a:rPr 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ранспорті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</a:t>
            </a:r>
          </a:p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очевидної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користі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нафтопродуктів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природного газу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створює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низку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виживання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22421/v622421843/ee40/GMvg-sgPO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0"/>
            <a:ext cx="6072197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1643050"/>
            <a:ext cx="29289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підтримується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вуглекислий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газ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вода,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вбирають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енергію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інфрачервоні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промені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), а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віддають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Так на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планеті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зберігається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теплота.</a:t>
            </a:r>
            <a:endParaRPr lang="uk-UA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286</TotalTime>
  <Words>832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Техническая</vt:lpstr>
      <vt:lpstr>Апекс</vt:lpstr>
      <vt:lpstr>1_Апекс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Фотохімічний смог</vt:lpstr>
      <vt:lpstr>Презентация PowerPoint</vt:lpstr>
      <vt:lpstr>Автомобільні викиди</vt:lpstr>
      <vt:lpstr>Крім того, під час згоряння пального утворюється дим, у якому містяться дрібні часточки вуглецю і твердих вуглеводнів, що не згоріли, а також сполуки Кадмію, Плюмбуму, Меркурію та інших елементів, надзвичайно шкідливі  для здоров’я. </vt:lpstr>
      <vt:lpstr>Переробка нафти</vt:lpstr>
      <vt:lpstr>Витікання газу</vt:lpstr>
      <vt:lpstr>Вирішення проблеми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охорона довкілля при переробці вуглеводневої сировини</dc:title>
  <dc:creator>Смаглюкова</dc:creator>
  <cp:lastModifiedBy>Замулко</cp:lastModifiedBy>
  <cp:revision>37</cp:revision>
  <dcterms:created xsi:type="dcterms:W3CDTF">2014-12-23T19:33:10Z</dcterms:created>
  <dcterms:modified xsi:type="dcterms:W3CDTF">2015-04-09T10:43:32Z</dcterms:modified>
</cp:coreProperties>
</file>