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65" r:id="rId4"/>
    <p:sldId id="268" r:id="rId5"/>
    <p:sldId id="267" r:id="rId6"/>
    <p:sldId id="269" r:id="rId7"/>
    <p:sldId id="297" r:id="rId8"/>
    <p:sldId id="272" r:id="rId9"/>
    <p:sldId id="273" r:id="rId10"/>
    <p:sldId id="274" r:id="rId11"/>
    <p:sldId id="275" r:id="rId12"/>
    <p:sldId id="276" r:id="rId13"/>
    <p:sldId id="298" r:id="rId14"/>
    <p:sldId id="299" r:id="rId15"/>
    <p:sldId id="277" r:id="rId16"/>
    <p:sldId id="280" r:id="rId17"/>
    <p:sldId id="300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301" r:id="rId30"/>
    <p:sldId id="294" r:id="rId31"/>
    <p:sldId id="259" r:id="rId32"/>
    <p:sldId id="260" r:id="rId33"/>
    <p:sldId id="261" r:id="rId34"/>
    <p:sldId id="26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36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8E242-D341-4051-AB4B-127D878B9511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0C7F3-F7CC-4CE9-A16B-63477775493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35.wmf"/><Relationship Id="rId4" Type="http://schemas.openxmlformats.org/officeDocument/2006/relationships/image" Target="../media/image3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3" Type="http://schemas.openxmlformats.org/officeDocument/2006/relationships/image" Target="../media/image41.jpeg"/><Relationship Id="rId7" Type="http://schemas.openxmlformats.org/officeDocument/2006/relationships/image" Target="../media/image9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3" Type="http://schemas.openxmlformats.org/officeDocument/2006/relationships/image" Target="../media/image50.pn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34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3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image" Target="../media/image6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2" Type="http://schemas.openxmlformats.org/officeDocument/2006/relationships/hyperlink" Target="../&#1042;&#1110;&#1076;&#1077;&#1086;/2..wmv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5.wmf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4,&#1059;&#1088;&#1086;&#1082;%2012.%20%20&#1045;&#1087;&#1086;&#1093;&#1072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7"/>
            <a:ext cx="3024336" cy="4209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3347864" y="5661248"/>
            <a:ext cx="25202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Капела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Пацці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Флоренція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95536" y="332656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Одним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видатних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зодчих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раннього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Філіппо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першим створив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архітектурні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протягом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наступних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століть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використовували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вдосконалювали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італійські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зодчі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згодом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почали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застосовувати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багатьох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країн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Європи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54" name="AutoShape 2" descr="https://userscontent2.emaze.com/images/df6d8495-6720-4755-af85-7d32cc231d1e/099fbefb-fd50-4222-bc18-01e4e6ce11c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userscontent2.emaze.com/images/df6d8495-6720-4755-af85-7d32cc231d1e/099fbefb-fd50-4222-bc18-01e4e6ce11c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099fbefb-fd50-4222-bc18-01e4e6ce11c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2276872"/>
            <a:ext cx="2736304" cy="4111932"/>
          </a:xfrm>
          <a:prstGeom prst="rect">
            <a:avLst/>
          </a:prstGeom>
        </p:spPr>
      </p:pic>
      <p:sp>
        <p:nvSpPr>
          <p:cNvPr id="9" name="Прямокутник 8"/>
          <p:cNvSpPr/>
          <p:nvPr/>
        </p:nvSpPr>
        <p:spPr>
          <a:xfrm>
            <a:off x="6228184" y="6237312"/>
            <a:ext cx="2152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Філіппо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198884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Картинки по запросу Ф. Брунеллескі. Капела Пацці. XV ст. Флоренці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332657"/>
            <a:ext cx="3888432" cy="3399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кутник 3"/>
          <p:cNvSpPr/>
          <p:nvPr/>
        </p:nvSpPr>
        <p:spPr>
          <a:xfrm>
            <a:off x="5364088" y="764704"/>
            <a:ext cx="3528392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Капела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колони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коринфського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ордера,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стоять на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низькому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п’єдесталі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центральній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частині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будівлі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зроблено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арку,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позначає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вхід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Над колонами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нависає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глуха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стіна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, прикрашена плоскими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виступами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пілястрами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Над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стіною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проходить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другий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ярус колон абсолютно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пропорцій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Завершується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споруда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незвичним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дахом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конусним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покриттям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brunelleschi.ru/txt/img/14pacci02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176167"/>
            <a:ext cx="2969214" cy="3493193"/>
          </a:xfrm>
          <a:prstGeom prst="rect">
            <a:avLst/>
          </a:prstGeom>
          <a:noFill/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47667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3384550" cy="5797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539552" y="6021288"/>
            <a:ext cx="27178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собор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Фйоре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400" b="1" i="1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Флоренція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995936" y="260648"/>
            <a:ext cx="475252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Кафедральний собор у Флоренції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Фйоре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.  Купол.</a:t>
            </a:r>
          </a:p>
          <a:p>
            <a:r>
              <a:rPr lang="uk-UA" sz="2800" dirty="0" smtClean="0"/>
              <a:t>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Складність цього інженерного завдання полягала не тільки у зведенні купола, а й у створенні спеціальних пристосувань, які дозволили б перекрити його величезний просвіт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(діаметр основи — 42 м)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без спорудження риштувань. </a:t>
            </a:r>
            <a:endParaRPr lang="uk-UA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416" y="3429000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Картинки по запросу Ф. Брунеллескі. Купол кафедрального собору Санта-Марія дель Фйоре."/>
          <p:cNvPicPr>
            <a:picLocks noChangeAspect="1" noChangeArrowheads="1"/>
          </p:cNvPicPr>
          <p:nvPr/>
        </p:nvPicPr>
        <p:blipFill>
          <a:blip r:embed="rId2" cstate="print"/>
          <a:srcRect b="3776"/>
          <a:stretch>
            <a:fillRect/>
          </a:stretch>
        </p:blipFill>
        <p:spPr bwMode="auto">
          <a:xfrm>
            <a:off x="251520" y="188639"/>
            <a:ext cx="3744416" cy="554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кутник 2"/>
          <p:cNvSpPr/>
          <p:nvPr/>
        </p:nvSpPr>
        <p:spPr>
          <a:xfrm>
            <a:off x="251520" y="5934670"/>
            <a:ext cx="35283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Кафедральний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собор </a:t>
            </a:r>
          </a:p>
          <a:p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Фйоре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1400" b="1" i="1" dirty="0" smtClean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Флоренція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4067944" y="260648"/>
            <a:ext cx="489654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2563" fontAlgn="base">
              <a:spcBef>
                <a:spcPct val="0"/>
              </a:spcBef>
              <a:spcAft>
                <a:spcPct val="0"/>
              </a:spcAf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Архітектор побудував восьмигранний каркас із</a:t>
            </a:r>
            <a:r>
              <a:rPr kumimoji="0" lang="uk-UA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подвійною оболонкою. </a:t>
            </a: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результаті грандіозний купол, покритий темно-червоною черепицею та увінчаний біломармуровим ліхтарем, став величним образом Флоренції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554995"/>
            <a:ext cx="22313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5301" name="Picture 5" descr="http://www.brunelleschi.ru/txt/img/7duomo08b.jpg"/>
          <p:cNvPicPr>
            <a:picLocks noChangeAspect="1" noChangeArrowheads="1"/>
          </p:cNvPicPr>
          <p:nvPr/>
        </p:nvPicPr>
        <p:blipFill>
          <a:blip r:embed="rId3" cstate="print"/>
          <a:srcRect b="5225"/>
          <a:stretch>
            <a:fillRect/>
          </a:stretch>
        </p:blipFill>
        <p:spPr bwMode="auto">
          <a:xfrm>
            <a:off x="4644008" y="3212976"/>
            <a:ext cx="3610372" cy="3421732"/>
          </a:xfrm>
          <a:prstGeom prst="rect">
            <a:avLst/>
          </a:prstGeom>
          <a:noFill/>
        </p:spPr>
      </p:pic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0071" y="134076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8388424" y="5589240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528" y="260648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Високе Відродження.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Автором багатьох архітектурних споруд був архітектор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Донато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Браманте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Він першим у своїх творах відродив величність і монументальність, що були властиві кращим будівлям Стародавнього Риму. Серед відомих його робіт — грандіозний палацовий комплекс у Ватикані, частина якого збереглася донині.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svitppt.com.ua/images/61/60681/960/img6.jpg"/>
          <p:cNvPicPr>
            <a:picLocks noChangeAspect="1" noChangeArrowheads="1"/>
          </p:cNvPicPr>
          <p:nvPr/>
        </p:nvPicPr>
        <p:blipFill>
          <a:blip r:embed="rId2" cstate="print"/>
          <a:srcRect l="5479" t="5479" r="1370" b="1370"/>
          <a:stretch>
            <a:fillRect/>
          </a:stretch>
        </p:blipFill>
        <p:spPr bwMode="auto">
          <a:xfrm>
            <a:off x="179512" y="2708920"/>
            <a:ext cx="4896544" cy="3672408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Д. Браманте побудував невеликий храм — Темпьет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708920"/>
            <a:ext cx="351726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204864"/>
            <a:ext cx="401325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Картинки по запросу Д. Браманте побудував невеликий храм — Темпьетто"/>
          <p:cNvPicPr>
            <a:picLocks noChangeAspect="1" noChangeArrowheads="1"/>
          </p:cNvPicPr>
          <p:nvPr/>
        </p:nvPicPr>
        <p:blipFill>
          <a:blip r:embed="rId2" cstate="print"/>
          <a:srcRect b="3764"/>
          <a:stretch>
            <a:fillRect/>
          </a:stretch>
        </p:blipFill>
        <p:spPr bwMode="auto">
          <a:xfrm>
            <a:off x="250824" y="165101"/>
            <a:ext cx="4033143" cy="638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рямоугольник 4"/>
          <p:cNvSpPr>
            <a:spLocks noChangeArrowheads="1"/>
          </p:cNvSpPr>
          <p:nvPr/>
        </p:nvSpPr>
        <p:spPr bwMode="auto">
          <a:xfrm>
            <a:off x="4283968" y="5733256"/>
            <a:ext cx="4572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Браманте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Темп’єтто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Храм у дворику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монастиря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Сан-П’єтро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Монторіо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ст. Рим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355976" y="260648"/>
            <a:ext cx="4572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Невеличкий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храм —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Темп’єтто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шедевр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винятково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врівноважену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композицію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виразність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екстер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єру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простоту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архітектурних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 Кругла в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будівля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завершувалася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куполом, образ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виражав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ідею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ренесансної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гармонії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особистості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навколишнім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світом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Стіни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храму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оточені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колонадою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доричного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ордера,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прикрашені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пілястрами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нішами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скромній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розмірами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пам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ятці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втілена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ідея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центричної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купольної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0432" y="1914937"/>
            <a:ext cx="401921" cy="7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палацовий комплекс у Ватикані,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3528392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253582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собор Святого Петра </a:t>
            </a:r>
          </a:p>
        </p:txBody>
      </p:sp>
      <p:sp>
        <p:nvSpPr>
          <p:cNvPr id="5" name="Прямокутник 4"/>
          <p:cNvSpPr/>
          <p:nvPr/>
        </p:nvSpPr>
        <p:spPr>
          <a:xfrm>
            <a:off x="3995936" y="260648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Головний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храм Рима  -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собор Святого Петра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— в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плані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за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задумом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Браманте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являв собою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грецький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тобто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рівносторонній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хрест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вписаний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у квадрат. Центром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споруди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велетенський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купол.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кутник 6"/>
          <p:cNvSpPr/>
          <p:nvPr/>
        </p:nvSpPr>
        <p:spPr>
          <a:xfrm>
            <a:off x="4572000" y="6237312"/>
            <a:ext cx="4025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Планіметрія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Собору Святого Петра.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https://s3.amazonaws.com/classconnection/453/flashcards/6224453/jpg/123-149398A61BA2B70E6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92896"/>
            <a:ext cx="3600400" cy="3604907"/>
          </a:xfrm>
          <a:prstGeom prst="rect">
            <a:avLst/>
          </a:prstGeom>
          <a:noFill/>
        </p:spPr>
      </p:pic>
      <p:pic>
        <p:nvPicPr>
          <p:cNvPr id="9" name="Picture 3" descr="C:\Users\User\Desktop\vatikan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696548"/>
            <a:ext cx="3456384" cy="293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42079" y="260648"/>
            <a:ext cx="401921" cy="7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ртинки по запросу палацовий комплекс у Ватикані,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625752" cy="4105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Картинки по запросу собор святого Петра Ватикані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049688"/>
            <a:ext cx="318384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932040" y="332656"/>
            <a:ext cx="40324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устиг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звести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храм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могутніх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арок.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Після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будівництво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час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продовжували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відомі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 тому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числі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вніс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первинний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план собору. Храм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завершено в XVII ст.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30120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111561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1691680" y="6165304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 txBox="1">
            <a:spLocks noGrp="1"/>
          </p:cNvSpPr>
          <p:nvPr>
            <p:ph type="title"/>
          </p:nvPr>
        </p:nvSpPr>
        <p:spPr>
          <a:xfrm>
            <a:off x="539751" y="165101"/>
            <a:ext cx="6810375" cy="582084"/>
          </a:xfrm>
        </p:spPr>
        <p:txBody>
          <a:bodyPr/>
          <a:lstStyle/>
          <a:p>
            <a:r>
              <a:rPr lang="uk-UA" sz="3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3200" b="1" i="1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06" y="2276872"/>
            <a:ext cx="3984081" cy="3990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8244" y="2276872"/>
            <a:ext cx="4644155" cy="399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Прямоугольник 3"/>
          <p:cNvSpPr>
            <a:spLocks noChangeArrowheads="1"/>
          </p:cNvSpPr>
          <p:nvPr/>
        </p:nvSpPr>
        <p:spPr bwMode="auto">
          <a:xfrm>
            <a:off x="323851" y="6263218"/>
            <a:ext cx="3527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Палаццо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Канчеллерія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Рим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7" name="Прямоугольник 4"/>
          <p:cNvSpPr>
            <a:spLocks noChangeArrowheads="1"/>
          </p:cNvSpPr>
          <p:nvPr/>
        </p:nvSpPr>
        <p:spPr bwMode="auto">
          <a:xfrm>
            <a:off x="4643439" y="6267452"/>
            <a:ext cx="36544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Палаццо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Дукале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ст.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Урбіно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Італія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23528" y="620688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Уважно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палаццо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Канчеллерія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палаццо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Дукале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(палац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герцогів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Урбінських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можете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виділити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спорудах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9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916832"/>
            <a:ext cx="59551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179512" y="0"/>
            <a:ext cx="477313" cy="908720"/>
          </a:xfrm>
          <a:prstGeom prst="rect">
            <a:avLst/>
          </a:prstGeom>
          <a:noFill/>
        </p:spPr>
      </p:pic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7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589240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 txBox="1">
            <a:spLocks noGrp="1"/>
          </p:cNvSpPr>
          <p:nvPr>
            <p:ph type="title"/>
          </p:nvPr>
        </p:nvSpPr>
        <p:spPr>
          <a:xfrm>
            <a:off x="900114" y="357717"/>
            <a:ext cx="6810375" cy="582083"/>
          </a:xfrm>
        </p:spPr>
        <p:txBody>
          <a:bodyPr/>
          <a:lstStyle/>
          <a:p>
            <a:r>
              <a:rPr lang="uk-UA" sz="28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Творче завдання</a:t>
            </a:r>
            <a:endParaRPr lang="ru-RU" sz="2800" i="1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2" descr="Картинки по запросу сад епохи Відродженн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276872"/>
            <a:ext cx="47625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Картинки по запросу костюм епохи Відрожен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1" y="2715684"/>
            <a:ext cx="237172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467544" y="90872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charset="0"/>
                <a:cs typeface="Arial" charset="0"/>
              </a:rPr>
              <a:t>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Уявіть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себе вельможею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Продумайте в деталях,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палаці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хотіли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створіть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відповідний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ескіз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За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бажанням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можете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зобразити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біля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палацу парк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фонтани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44408" y="2276872"/>
            <a:ext cx="67491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0" y="0"/>
            <a:ext cx="552959" cy="1052736"/>
          </a:xfrm>
          <a:prstGeom prst="rect">
            <a:avLst/>
          </a:prstGeom>
          <a:noFill/>
        </p:spPr>
      </p:pic>
      <p:sp>
        <p:nvSpPr>
          <p:cNvPr id="10" name="Кнопка дії: додому 9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7" action="ppaction://hlinkpres?slideindex=14&amp;slidetitle=Урок 12.  Епоха Ренесансу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pokha_renesans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42646"/>
            <a:ext cx="8496944" cy="63727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6136" y="548680"/>
            <a:ext cx="1273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Урок 12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323850" y="82551"/>
            <a:ext cx="367208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solidFill>
                  <a:srgbClr val="0000FF"/>
                </a:solidFill>
                <a:latin typeface="Monotype Corsiva" pitchFamily="66" charset="0"/>
              </a:rPr>
              <a:t>Скульптура</a:t>
            </a:r>
          </a:p>
          <a:p>
            <a:endParaRPr lang="ru-RU" sz="1600" dirty="0"/>
          </a:p>
        </p:txBody>
      </p:sp>
      <p:sp>
        <p:nvSpPr>
          <p:cNvPr id="22531" name="Прямоугольник 2"/>
          <p:cNvSpPr>
            <a:spLocks noChangeArrowheads="1"/>
          </p:cNvSpPr>
          <p:nvPr/>
        </p:nvSpPr>
        <p:spPr bwMode="auto">
          <a:xfrm>
            <a:off x="323528" y="856357"/>
            <a:ext cx="43204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Скульптура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досягла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справжнього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розквіту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600" dirty="0" err="1" smtClean="0">
                <a:latin typeface="Times New Roman" pitchFamily="18" charset="0"/>
                <a:cs typeface="Times New Roman" pitchFamily="18" charset="0"/>
              </a:rPr>
              <a:t>Основним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центром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скульптурного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Італія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головним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мотивом —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орієнтація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античні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зразки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звеличення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фізичної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духовної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 Скульптура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здобула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самостійне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незалежне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значення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ній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з’явилися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нові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жанри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2532" name="Picture 4" descr="Картинки по запросу скульптор Л. Гіберті Ренессан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60648"/>
            <a:ext cx="2143053" cy="376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://www.art-drawing.ru/images/jcomments/buanarroti-madonna-bryug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276872"/>
            <a:ext cx="2204965" cy="3672408"/>
          </a:xfrm>
          <a:prstGeom prst="rect">
            <a:avLst/>
          </a:prstGeom>
          <a:noFill/>
        </p:spPr>
      </p:pic>
      <p:sp>
        <p:nvSpPr>
          <p:cNvPr id="6" name="Прямокутник 5"/>
          <p:cNvSpPr/>
          <p:nvPr/>
        </p:nvSpPr>
        <p:spPr>
          <a:xfrm>
            <a:off x="4499992" y="5949280"/>
            <a:ext cx="30137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Буонарроті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Мадонна Брюгге.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429309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6696744" cy="562074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323528" y="1052736"/>
            <a:ext cx="83529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скульптурі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простежувалось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прагнення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майстрів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творити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законами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перспективи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пропорцій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повернення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давньоримських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джерел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матеріалів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глазурованої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поліхромної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кераміки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глазурованої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теракоти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До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видатних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скульпторів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відносять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Лоренцо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Гіберті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Донателло,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Луку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Роббіа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Буонарроті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6876256" y="5949280"/>
            <a:ext cx="2267744" cy="288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Мікеланджело Буонарроті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Рисунок 6" descr="ф.36.jpg"/>
          <p:cNvPicPr>
            <a:picLocks noChangeAspect="1"/>
          </p:cNvPicPr>
          <p:nvPr/>
        </p:nvPicPr>
        <p:blipFill>
          <a:blip r:embed="rId2" cstate="print"/>
          <a:srcRect l="7169" r="10393" b="6250"/>
          <a:stretch>
            <a:fillRect/>
          </a:stretch>
        </p:blipFill>
        <p:spPr>
          <a:xfrm>
            <a:off x="6948263" y="2852936"/>
            <a:ext cx="1947072" cy="2952328"/>
          </a:xfrm>
          <a:prstGeom prst="rect">
            <a:avLst/>
          </a:prstGeom>
        </p:spPr>
      </p:pic>
      <p:sp>
        <p:nvSpPr>
          <p:cNvPr id="8" name="Прямокутник 7"/>
          <p:cNvSpPr/>
          <p:nvPr/>
        </p:nvSpPr>
        <p:spPr>
          <a:xfrm>
            <a:off x="251520" y="6093296"/>
            <a:ext cx="15063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Лоренцо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Гіберті</a:t>
            </a:r>
            <a:endParaRPr lang="ru-RU" sz="1400" b="1" i="1" dirty="0"/>
          </a:p>
        </p:txBody>
      </p:sp>
      <p:pic>
        <p:nvPicPr>
          <p:cNvPr id="11266" name="Picture 2" descr="http://rustyhein.com/ARH/wp-content/gallery/ren-exam-1-part-1/thumbs/thumbs_st-stephen-ghiberti.jpg"/>
          <p:cNvPicPr>
            <a:picLocks noChangeAspect="1" noChangeArrowheads="1"/>
          </p:cNvPicPr>
          <p:nvPr/>
        </p:nvPicPr>
        <p:blipFill>
          <a:blip r:embed="rId3" cstate="print"/>
          <a:srcRect l="7537" r="17097"/>
          <a:stretch>
            <a:fillRect/>
          </a:stretch>
        </p:blipFill>
        <p:spPr bwMode="auto">
          <a:xfrm>
            <a:off x="251520" y="2852936"/>
            <a:ext cx="1440160" cy="3096343"/>
          </a:xfrm>
          <a:prstGeom prst="rect">
            <a:avLst/>
          </a:prstGeom>
          <a:noFill/>
        </p:spPr>
      </p:pic>
      <p:pic>
        <p:nvPicPr>
          <p:cNvPr id="11268" name="Picture 4" descr="http://kurld.com/images/donatello/donatello-03.jpg"/>
          <p:cNvPicPr>
            <a:picLocks noChangeAspect="1" noChangeArrowheads="1"/>
          </p:cNvPicPr>
          <p:nvPr/>
        </p:nvPicPr>
        <p:blipFill>
          <a:blip r:embed="rId4" cstate="print"/>
          <a:srcRect l="20546" t="4478" r="20430" b="8955"/>
          <a:stretch>
            <a:fillRect/>
          </a:stretch>
        </p:blipFill>
        <p:spPr bwMode="auto">
          <a:xfrm>
            <a:off x="1835696" y="2852936"/>
            <a:ext cx="1512168" cy="3168352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1907704" y="6021288"/>
            <a:ext cx="1072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Донателло</a:t>
            </a:r>
            <a:endParaRPr lang="ru-RU" sz="1400" b="1" i="1" dirty="0"/>
          </a:p>
        </p:txBody>
      </p:sp>
      <p:pic>
        <p:nvPicPr>
          <p:cNvPr id="11270" name="Picture 6" descr="http://www.bibliotekar.ru/Italia-Vozrozhdenie/36.files/image001.jpg"/>
          <p:cNvPicPr>
            <a:picLocks noChangeAspect="1" noChangeArrowheads="1"/>
          </p:cNvPicPr>
          <p:nvPr/>
        </p:nvPicPr>
        <p:blipFill>
          <a:blip r:embed="rId5" cstate="print"/>
          <a:srcRect l="13010" r="19341"/>
          <a:stretch>
            <a:fillRect/>
          </a:stretch>
        </p:blipFill>
        <p:spPr bwMode="auto">
          <a:xfrm>
            <a:off x="3419872" y="2852936"/>
            <a:ext cx="1559557" cy="3168352"/>
          </a:xfrm>
          <a:prstGeom prst="rect">
            <a:avLst/>
          </a:prstGeom>
          <a:noFill/>
        </p:spPr>
      </p:pic>
      <p:sp>
        <p:nvSpPr>
          <p:cNvPr id="13" name="Прямокутник 12"/>
          <p:cNvSpPr/>
          <p:nvPr/>
        </p:nvSpPr>
        <p:spPr>
          <a:xfrm>
            <a:off x="3347864" y="6093296"/>
            <a:ext cx="13688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Нанні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Банко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2" name="Picture 8" descr="http://drevlit.ru/texts/v/vazari2_tom2/5.JPG"/>
          <p:cNvPicPr>
            <a:picLocks noChangeAspect="1" noChangeArrowheads="1"/>
          </p:cNvPicPr>
          <p:nvPr/>
        </p:nvPicPr>
        <p:blipFill>
          <a:blip r:embed="rId6" cstate="print"/>
          <a:srcRect l="17115" r="18163"/>
          <a:stretch>
            <a:fillRect/>
          </a:stretch>
        </p:blipFill>
        <p:spPr bwMode="auto">
          <a:xfrm>
            <a:off x="5076056" y="2852937"/>
            <a:ext cx="1728192" cy="3129477"/>
          </a:xfrm>
          <a:prstGeom prst="rect">
            <a:avLst/>
          </a:prstGeom>
          <a:noFill/>
        </p:spPr>
      </p:pic>
      <p:sp>
        <p:nvSpPr>
          <p:cNvPr id="16" name="Прямокутник 15"/>
          <p:cNvSpPr/>
          <p:nvPr/>
        </p:nvSpPr>
        <p:spPr>
          <a:xfrm>
            <a:off x="5004048" y="6021288"/>
            <a:ext cx="16072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Лука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err="1" smtClean="0">
                <a:latin typeface="Times New Roman" pitchFamily="18" charset="0"/>
                <a:cs typeface="Times New Roman" pitchFamily="18" charset="0"/>
              </a:rPr>
              <a:t>Роббіа</a:t>
            </a:r>
            <a:endParaRPr lang="ru-RU" sz="1400" b="1" i="1" dirty="0"/>
          </a:p>
        </p:txBody>
      </p:sp>
      <p:pic>
        <p:nvPicPr>
          <p:cNvPr id="11275" name="Picture 11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332656"/>
            <a:ext cx="1000125" cy="762000"/>
          </a:xfrm>
          <a:prstGeom prst="rect">
            <a:avLst/>
          </a:prstGeom>
          <a:noFill/>
        </p:spPr>
      </p:pic>
      <p:sp>
        <p:nvSpPr>
          <p:cNvPr id="17" name="Кнопка дії: додому 16">
            <a:hlinkClick r:id="rId8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Кнопка дії: додому 17">
            <a:hlinkClick r:id="rId9" action="ppaction://hlinkpres?slideindex=14&amp;slidetitle=Урок 12.  Епоха Ренесансу" highlightClick="1"/>
          </p:cNvPr>
          <p:cNvSpPr/>
          <p:nvPr/>
        </p:nvSpPr>
        <p:spPr>
          <a:xfrm>
            <a:off x="8028384" y="6237312"/>
            <a:ext cx="394344" cy="322336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251520" y="908720"/>
            <a:ext cx="5688632" cy="50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300" b="1" dirty="0" smtClean="0">
                <a:latin typeface="Times New Roman" pitchFamily="18" charset="0"/>
                <a:cs typeface="Times New Roman" pitchFamily="18" charset="0"/>
              </a:rPr>
              <a:t>Лоренцо </a:t>
            </a:r>
            <a:r>
              <a:rPr lang="ru-RU" sz="2300" b="1" dirty="0" err="1">
                <a:latin typeface="Times New Roman" pitchFamily="18" charset="0"/>
                <a:cs typeface="Times New Roman" pitchFamily="18" charset="0"/>
              </a:rPr>
              <a:t>Гіберті</a:t>
            </a:r>
            <a:endParaRPr lang="ru-RU" sz="23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Виготовив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фігуру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Іоанна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Хрестителя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церкви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Орсанмікеле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Флоренції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Майстер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відродив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забуту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техніку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відливання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великих</a:t>
            </a:r>
          </a:p>
          <a:p>
            <a:pPr algn="just"/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бронзових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круговим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оглядом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благородству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рухів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жестів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пророк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нагадує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стародавнього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оратора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духовністю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християнина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Енергійні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складки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надають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скульптурі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обертального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руху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сприяє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ритмічному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перетіканню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світла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Людська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гідність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передана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дусі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гуманізму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Гіберті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загалом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відмовився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традиційних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форм </a:t>
            </a:r>
            <a:r>
              <a:rPr lang="ru-RU" sz="2300" i="1" dirty="0">
                <a:latin typeface="Times New Roman" pitchFamily="18" charset="0"/>
                <a:cs typeface="Times New Roman" pitchFamily="18" charset="0"/>
              </a:rPr>
              <a:t>(у </a:t>
            </a:r>
            <a:r>
              <a:rPr lang="ru-RU" sz="2300" i="1" dirty="0" err="1" smtClean="0">
                <a:latin typeface="Times New Roman" pitchFamily="18" charset="0"/>
                <a:cs typeface="Times New Roman" pitchFamily="18" charset="0"/>
              </a:rPr>
              <a:t>дусі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 готики</a:t>
            </a:r>
            <a:r>
              <a:rPr lang="ru-RU" sz="2300" i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3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надав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їм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 нового </a:t>
            </a:r>
            <a:r>
              <a:rPr lang="ru-RU" sz="2300" dirty="0" err="1">
                <a:latin typeface="Times New Roman" pitchFamily="18" charset="0"/>
                <a:cs typeface="Times New Roman" pitchFamily="18" charset="0"/>
              </a:rPr>
              <a:t>трактування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88640"/>
            <a:ext cx="2754263" cy="618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Прямоугольник 2"/>
          <p:cNvSpPr>
            <a:spLocks noChangeArrowheads="1"/>
          </p:cNvSpPr>
          <p:nvPr/>
        </p:nvSpPr>
        <p:spPr bwMode="auto">
          <a:xfrm>
            <a:off x="5346700" y="6093296"/>
            <a:ext cx="37973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Гіберті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Іоанн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Хреститель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».1412–1416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Бронза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1259632" y="260648"/>
            <a:ext cx="3384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Кругла скульптура</a:t>
            </a:r>
            <a:endParaRPr lang="ru-RU" sz="3200" b="1" u="sng" dirty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755576" y="616530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111561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79512" y="764704"/>
            <a:ext cx="5688755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Донателло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звертався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круглої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робота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Іоанн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Євангеліст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висуває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на перший план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технічні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стилістичні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проблеми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структури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пластичної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Лінії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фігури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дугоподібні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сповнені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внутрішньої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сили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Лінійні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ритми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дозволили б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злитися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навколишнім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середовищем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поки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відсутні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випромінює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моральну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силу,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відчувається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гордій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посадці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голови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стриманості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жестів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60648"/>
            <a:ext cx="2863929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Прямоугольник 2"/>
          <p:cNvSpPr>
            <a:spLocks noChangeArrowheads="1"/>
          </p:cNvSpPr>
          <p:nvPr/>
        </p:nvSpPr>
        <p:spPr bwMode="auto">
          <a:xfrm>
            <a:off x="3419872" y="5661248"/>
            <a:ext cx="25202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Донателло.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Іоанн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Євангеліст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1412–1415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1317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32352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55576" y="6165304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3419872" y="980728"/>
            <a:ext cx="5400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/>
              <a:t>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Нанні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Банко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більше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ніж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інші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скульптори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захоплювався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класикою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періоду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відноситься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скульптурна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«Четверо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увінчаних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церкви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Орсанмікеле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митця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тут головне 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художня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виразність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мармурові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складки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своєю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глибиною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ретельністю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наближаються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бронзи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Одяг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створює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монументальності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волосся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обличчя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опрацьовані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більш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ґрунтовно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260648"/>
            <a:ext cx="2961197" cy="639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2"/>
          <p:cNvSpPr>
            <a:spLocks noChangeArrowheads="1"/>
          </p:cNvSpPr>
          <p:nvPr/>
        </p:nvSpPr>
        <p:spPr bwMode="auto">
          <a:xfrm>
            <a:off x="3347865" y="5733256"/>
            <a:ext cx="23042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Н.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Банко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«Четверо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увінчаних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святих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1410–1416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5445224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Скульптуры Микеланджело Буонарроти, их фото и оп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027" y="620688"/>
            <a:ext cx="5481101" cy="4872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1"/>
          <p:cNvSpPr>
            <a:spLocks noChangeArrowheads="1"/>
          </p:cNvSpPr>
          <p:nvPr/>
        </p:nvSpPr>
        <p:spPr bwMode="auto">
          <a:xfrm>
            <a:off x="5940152" y="692696"/>
            <a:ext cx="29523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Скульптура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пройшла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довгий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непростий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шлях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несміливих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спроб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внести 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індивідуальність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нестандартність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блискучих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бездоганних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творця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Ватикану»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Буонарроті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8424" y="26064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 txBox="1">
            <a:spLocks noGrp="1"/>
          </p:cNvSpPr>
          <p:nvPr>
            <p:ph type="title"/>
          </p:nvPr>
        </p:nvSpPr>
        <p:spPr>
          <a:xfrm>
            <a:off x="468314" y="260351"/>
            <a:ext cx="6810375" cy="582083"/>
          </a:xfrm>
        </p:spPr>
        <p:txBody>
          <a:bodyPr/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2314575" cy="4320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1700808"/>
            <a:ext cx="1902934" cy="442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526" y="1742018"/>
            <a:ext cx="2519882" cy="4455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Прямоугольник 3"/>
          <p:cNvSpPr>
            <a:spLocks noChangeArrowheads="1"/>
          </p:cNvSpPr>
          <p:nvPr/>
        </p:nvSpPr>
        <p:spPr bwMode="auto">
          <a:xfrm>
            <a:off x="755576" y="6093296"/>
            <a:ext cx="20440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Розп’яття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1492 (1493) р. Дерево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0" name="Прямоугольник 4"/>
          <p:cNvSpPr>
            <a:spLocks noChangeArrowheads="1"/>
          </p:cNvSpPr>
          <p:nvPr/>
        </p:nvSpPr>
        <p:spPr bwMode="auto">
          <a:xfrm>
            <a:off x="3275856" y="6093296"/>
            <a:ext cx="22322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«Мадонна Брюгге».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1501–1504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81" name="Прямоугольник 5"/>
          <p:cNvSpPr>
            <a:spLocks noChangeArrowheads="1"/>
          </p:cNvSpPr>
          <p:nvPr/>
        </p:nvSpPr>
        <p:spPr bwMode="auto">
          <a:xfrm>
            <a:off x="5868144" y="6093296"/>
            <a:ext cx="257211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«Ангел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канделябром».</a:t>
            </a:r>
          </a:p>
          <a:p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Бл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1494–1495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кутник 9"/>
          <p:cNvSpPr/>
          <p:nvPr/>
        </p:nvSpPr>
        <p:spPr>
          <a:xfrm>
            <a:off x="539552" y="764704"/>
            <a:ext cx="8208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поділіться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враженнями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робіт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Буонарроті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них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помітні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11" name="Picture 5" descr="I:\музика\Рисунок3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8424" y="1700808"/>
            <a:ext cx="51610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0" y="0"/>
            <a:ext cx="552959" cy="1052736"/>
          </a:xfrm>
          <a:prstGeom prst="rect">
            <a:avLst/>
          </a:prstGeom>
          <a:noFill/>
        </p:spPr>
      </p:pic>
      <p:sp>
        <p:nvSpPr>
          <p:cNvPr id="14" name="Кнопка дії: додому 13">
            <a:hlinkClick r:id="rId7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8" action="ppaction://hlinkpres?slideindex=14&amp;slidetitle=Урок 12.  Епоха Ренесансу" highlightClick="1"/>
          </p:cNvPr>
          <p:cNvSpPr/>
          <p:nvPr/>
        </p:nvSpPr>
        <p:spPr>
          <a:xfrm>
            <a:off x="8388424" y="5517232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3024336" cy="606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88640"/>
            <a:ext cx="5256584" cy="59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Прямоугольник 3"/>
          <p:cNvSpPr>
            <a:spLocks noChangeArrowheads="1"/>
          </p:cNvSpPr>
          <p:nvPr/>
        </p:nvSpPr>
        <p:spPr bwMode="auto">
          <a:xfrm>
            <a:off x="168848" y="6381328"/>
            <a:ext cx="339504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Мойсей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». 1513–1515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01" name="Прямоугольник 4"/>
          <p:cNvSpPr>
            <a:spLocks noChangeArrowheads="1"/>
          </p:cNvSpPr>
          <p:nvPr/>
        </p:nvSpPr>
        <p:spPr bwMode="auto">
          <a:xfrm>
            <a:off x="3635896" y="6093296"/>
            <a:ext cx="50040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П’єта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(«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оплакування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Христа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»). 1498–1499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8460432" y="5517232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 txBox="1">
            <a:spLocks noGrp="1"/>
          </p:cNvSpPr>
          <p:nvPr>
            <p:ph type="title"/>
          </p:nvPr>
        </p:nvSpPr>
        <p:spPr>
          <a:xfrm>
            <a:off x="323851" y="357717"/>
            <a:ext cx="4032125" cy="582083"/>
          </a:xfrm>
        </p:spPr>
        <p:txBody>
          <a:bodyPr>
            <a:noAutofit/>
          </a:bodyPr>
          <a:lstStyle/>
          <a:p>
            <a:r>
              <a:rPr lang="ru-RU" sz="3200" b="1" u="sng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b="1" u="sng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sz="3600" b="1" u="sng" dirty="0" err="1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Рельєфна</a:t>
            </a:r>
            <a:r>
              <a:rPr lang="ru-RU" sz="3600" b="1" u="sng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  <a:t> скульптура</a:t>
            </a:r>
            <a:br>
              <a:rPr lang="ru-RU" sz="3600" b="1" u="sng" dirty="0" smtClean="0">
                <a:solidFill>
                  <a:srgbClr val="0000FF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sz="3600" u="sng" dirty="0" smtClean="0">
              <a:solidFill>
                <a:srgbClr val="0000FF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60648"/>
            <a:ext cx="3888432" cy="6352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Прямоугольник 3"/>
          <p:cNvSpPr>
            <a:spLocks noChangeArrowheads="1"/>
          </p:cNvSpPr>
          <p:nvPr/>
        </p:nvSpPr>
        <p:spPr bwMode="auto">
          <a:xfrm>
            <a:off x="3491880" y="5949280"/>
            <a:ext cx="1656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Роббіа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Філософія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1437 р.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323528" y="1124744"/>
            <a:ext cx="43924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Лука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Роббіа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прославився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застосуванням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круглій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скульптурі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рельєфі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глазурі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майоліки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Митець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працював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головному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соборі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Флоренції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Фйоре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створив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мармурові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рельєфи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хорів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сценами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співу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9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37321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Кнопка дії: додому 10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6"/>
            <a:ext cx="391424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3275856" y="5805264"/>
            <a:ext cx="19046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Роббіа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Граматика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1437 р.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Мармур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8" descr="I:\музика\Рисунок6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15719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Прямокутник 3"/>
          <p:cNvSpPr/>
          <p:nvPr/>
        </p:nvSpPr>
        <p:spPr>
          <a:xfrm>
            <a:off x="251520" y="908720"/>
            <a:ext cx="48965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роботі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реалізм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точність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при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обмеженій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висоті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рельєфу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автору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передати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перспективну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глибину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використовуючи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підмічені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житті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деталі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роздуті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трубачів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). Чим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ближча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відчутніша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світлотіні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Так скульптор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вирішив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проблему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рельєфу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відновивши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ідеальну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цілісність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форми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95536" y="188640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Нова доба в історії та культурі Західної і Центральної Європи між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епохою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Середньовіччя і Новим часом (в Італії —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XIV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ст., в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інших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кінець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ст.) отримала назву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Відродження,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або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Ренесанс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10" descr="Картинки по запросу епоха ренесансу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44824"/>
            <a:ext cx="6048672" cy="4534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980728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463219" y="3429000"/>
            <a:ext cx="1680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2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Стрілка кутом 9"/>
          <p:cNvSpPr/>
          <p:nvPr/>
        </p:nvSpPr>
        <p:spPr>
          <a:xfrm flipH="1">
            <a:off x="7524328" y="2420888"/>
            <a:ext cx="805856" cy="864096"/>
          </a:xfrm>
          <a:prstGeom prst="bentArrow">
            <a:avLst>
              <a:gd name="adj1" fmla="val 13056"/>
              <a:gd name="adj2" fmla="val 25000"/>
              <a:gd name="adj3" fmla="val 40926"/>
              <a:gd name="adj4" fmla="val 21852"/>
            </a:avLst>
          </a:prstGeom>
          <a:solidFill>
            <a:srgbClr val="FFFF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Кнопка дії: додому 7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 txBox="1">
            <a:spLocks noGrp="1"/>
          </p:cNvSpPr>
          <p:nvPr>
            <p:ph type="title"/>
          </p:nvPr>
        </p:nvSpPr>
        <p:spPr>
          <a:xfrm>
            <a:off x="467544" y="452967"/>
            <a:ext cx="4285432" cy="582084"/>
          </a:xfrm>
        </p:spPr>
        <p:txBody>
          <a:bodyPr/>
          <a:lstStyle/>
          <a:p>
            <a:r>
              <a:rPr lang="uk-UA" sz="28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Аналіз твору мистецтва</a:t>
            </a:r>
            <a:endParaRPr lang="ru-RU" sz="28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88640"/>
            <a:ext cx="4216722" cy="5867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кутник 5"/>
          <p:cNvSpPr/>
          <p:nvPr/>
        </p:nvSpPr>
        <p:spPr>
          <a:xfrm>
            <a:off x="323528" y="1052736"/>
            <a:ext cx="43204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статуї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та дайте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виду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належить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статуя: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монументальної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декоративної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станкової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Опишіть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скульптуру.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елементи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свідчать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звернення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Донателло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взірців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Поділіться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враженнями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1748" name="Прямоугольник 3"/>
          <p:cNvSpPr>
            <a:spLocks noChangeArrowheads="1"/>
          </p:cNvSpPr>
          <p:nvPr/>
        </p:nvSpPr>
        <p:spPr bwMode="auto">
          <a:xfrm>
            <a:off x="4644008" y="6021288"/>
            <a:ext cx="42839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Донателло. «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Кінна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статуя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кондотьєра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>
                <a:latin typeface="Times New Roman" pitchFamily="18" charset="0"/>
                <a:cs typeface="Times New Roman" pitchFamily="18" charset="0"/>
              </a:rPr>
              <a:t>Гаттамелати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en-US" sz="1600" b="1" i="1" dirty="0">
                <a:latin typeface="Times New Roman" pitchFamily="18" charset="0"/>
                <a:cs typeface="Times New Roman" pitchFamily="18" charset="0"/>
              </a:rPr>
              <a:t>XV </a:t>
            </a:r>
            <a:r>
              <a:rPr lang="ru-RU" sz="1600" b="1" i="1" dirty="0">
                <a:latin typeface="Times New Roman" pitchFamily="18" charset="0"/>
                <a:cs typeface="Times New Roman" pitchFamily="18" charset="0"/>
              </a:rPr>
              <a:t>ст. Бронза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0"/>
            <a:ext cx="515136" cy="980728"/>
          </a:xfrm>
          <a:prstGeom prst="rect">
            <a:avLst/>
          </a:prstGeom>
          <a:noFill/>
        </p:spPr>
      </p:pic>
      <p:pic>
        <p:nvPicPr>
          <p:cNvPr id="8" name="Picture 5" descr="I:\музика\Рисунок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2303" y="5733256"/>
            <a:ext cx="516273" cy="936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додому 9">
            <a:hlinkClick r:id="rId5" action="ppaction://hlinkpres?slideindex=2&amp;slidetitle=Слайд 2" highlightClick="1"/>
          </p:cNvPr>
          <p:cNvSpPr/>
          <p:nvPr/>
        </p:nvSpPr>
        <p:spPr>
          <a:xfrm>
            <a:off x="284380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2195736" y="6165304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992681" cy="180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301208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052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642988" cy="1224136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683568" y="980728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Відродженням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мистецтву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шедеври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архітектурного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 скульптурного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вас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вразили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332656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3672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§12 с.105 – 112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 практична робота на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Продовжте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роботу над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своїм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електронним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додавши до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нього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скульптури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(у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форматі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*.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jpg).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789040"/>
            <a:ext cx="1670768" cy="1639441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анімація\0_657da_d4fec14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437112"/>
            <a:ext cx="4392488" cy="2212716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4817" name="Picture 1" descr="C:\Documents and Settings\User\Мои документы\Мои рисунки\анімація\76731612_3571750_43049668_26a7a48eeea01656ef5d6be43778eed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220678"/>
            <a:ext cx="4824536" cy="75651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3ec79578fa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21003">
            <a:off x="1324120" y="2967553"/>
            <a:ext cx="7439256" cy="790575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475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 – 288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епоха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фото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епоха ренесансу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епоха ренесансу архітектура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https://yandex.ua/images/search?p=1&amp;text=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епоха ренесансу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архітектураФ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Брунеллескі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Капела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Пацці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ст. Флоренція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Філіппо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Брунеллескі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Донато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Браманте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епоха ренесансу скульптура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скульптур Лоренцо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Гіберті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скульптор Донателло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скульптур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Нанні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Банко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https://yandex.ua/images/search?p=2&amp;text=епоха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скульптор Луку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Роббіа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https://yandex.ua/images/search?text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= Мікеланджело Буонарроті</a:t>
            </a: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467544" y="332656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Світогляд цієї епохи базувався на принципах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гуманізму -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ідейної течії західноєвропейської культури, в основі якої - уявлення про гармонію, що існує в природі, про людину як її найдосконаліший витвір,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нність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кожної особистості, а також утвердження поваги до гідності та розуму людини, її права на земне щастя, вільний вияв почуттів і розвиток природних здібностей.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епоха ренесан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206810"/>
            <a:ext cx="3514848" cy="237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Картинки по запросу епоха ренесанс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212976"/>
            <a:ext cx="3384376" cy="338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I:\музика\Рисунок6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416" y="1916832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Кнопка дії: додому 6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326" r="7476" b="3627"/>
          <a:stretch>
            <a:fillRect/>
          </a:stretch>
        </p:blipFill>
        <p:spPr bwMode="auto">
          <a:xfrm>
            <a:off x="323527" y="1268760"/>
            <a:ext cx="8468141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8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475656" y="260648"/>
            <a:ext cx="633128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i="1" u="sng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Періоди</a:t>
            </a:r>
            <a:r>
              <a:rPr lang="ru-RU" sz="5400" b="1" i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i="1" u="sng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FF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розвитку</a:t>
            </a:r>
            <a:endParaRPr lang="ru-RU" sz="5400" b="1" i="1" u="sng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FF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1" name="Picture 1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6376" y="260648"/>
            <a:ext cx="1000125" cy="76200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2051720" y="332656"/>
            <a:ext cx="4980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3600" dirty="0">
              <a:solidFill>
                <a:srgbClr val="0000FF"/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67544" y="1196752"/>
            <a:ext cx="82809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charset="0"/>
                <a:cs typeface="Arial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характерне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інтересу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культурної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спадщини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поява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теорії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подвійної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істини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— права науки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розуму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незалежне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релігії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церкви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існування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переміщення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основної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цінності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центр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науки.</a:t>
            </a:r>
          </a:p>
        </p:txBody>
      </p:sp>
      <p:pic>
        <p:nvPicPr>
          <p:cNvPr id="28674" name="Picture 2" descr="http://digitalsignage.ua/wp-content/uploads/2014/04/resizer-14-620x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140967"/>
            <a:ext cx="6048672" cy="3414573"/>
          </a:xfrm>
          <a:prstGeom prst="rect">
            <a:avLst/>
          </a:prstGeom>
          <a:noFill/>
        </p:spPr>
      </p:pic>
      <p:pic>
        <p:nvPicPr>
          <p:cNvPr id="28675" name="Picture 3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3284984"/>
            <a:ext cx="1000125" cy="762000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23528" y="1124744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Відрoдження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Ренесанс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доба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культури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XIV—XVI ст.,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започаткована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Передвідродження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культурно-філософський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рух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ґрунтувався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ідеалах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гуманізму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орієнтувався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спадщину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античності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267744" y="260648"/>
            <a:ext cx="4980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3600" dirty="0">
              <a:solidFill>
                <a:srgbClr val="0000FF"/>
              </a:solidFill>
            </a:endParaRPr>
          </a:p>
        </p:txBody>
      </p:sp>
      <p:pic>
        <p:nvPicPr>
          <p:cNvPr id="54274" name="Picture 2" descr="http://www.dok.znaimo.com.ua/pars_docs/refs/24/23227/img0.jpg"/>
          <p:cNvPicPr>
            <a:picLocks noChangeAspect="1" noChangeArrowheads="1"/>
          </p:cNvPicPr>
          <p:nvPr/>
        </p:nvPicPr>
        <p:blipFill>
          <a:blip r:embed="rId2" cstate="print"/>
          <a:srcRect l="56699" t="14800" r="776" b="7081"/>
          <a:stretch>
            <a:fillRect/>
          </a:stretch>
        </p:blipFill>
        <p:spPr bwMode="auto">
          <a:xfrm>
            <a:off x="6516216" y="3140968"/>
            <a:ext cx="2448272" cy="3373175"/>
          </a:xfrm>
          <a:prstGeom prst="rect">
            <a:avLst/>
          </a:prstGeom>
          <a:noFill/>
        </p:spPr>
      </p:pic>
      <p:pic>
        <p:nvPicPr>
          <p:cNvPr id="54278" name="Picture 6" descr="http://www.dok.znaimo.com.ua/pars_docs/refs/24/23227/img0.jpg"/>
          <p:cNvPicPr>
            <a:picLocks noChangeAspect="1" noChangeArrowheads="1"/>
          </p:cNvPicPr>
          <p:nvPr/>
        </p:nvPicPr>
        <p:blipFill>
          <a:blip r:embed="rId2" cstate="print"/>
          <a:srcRect l="4725" t="41579" r="59366" b="461"/>
          <a:stretch>
            <a:fillRect/>
          </a:stretch>
        </p:blipFill>
        <p:spPr bwMode="auto">
          <a:xfrm>
            <a:off x="323528" y="3212976"/>
            <a:ext cx="2736304" cy="3312368"/>
          </a:xfrm>
          <a:prstGeom prst="rect">
            <a:avLst/>
          </a:prstGeom>
          <a:noFill/>
        </p:spPr>
      </p:pic>
      <p:pic>
        <p:nvPicPr>
          <p:cNvPr id="54280" name="Picture 8" descr="http://video-lala.ru/img.php?aHR0cHM6Ly9pLnl0aW1nLmNvbS92aS9MWjFxSHp3V25Gdy9ocWRlZmF1bHQuanBn.jpg"/>
          <p:cNvPicPr>
            <a:picLocks noChangeAspect="1" noChangeArrowheads="1"/>
          </p:cNvPicPr>
          <p:nvPr/>
        </p:nvPicPr>
        <p:blipFill>
          <a:blip r:embed="rId3" cstate="print"/>
          <a:srcRect b="5362"/>
          <a:stretch>
            <a:fillRect/>
          </a:stretch>
        </p:blipFill>
        <p:spPr bwMode="auto">
          <a:xfrm>
            <a:off x="3131840" y="3717032"/>
            <a:ext cx="3347864" cy="2376264"/>
          </a:xfrm>
          <a:prstGeom prst="rect">
            <a:avLst/>
          </a:prstGeom>
          <a:noFill/>
        </p:spPr>
      </p:pic>
      <p:pic>
        <p:nvPicPr>
          <p:cNvPr id="54281" name="Picture 9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0648"/>
            <a:ext cx="1000125" cy="762000"/>
          </a:xfrm>
          <a:prstGeom prst="rect">
            <a:avLst/>
          </a:prstGeom>
          <a:noFill/>
        </p:spPr>
      </p:pic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810375" cy="58208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D07576"/>
                </a:solidFill>
                <a:latin typeface="Arial" charset="0"/>
                <a:cs typeface="Arial" charset="0"/>
              </a:rPr>
              <a:t/>
            </a:r>
            <a:br>
              <a:rPr lang="ru-RU" sz="4400" b="1" dirty="0" smtClean="0">
                <a:solidFill>
                  <a:srgbClr val="D07576"/>
                </a:solidFill>
                <a:latin typeface="Arial" charset="0"/>
                <a:cs typeface="Arial" charset="0"/>
              </a:rPr>
            </a:br>
            <a: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АРХІТЕКТУРА</a:t>
            </a:r>
            <a:br>
              <a:rPr lang="ru-RU" sz="4400" b="1" u="sng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sz="4400" u="sng" dirty="0" smtClean="0">
              <a:solidFill>
                <a:srgbClr val="C0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220" name="Picture 2" descr="Картинки по запросу епоха ренесансу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717032"/>
            <a:ext cx="480327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467544" y="980728"/>
            <a:ext cx="75608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відбулися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радикальні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зміни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 принципах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будівництва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середньовічна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базувалась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колективному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досвіді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майстрів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то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ренесансній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перший план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виступила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індивідуальна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творчість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художника,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активно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зверталися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естетичних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засад 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принципів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античної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5604" name="Picture 4" descr="http://zkan.com.ua/wp-content/uploads/c/images_40/chto_obedinyaet_eti_slova_leonardo_da_vinchi-_lyuter-_iskusstvo_9_buk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3600399" cy="2586287"/>
          </a:xfrm>
          <a:prstGeom prst="rect">
            <a:avLst/>
          </a:prstGeom>
          <a:noFill/>
        </p:spPr>
      </p:pic>
      <p:pic>
        <p:nvPicPr>
          <p:cNvPr id="8" name="Picture 8" descr="I:\музика\Рисунок6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473929" cy="93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20272" y="620688"/>
            <a:ext cx="19289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00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нопка дії: додому 11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4" name="Пряма зі стрілкою 13"/>
          <p:cNvCxnSpPr/>
          <p:nvPr/>
        </p:nvCxnSpPr>
        <p:spPr>
          <a:xfrm rot="5400000">
            <a:off x="7200292" y="2384884"/>
            <a:ext cx="252028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Кнопка дії: додому 10">
            <a:hlinkClick r:id="rId7" action="ppaction://hlinkpres?slideindex=14&amp;slidetitle=Урок 12.  Епоха Ренесансу" highlightClick="1"/>
          </p:cNvPr>
          <p:cNvSpPr/>
          <p:nvPr/>
        </p:nvSpPr>
        <p:spPr>
          <a:xfrm>
            <a:off x="7884368" y="6165304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4000" dirty="0">
              <a:solidFill>
                <a:srgbClr val="0000FF"/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67544" y="1052736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Визначальні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ренесансної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архітектури</a:t>
            </a: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: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звернення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 форм античного зодчества;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симетрії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правильних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пропорцій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      </a:t>
            </a:r>
          </a:p>
          <a:p>
            <a:pPr algn="just">
              <a:buClr>
                <a:srgbClr val="0000FF"/>
              </a:buClr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упорядкованих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складових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частин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(колон,</a:t>
            </a:r>
          </a:p>
          <a:p>
            <a:pPr algn="just">
              <a:buClr>
                <a:srgbClr val="0000FF"/>
              </a:buClr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півколових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арок,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ніш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півсферних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куполів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buClr>
                <a:srgbClr val="0000FF"/>
              </a:buClr>
              <a:buFont typeface="Wingdings" pitchFamily="2" charset="2"/>
              <a:buChar char="Ø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повернення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ордерів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4578" name="Picture 2" descr="http://www.regioni-italiane.com/immagini/superg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717032"/>
            <a:ext cx="3672408" cy="2696926"/>
          </a:xfrm>
          <a:prstGeom prst="rect">
            <a:avLst/>
          </a:prstGeom>
          <a:noFill/>
        </p:spPr>
      </p:pic>
      <p:pic>
        <p:nvPicPr>
          <p:cNvPr id="24580" name="Picture 4" descr="http://allcastle.info/assets/images/foto/582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17032"/>
            <a:ext cx="4099332" cy="2736304"/>
          </a:xfrm>
          <a:prstGeom prst="rect">
            <a:avLst/>
          </a:prstGeom>
          <a:noFill/>
        </p:spPr>
      </p:pic>
      <p:pic>
        <p:nvPicPr>
          <p:cNvPr id="24581" name="Picture 5" descr="C:\Documents and Settings\User\Мои документы\Мои рисунки\анімація\Book-09-june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476672"/>
            <a:ext cx="1000125" cy="813048"/>
          </a:xfrm>
          <a:prstGeom prst="rect">
            <a:avLst/>
          </a:prstGeom>
          <a:noFill/>
        </p:spPr>
      </p:pic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0444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4&amp;slidetitle=Урок 12.  Епоха Ренесансу" highlightClick="1"/>
          </p:cNvPr>
          <p:cNvSpPr/>
          <p:nvPr/>
        </p:nvSpPr>
        <p:spPr>
          <a:xfrm>
            <a:off x="7956376" y="6093296"/>
            <a:ext cx="466352" cy="466352"/>
          </a:xfrm>
          <a:prstGeom prst="actionButtonHome">
            <a:avLst/>
          </a:prstGeom>
          <a:solidFill>
            <a:srgbClr val="66FF33"/>
          </a:solidFill>
          <a:ln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1691</Words>
  <Application>Microsoft Office PowerPoint</Application>
  <PresentationFormat>Екран (4:3)</PresentationFormat>
  <Paragraphs>132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34</vt:i4>
      </vt:variant>
    </vt:vector>
  </HeadingPairs>
  <TitlesOfParts>
    <vt:vector size="35" baseType="lpstr">
      <vt:lpstr>Тема Office</vt:lpstr>
      <vt:lpstr>Мистецтво в культурі минулого</vt:lpstr>
      <vt:lpstr>Слайд 2</vt:lpstr>
      <vt:lpstr>Слайд 3</vt:lpstr>
      <vt:lpstr>Слайд 4</vt:lpstr>
      <vt:lpstr>Слайд 5</vt:lpstr>
      <vt:lpstr>Слайд 6</vt:lpstr>
      <vt:lpstr>Слайд 7</vt:lpstr>
      <vt:lpstr> АРХІТЕКТУРА </vt:lpstr>
      <vt:lpstr>Мистецька скарбничка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Практичне завдання</vt:lpstr>
      <vt:lpstr>Творче завдання</vt:lpstr>
      <vt:lpstr>Слайд 20</vt:lpstr>
      <vt:lpstr>Мистецька скарбничка</vt:lpstr>
      <vt:lpstr>Слайд 22</vt:lpstr>
      <vt:lpstr>Слайд 23</vt:lpstr>
      <vt:lpstr>Слайд 24</vt:lpstr>
      <vt:lpstr>Слайд 25</vt:lpstr>
      <vt:lpstr>Практичне завдання</vt:lpstr>
      <vt:lpstr>Слайд 27</vt:lpstr>
      <vt:lpstr> Рельєфна скульптура </vt:lpstr>
      <vt:lpstr>Слайд 29</vt:lpstr>
      <vt:lpstr>Аналіз твору мистецтва</vt:lpstr>
      <vt:lpstr>Підсумок уроку</vt:lpstr>
      <vt:lpstr>Слайд 32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74</cp:revision>
  <dcterms:created xsi:type="dcterms:W3CDTF">2017-02-17T08:41:37Z</dcterms:created>
  <dcterms:modified xsi:type="dcterms:W3CDTF">2017-02-27T07:43:29Z</dcterms:modified>
</cp:coreProperties>
</file>