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58" r:id="rId2"/>
    <p:sldId id="287" r:id="rId3"/>
    <p:sldId id="264" r:id="rId4"/>
    <p:sldId id="265" r:id="rId5"/>
    <p:sldId id="288" r:id="rId6"/>
    <p:sldId id="289" r:id="rId7"/>
    <p:sldId id="267" r:id="rId8"/>
    <p:sldId id="268" r:id="rId9"/>
    <p:sldId id="269" r:id="rId10"/>
    <p:sldId id="270" r:id="rId11"/>
    <p:sldId id="274" r:id="rId12"/>
    <p:sldId id="275" r:id="rId13"/>
    <p:sldId id="278" r:id="rId14"/>
    <p:sldId id="279" r:id="rId15"/>
    <p:sldId id="280" r:id="rId16"/>
    <p:sldId id="281" r:id="rId17"/>
    <p:sldId id="290" r:id="rId18"/>
    <p:sldId id="282" r:id="rId19"/>
    <p:sldId id="259" r:id="rId20"/>
    <p:sldId id="260" r:id="rId21"/>
    <p:sldId id="291" r:id="rId22"/>
    <p:sldId id="261" r:id="rId23"/>
    <p:sldId id="262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9" d="100"/>
          <a:sy n="59" d="100"/>
        </p:scale>
        <p:origin x="-80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верхнього колонтитула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72D463-8FAD-4677-A5D6-7ED8C7C38D9C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зображення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Місце для нотаток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80625C-341D-4FBC-A20B-414E110895AA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>
            <a:headEnd/>
            <a:tailEnd/>
          </a:ln>
        </p:spPr>
      </p:sp>
      <p:sp>
        <p:nvSpPr>
          <p:cNvPr id="28675" name="Заметки 2"/>
          <p:cNvSpPr txBox="1">
            <a:spLocks noGrp="1"/>
          </p:cNvSpPr>
          <p:nvPr>
            <p:ph type="body" idx="1"/>
          </p:nvPr>
        </p:nvSpPr>
        <p:spPr bwMode="auto">
          <a:noFill/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uk-UA" smtClean="0"/>
              <a:t>Зразок підзаголовка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mpletely blank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8" name="Місце для нижнього колонтитула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Місце для номера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дати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дати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uk-UA" smtClean="0"/>
              <a:t>Зразок тексту</a:t>
            </a:r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6" name="Місце для нижнього колонтитула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Місце для номера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alphaModFix amt="39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заголовка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uk-UA" smtClean="0"/>
              <a:t>Зразок заголовка</a:t>
            </a:r>
            <a:endParaRPr lang="ru-RU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98E01-5BC8-40F7-AC1F-7B56D46C2C66}" type="datetimeFigureOut">
              <a:rPr lang="ru-RU" smtClean="0"/>
              <a:pPr/>
              <a:t>27.02.2017</a:t>
            </a:fld>
            <a:endParaRPr lang="ru-RU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1C089-C75C-4367-B022-578DDDBEC0A9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110;&#1103;1.pptx" TargetMode="Externa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77;&#1079;&#1077;&#1085;&#1090;&#1072;&#1094;&#1110;&#1103;2.pptx" TargetMode="External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wmf"/><Relationship Id="rId7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2" Type="http://schemas.openxmlformats.org/officeDocument/2006/relationships/image" Target="../media/image27.wm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gif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2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image" Target="../media/image36.gi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2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hyperlink" Target="../&#1042;&#1110;&#1076;&#1077;&#1086;/1..wmv" TargetMode="External"/><Relationship Id="rId1" Type="http://schemas.openxmlformats.org/officeDocument/2006/relationships/slideLayout" Target="../slideLayouts/slideLayout1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hyperlink" Target="../&#1042;&#1110;&#1076;&#1077;&#1086;/2..wmv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../&#1042;&#1110;&#1076;&#1077;&#1086;/3..wmv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5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2,&#1057;&#1083;&#1072;&#1081;&#1076;%202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2.xml"/><Relationship Id="rId4" Type="http://schemas.openxmlformats.org/officeDocument/2006/relationships/hyperlink" Target="file:///C:\Documents%20and%20Settings\User\&#1056;&#1072;&#1073;&#1086;&#1095;&#1080;&#1081;%20&#1089;&#1090;&#1086;&#1083;\&#1052;&#1080;&#1089;&#1090;&#1077;&#1094;&#1090;&#1074;&#1086;%208%20&#1082;&#1083;.,%20&#1088;&#1086;&#1079;&#1088;&#1086;&#1073;&#1082;&#1080;%20&#1087;&#1088;&#1077;&#1079;&#1077;&#1085;&#1090;&#1072;\&#1052;&#1080;&#1089;&#1090;&#1077;&#1094;&#1090;&#1074;&#1086;,%208%20&#1082;&#1083;%20.%20%20&#1030;%20&#1089;&#1077;&#1084;&#1077;&#1089;&#1090;&#1088;.pptx%23-1,15,&#1059;&#1088;&#1086;&#1082;%2013.%20%20&#1046;&#1080;&#1074;&#1086;&#1087;&#1080;&#1089;%20&#1056;&#1077;&#1085;&#1077;&#1089;&#1072;&#1085;&#1089;&#1091;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548680"/>
            <a:ext cx="7772400" cy="1470025"/>
          </a:xfrm>
        </p:spPr>
        <p:txBody>
          <a:bodyPr/>
          <a:lstStyle/>
          <a:p>
            <a:r>
              <a:rPr lang="uk-UA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Мистецтво в культурі минулого</a:t>
            </a:r>
            <a:endParaRPr lang="ru-RU" b="1" dirty="0">
              <a:solidFill>
                <a:srgbClr val="CC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ідзаголовок 2"/>
          <p:cNvSpPr>
            <a:spLocks noGrp="1"/>
          </p:cNvSpPr>
          <p:nvPr>
            <p:ph type="subTitle" idx="1"/>
          </p:nvPr>
        </p:nvSpPr>
        <p:spPr>
          <a:xfrm>
            <a:off x="611560" y="1988840"/>
            <a:ext cx="7848872" cy="4176464"/>
          </a:xfrm>
        </p:spPr>
        <p:txBody>
          <a:bodyPr>
            <a:normAutofit fontScale="32500" lnSpcReduction="20000"/>
          </a:bodyPr>
          <a:lstStyle/>
          <a:p>
            <a:r>
              <a:rPr lang="uk-UA" dirty="0" smtClean="0">
                <a:solidFill>
                  <a:srgbClr val="FF33CC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Нагорна Світлана Леонідівна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 </a:t>
            </a:r>
          </a:p>
          <a:p>
            <a:r>
              <a:rPr lang="uk-UA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Шостаківський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комплекс</a:t>
            </a:r>
            <a:r>
              <a:rPr lang="ru-RU" sz="7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„Дошкільний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навчально-виховний заклад-загальноосвітня школа І-ІІ </a:t>
            </a:r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endParaRPr lang="uk-UA" sz="74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uk-UA" sz="7400" b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7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Нагорний Віталій Михайлович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вчитель музичного мистецтва</a:t>
            </a:r>
          </a:p>
          <a:p>
            <a:r>
              <a:rPr lang="uk-UA" sz="74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Катеринопільська</a:t>
            </a:r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загальноосвітня</a:t>
            </a:r>
          </a:p>
          <a:p>
            <a:r>
              <a:rPr lang="uk-UA" sz="7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школа І –ІІІ ступенів № 1</a:t>
            </a:r>
            <a:endParaRPr lang="ru-RU" sz="7400" dirty="0">
              <a:solidFill>
                <a:schemeClr val="tx1"/>
              </a:solidFill>
            </a:endParaRPr>
          </a:p>
        </p:txBody>
      </p:sp>
      <p:pic>
        <p:nvPicPr>
          <p:cNvPr id="2051" name="Picture 3" descr="C:\Documents and Settings\User\Мои документы\Мои рисунки\анімація\в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4879448"/>
            <a:ext cx="8568952" cy="2036798"/>
          </a:xfrm>
          <a:prstGeom prst="rect">
            <a:avLst/>
          </a:prstGeom>
          <a:noFill/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322513" cy="6466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Прямоугольник 1"/>
          <p:cNvSpPr>
            <a:spLocks noChangeArrowheads="1"/>
          </p:cNvSpPr>
          <p:nvPr/>
        </p:nvSpPr>
        <p:spPr bwMode="auto">
          <a:xfrm>
            <a:off x="3563888" y="476672"/>
            <a:ext cx="5328592" cy="51706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200" b="1" i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200" b="1" i="1" dirty="0">
                <a:latin typeface="Times New Roman" pitchFamily="18" charset="0"/>
                <a:cs typeface="Times New Roman" pitchFamily="18" charset="0"/>
              </a:rPr>
              <a:t>Джоконда» 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(«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Мона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Ліза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»). Молода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жінка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сидить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кріслі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впівоберта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глядача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Її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уважний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погляд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легка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усмішка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виражають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задумливість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мрійливість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затамовану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печаль. 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тлі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віддалених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гір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фігура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справляє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монументальності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хоча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формат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картини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невеликий 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(77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53 см).</a:t>
            </a:r>
          </a:p>
          <a:p>
            <a:pPr algn="just"/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своїй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знаменитій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техніці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сфумато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Леонардо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вдалося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не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передати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безмежну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мінливість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людської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міміки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досягти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такого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ступеня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узагальнення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дозволяє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 smtClean="0">
                <a:latin typeface="Times New Roman" pitchFamily="18" charset="0"/>
                <a:cs typeface="Times New Roman" pitchFamily="18" charset="0"/>
              </a:rPr>
              <a:t>сприймати</a:t>
            </a:r>
            <a:r>
              <a:rPr lang="ru-RU" altLang="ru-RU" sz="22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створений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ним образ як образ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200" i="1" dirty="0" err="1">
                <a:latin typeface="Times New Roman" pitchFamily="18" charset="0"/>
                <a:cs typeface="Times New Roman" pitchFamily="18" charset="0"/>
              </a:rPr>
              <a:t>цілому</a:t>
            </a:r>
            <a:r>
              <a:rPr lang="ru-RU" altLang="ru-RU" sz="22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44" name="Прямоугольник 2"/>
          <p:cNvSpPr>
            <a:spLocks noChangeArrowheads="1"/>
          </p:cNvSpPr>
          <p:nvPr/>
        </p:nvSpPr>
        <p:spPr bwMode="auto">
          <a:xfrm>
            <a:off x="3563888" y="6021288"/>
            <a:ext cx="4572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Леонардо да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Вінчі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«Джоконда».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Поч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altLang="ru-RU" b="1" i="1" dirty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трілка вправо 4">
            <a:hlinkClick r:id="rId3" action="ppaction://hlinkpres?slideindex=1&amp;slidetitle="/>
          </p:cNvPr>
          <p:cNvSpPr/>
          <p:nvPr/>
        </p:nvSpPr>
        <p:spPr>
          <a:xfrm>
            <a:off x="8165592" y="5301208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Прямоугольник 1"/>
          <p:cNvSpPr>
            <a:spLocks noChangeArrowheads="1"/>
          </p:cNvSpPr>
          <p:nvPr/>
        </p:nvSpPr>
        <p:spPr bwMode="auto">
          <a:xfrm>
            <a:off x="4644008" y="620688"/>
            <a:ext cx="417646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полотна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італійського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художника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архітектора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Рафаеля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b="1" dirty="0" err="1">
                <a:latin typeface="Times New Roman" pitchFamily="18" charset="0"/>
                <a:cs typeface="Times New Roman" pitchFamily="18" charset="0"/>
              </a:rPr>
              <a:t>Санті</a:t>
            </a:r>
            <a:r>
              <a:rPr lang="ru-RU" alt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сповнені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гармонії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ліризму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поетичні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піднесені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відзначаються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досконалістю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побудови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виразною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пластикою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фігур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Рафаель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створив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цілу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галерею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образів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мадонни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—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близько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45 картин,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відрізняються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одна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одної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композиційними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прийомами</a:t>
            </a:r>
            <a:endParaRPr lang="ru-RU" altLang="ru-RU" sz="2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трактуванням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 Тема материнства —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головна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в них.</a:t>
            </a:r>
          </a:p>
        </p:txBody>
      </p:sp>
      <p:pic>
        <p:nvPicPr>
          <p:cNvPr id="14339" name="Picture 2" descr="Картинки по запросу рафаель санти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323851"/>
            <a:ext cx="4210050" cy="5928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рямоугольник 1"/>
          <p:cNvSpPr>
            <a:spLocks noChangeArrowheads="1"/>
          </p:cNvSpPr>
          <p:nvPr/>
        </p:nvSpPr>
        <p:spPr bwMode="auto">
          <a:xfrm>
            <a:off x="3923928" y="620688"/>
            <a:ext cx="496855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 На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картині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2000" b="1" i="1" dirty="0" err="1">
                <a:latin typeface="Times New Roman" pitchFamily="18" charset="0"/>
                <a:cs typeface="Times New Roman" pitchFamily="18" charset="0"/>
              </a:rPr>
              <a:t>Сикстинська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мадонна»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зображені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Божа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Мати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божественним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немовлям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оточенні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папи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Сикста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II,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святої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Варвари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та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двох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ангелят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дивляться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знизу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вгору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сходження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Бога.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Розкрита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по боках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завіса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підкреслює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геометричну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продуманість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Вперше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творчості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Рафаеля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релігійний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образ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встановлює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повний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контакт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глядачем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визначає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глибоку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хвилюючу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людяність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картини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Цей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всесвітньовідомий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шедевр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уславлює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велич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здатна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ім’я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вищого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обов’язку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йти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назустріч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мукам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смерті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Красі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подвигу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внутрішня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зовнішня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краса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мадонни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363" name="Прямоугольник 2"/>
          <p:cNvSpPr>
            <a:spLocks noChangeArrowheads="1"/>
          </p:cNvSpPr>
          <p:nvPr/>
        </p:nvSpPr>
        <p:spPr bwMode="auto">
          <a:xfrm>
            <a:off x="3851920" y="6093296"/>
            <a:ext cx="352839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Рафаель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Санті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.«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Сикстинська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мадонна».</a:t>
            </a:r>
          </a:p>
          <a:p>
            <a:r>
              <a:rPr lang="en-US" altLang="ru-RU" sz="1400" b="1" i="1" dirty="0">
                <a:latin typeface="Times New Roman" pitchFamily="18" charset="0"/>
                <a:cs typeface="Times New Roman" pitchFamily="18" charset="0"/>
              </a:rPr>
              <a:t>XVI 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ст.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4" name="Picture 5" descr="Картинки по запросу рафаэль картины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3601933" cy="6408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Стрілка вправо 4">
            <a:hlinkClick r:id="rId3" action="ppaction://hlinkpres?slideindex=1&amp;slidetitle="/>
          </p:cNvPr>
          <p:cNvSpPr/>
          <p:nvPr/>
        </p:nvSpPr>
        <p:spPr>
          <a:xfrm>
            <a:off x="8165592" y="5445224"/>
            <a:ext cx="978408" cy="484632"/>
          </a:xfrm>
          <a:prstGeom prst="rightArrow">
            <a:avLst/>
          </a:prstGeom>
          <a:solidFill>
            <a:srgbClr val="FF00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>
                                      <p:cBhvr override="childStyle">
                                        <p:cTn id="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 txBox="1">
            <a:spLocks noGrp="1"/>
          </p:cNvSpPr>
          <p:nvPr>
            <p:ph type="title"/>
          </p:nvPr>
        </p:nvSpPr>
        <p:spPr>
          <a:xfrm>
            <a:off x="611189" y="357717"/>
            <a:ext cx="6810375" cy="582083"/>
          </a:xfrm>
        </p:spPr>
        <p:txBody>
          <a:bodyPr/>
          <a:lstStyle/>
          <a:p>
            <a:r>
              <a:rPr lang="uk-UA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  Практичне завдання</a:t>
            </a:r>
            <a:endParaRPr lang="ru-RU" alt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328334"/>
            <a:ext cx="2474912" cy="44090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16239" y="2349500"/>
            <a:ext cx="2592387" cy="436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51500" y="2349500"/>
            <a:ext cx="3405188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кутник 6"/>
          <p:cNvSpPr/>
          <p:nvPr/>
        </p:nvSpPr>
        <p:spPr>
          <a:xfrm>
            <a:off x="251520" y="908720"/>
            <a:ext cx="864096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ru-RU" alt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та дайте </a:t>
            </a:r>
            <a:r>
              <a:rPr lang="ru-RU" alt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відповіді</a:t>
            </a:r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запитання</a:t>
            </a:r>
            <a:r>
              <a:rPr lang="ru-RU" alt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Визначте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до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яких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стилів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належать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подані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твори.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Спробуйте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знайти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спільні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відмінні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між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цими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творами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Поміркуйте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плином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часу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змінювалися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засоби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виразності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9" name="Кнопка дії: додому 8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6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alt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Фресковий</a:t>
            </a:r>
            <a:r>
              <a:rPr lang="ru-RU" alt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6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alt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altLang="ru-RU" sz="36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altLang="ru-RU" sz="36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23528" y="908720"/>
            <a:ext cx="856895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dirty="0" smtClean="0">
                <a:latin typeface="Arial" charset="0"/>
                <a:cs typeface="Arial" charset="0"/>
              </a:rPr>
              <a:t>   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монументальний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розпис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вражав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грандіозністю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величчю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багатофігурністю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гармонією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основі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фресок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сюжети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Старого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Завіту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Адама),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сцени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Діви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Марії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страсті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Христові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алегоричних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міфічних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персонажів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(Геракл,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сивіли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батальні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сцени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події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життя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папського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двору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тощо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5" name="Рисунок 4" descr="Рисунок1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99592" y="3284984"/>
            <a:ext cx="7407824" cy="3240360"/>
          </a:xfrm>
          <a:prstGeom prst="rect">
            <a:avLst/>
          </a:prstGeom>
        </p:spPr>
      </p:pic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460432" y="5661248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4470" y="188639"/>
            <a:ext cx="8556002" cy="5349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Прямоугольник 3"/>
          <p:cNvSpPr>
            <a:spLocks noChangeArrowheads="1"/>
          </p:cNvSpPr>
          <p:nvPr/>
        </p:nvSpPr>
        <p:spPr bwMode="auto">
          <a:xfrm>
            <a:off x="2700339" y="5924552"/>
            <a:ext cx="511018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Леонардо да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Вінчі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«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Таємна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 вечеря».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Кін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 XV ст.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Прямоугольник 1"/>
          <p:cNvSpPr>
            <a:spLocks noChangeArrowheads="1"/>
          </p:cNvSpPr>
          <p:nvPr/>
        </p:nvSpPr>
        <p:spPr bwMode="auto">
          <a:xfrm>
            <a:off x="395536" y="332656"/>
            <a:ext cx="8353425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altLang="ru-RU" sz="2000" b="1" i="1" dirty="0" smtClean="0">
                <a:latin typeface="Times New Roman" pitchFamily="18" charset="0"/>
                <a:cs typeface="Times New Roman" pitchFamily="18" charset="0"/>
              </a:rPr>
              <a:t>   «</a:t>
            </a:r>
            <a:r>
              <a:rPr lang="ru-RU" altLang="ru-RU" sz="2000" b="1" i="1" dirty="0" err="1">
                <a:latin typeface="Times New Roman" pitchFamily="18" charset="0"/>
                <a:cs typeface="Times New Roman" pitchFamily="18" charset="0"/>
              </a:rPr>
              <a:t>Таємна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 вечеря»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відома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фреска Леонардо да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Вінчі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виконана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ним у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90-х роках XV ст. для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трапезної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монастиря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Санта-Марія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делла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Ґраціє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Мілані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На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величезній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фресці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(4,6 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ru-RU" altLang="ru-RU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8,8 м)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зображено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драматичну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мить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останньої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вечері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Христа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найближчими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учнями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коли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промовив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фатальні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слова: «Один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вас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зрадить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мене».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Ці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слова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викликали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апостолів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бурю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різноманітних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почуттів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емоцій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відчай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переляк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подив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гнів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дехто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скочив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місця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хтось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активно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жестикулює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. Образ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Христа — не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просторовий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колористичний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духовний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центр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композиції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Учитель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самотній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своєму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мудрому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спокої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покірності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долі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У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цьому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творі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Леонардо проявив себе як великий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живописець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тонкий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знавець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людських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характерів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83768" y="3789040"/>
            <a:ext cx="4536504" cy="2836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Rectangle 1"/>
          <p:cNvSpPr>
            <a:spLocks noChangeArrowheads="1"/>
          </p:cNvSpPr>
          <p:nvPr/>
        </p:nvSpPr>
        <p:spPr bwMode="auto">
          <a:xfrm>
            <a:off x="251520" y="404664"/>
            <a:ext cx="8568952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Драматичне світовідчуття пронизує твори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Мікеланджело Буонарроті</a:t>
            </a:r>
            <a:r>
              <a:rPr kumimoji="0" lang="uk-UA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італійського художника, архітектора, скульптора і поета. Створені ним образи сповнені драматизму й експресії, пронизані ідеєю величі людського духу. Одним із живописних шедеврів Мікеланджело є фрес­ка «Страшний суд» на торцевій стіні 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Сикстинської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капели у Ватикані.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кутник 2"/>
          <p:cNvSpPr/>
          <p:nvPr/>
        </p:nvSpPr>
        <p:spPr>
          <a:xfrm>
            <a:off x="2987824" y="6309320"/>
            <a:ext cx="345517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ru-RU" sz="1600" b="1" i="1" dirty="0" err="1" smtClean="0">
                <a:latin typeface="Times New Roman" pitchFamily="18" charset="0"/>
                <a:cs typeface="Times New Roman" pitchFamily="18" charset="0"/>
              </a:rPr>
              <a:t>Створення</a:t>
            </a:r>
            <a:r>
              <a:rPr lang="ru-RU" sz="1600" b="1" i="1" dirty="0" smtClean="0">
                <a:latin typeface="Times New Roman" pitchFamily="18" charset="0"/>
                <a:cs typeface="Times New Roman" pitchFamily="18" charset="0"/>
              </a:rPr>
              <a:t> Адама"</a:t>
            </a:r>
            <a:endParaRPr lang="ru-RU" sz="16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9155" name="Picture 3" descr="http://www.heaglobe.com/_/rsrc/1474726682380/-vector-88/painting/bestpaintings/stvorennaadama/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2780928"/>
            <a:ext cx="4922912" cy="3372196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 txBox="1">
            <a:spLocks noGrp="1"/>
          </p:cNvSpPr>
          <p:nvPr>
            <p:ph type="title"/>
          </p:nvPr>
        </p:nvSpPr>
        <p:spPr>
          <a:xfrm>
            <a:off x="971600" y="188640"/>
            <a:ext cx="6810375" cy="582083"/>
          </a:xfrm>
        </p:spPr>
        <p:txBody>
          <a:bodyPr/>
          <a:lstStyle/>
          <a:p>
            <a:r>
              <a:rPr lang="uk-UA" altLang="ru-RU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Практичне завдання</a:t>
            </a:r>
            <a:endParaRPr lang="ru-RU" altLang="ru-RU" sz="28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628800"/>
            <a:ext cx="2710436" cy="33843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3" name="Прямоугольник 3"/>
          <p:cNvSpPr>
            <a:spLocks noChangeArrowheads="1"/>
          </p:cNvSpPr>
          <p:nvPr/>
        </p:nvSpPr>
        <p:spPr bwMode="auto">
          <a:xfrm>
            <a:off x="323528" y="5085184"/>
            <a:ext cx="234315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Джотто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Оплакування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 Христа».</a:t>
            </a:r>
          </a:p>
          <a:p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1304–1306 </a:t>
            </a:r>
            <a:r>
              <a:rPr lang="ru-RU" altLang="ru-RU" sz="16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6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кутник 5"/>
          <p:cNvSpPr/>
          <p:nvPr/>
        </p:nvSpPr>
        <p:spPr>
          <a:xfrm>
            <a:off x="323528" y="836712"/>
            <a:ext cx="849694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Розгляньте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ілюстрації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особливості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цих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фресок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ви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помітили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?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Надайте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коротку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характеристику фресковому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7" name="Picture 3" descr="C:\Users\User\Desktop\Last_Judgement_(Michelangelo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700808"/>
            <a:ext cx="2232248" cy="3273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1"/>
          <p:cNvSpPr>
            <a:spLocks noChangeArrowheads="1"/>
          </p:cNvSpPr>
          <p:nvPr/>
        </p:nvSpPr>
        <p:spPr bwMode="auto">
          <a:xfrm>
            <a:off x="2915816" y="4941168"/>
            <a:ext cx="2644775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Буонарроті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Страшний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суд». 1536–1541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24128" y="1628800"/>
            <a:ext cx="2880320" cy="23773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Прямоугольник 2"/>
          <p:cNvSpPr>
            <a:spLocks noChangeArrowheads="1"/>
          </p:cNvSpPr>
          <p:nvPr/>
        </p:nvSpPr>
        <p:spPr bwMode="auto">
          <a:xfrm>
            <a:off x="5724128" y="3933056"/>
            <a:ext cx="316835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П.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Перуджино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. «Христос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передає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ключі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раю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апостолові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 Петру». 1480–1482 </a:t>
            </a:r>
            <a:r>
              <a:rPr lang="ru-RU" altLang="ru-RU" sz="1400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sz="1400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62315" y="4581128"/>
            <a:ext cx="358168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ямокутник 11"/>
          <p:cNvSpPr/>
          <p:nvPr/>
        </p:nvSpPr>
        <p:spPr>
          <a:xfrm>
            <a:off x="2195736" y="6237312"/>
            <a:ext cx="344325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Мазаччо. «Чудо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i="1" dirty="0" err="1" smtClean="0">
                <a:latin typeface="Times New Roman" pitchFamily="18" charset="0"/>
                <a:cs typeface="Times New Roman" pitchFamily="18" charset="0"/>
              </a:rPr>
              <a:t>статером</a:t>
            </a:r>
            <a:r>
              <a:rPr lang="ru-RU" altLang="ru-RU" sz="1400" b="1" i="1" dirty="0" smtClean="0">
                <a:latin typeface="Times New Roman" pitchFamily="18" charset="0"/>
                <a:cs typeface="Times New Roman" pitchFamily="18" charset="0"/>
              </a:rPr>
              <a:t>». XV ст</a:t>
            </a:r>
            <a:r>
              <a:rPr lang="ru-RU" altLang="ru-RU" b="1" i="1" dirty="0" smtClean="0">
                <a:latin typeface="Times New Roman" pitchFamily="18" charset="0"/>
                <a:cs typeface="Times New Roman" pitchFamily="18" charset="0"/>
              </a:rPr>
              <a:t>.►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Кнопка дії: додому 13">
            <a:hlinkClick r:id="rId6" action="ppaction://hlinkpres?slideindex=2&amp;slidetitle=Слайд 2" highlightClick="1"/>
          </p:cNvPr>
          <p:cNvSpPr/>
          <p:nvPr/>
        </p:nvSpPr>
        <p:spPr>
          <a:xfrm>
            <a:off x="8604448" y="3284984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3" name="Кнопка дії: додому 12">
            <a:hlinkClick r:id="rId7" action="ppaction://hlinkpres?slideindex=15&amp;slidetitle=Урок 13.  Живопис Ренесансу" highlightClick="1"/>
          </p:cNvPr>
          <p:cNvSpPr/>
          <p:nvPr/>
        </p:nvSpPr>
        <p:spPr>
          <a:xfrm>
            <a:off x="8460432" y="25649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 rtlCol="0">
            <a:normAutofit/>
          </a:bodyPr>
          <a:lstStyle/>
          <a:p>
            <a:pPr>
              <a:defRPr/>
            </a:pPr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Підсумок уроку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5" descr="I:\музика\Рисунок3.wm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84368" y="260648"/>
            <a:ext cx="992681" cy="18004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I:\музика\Рисунок7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60232" y="4869160"/>
            <a:ext cx="1620837" cy="1284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7" name="Rectangle 1"/>
          <p:cNvSpPr>
            <a:spLocks noChangeArrowheads="1"/>
          </p:cNvSpPr>
          <p:nvPr/>
        </p:nvSpPr>
        <p:spPr bwMode="auto">
          <a:xfrm>
            <a:off x="0" y="43934"/>
            <a:ext cx="264816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390525" algn="l"/>
              </a:tabLst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pic>
        <p:nvPicPr>
          <p:cNvPr id="12" name="Picture 2" descr="C:\Documents and Settings\User\Мои документы\Мои рисунки\музика картинки\Рисунок4.wmf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0" y="0"/>
            <a:ext cx="642988" cy="1224136"/>
          </a:xfrm>
          <a:prstGeom prst="rect">
            <a:avLst/>
          </a:prstGeom>
          <a:noFill/>
        </p:spPr>
      </p:pic>
      <p:sp>
        <p:nvSpPr>
          <p:cNvPr id="11" name="Прямокутник 10"/>
          <p:cNvSpPr/>
          <p:nvPr/>
        </p:nvSpPr>
        <p:spPr>
          <a:xfrm>
            <a:off x="683568" y="980728"/>
            <a:ext cx="7704856" cy="38472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514350" indent="-514350" algn="just">
              <a:buAutoNum type="arabicPeriod"/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Поділіться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своїми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враженнями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чому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полягає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особливість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сфумато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just">
              <a:buAutoNum type="arabicPeriod"/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види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були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популярними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період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pPr marL="514350" indent="-514350" algn="just">
              <a:buAutoNum type="arabicPeriod"/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Перелічіть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імена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живописців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працювали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добу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Відродження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назви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їхніх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творів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indent="-514350" algn="just">
              <a:buAutoNum type="arabicPeriod"/>
            </a:pP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Назвіть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ренесансного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стилю,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цим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творам</a:t>
            </a:r>
            <a:r>
              <a:rPr lang="ru-RU" alt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3" name="Кнопка дії: додому 12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14" name="Рисунок 13" descr="detia-423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275856" y="5140184"/>
            <a:ext cx="1656184" cy="974842"/>
          </a:xfrm>
          <a:prstGeom prst="rect">
            <a:avLst/>
          </a:prstGeom>
        </p:spPr>
      </p:pic>
      <p:sp>
        <p:nvSpPr>
          <p:cNvPr id="10" name="Кнопка дії: додому 9">
            <a:hlinkClick r:id="rId7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Місце для вмісту 4" descr="zhivopis_renesansu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96944" cy="6372708"/>
          </a:xfrm>
        </p:spPr>
      </p:pic>
      <p:sp>
        <p:nvSpPr>
          <p:cNvPr id="6" name="TextBox 5"/>
          <p:cNvSpPr txBox="1"/>
          <p:nvPr/>
        </p:nvSpPr>
        <p:spPr>
          <a:xfrm>
            <a:off x="2051720" y="980728"/>
            <a:ext cx="145366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2800" b="1" dirty="0" smtClean="0">
                <a:latin typeface="Times New Roman" pitchFamily="18" charset="0"/>
                <a:cs typeface="Times New Roman" pitchFamily="18" charset="0"/>
              </a:rPr>
              <a:t>Урок 13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/>
          </p:cNvSpPr>
          <p:nvPr/>
        </p:nvSpPr>
        <p:spPr>
          <a:xfrm>
            <a:off x="1043608" y="332656"/>
            <a:ext cx="6810375" cy="436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36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Домашнє завдання</a:t>
            </a:r>
            <a:endParaRPr kumimoji="0" lang="ru-RU" sz="3600" b="1" i="0" u="sng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539552" y="908720"/>
            <a:ext cx="8280920" cy="4176464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/>
          <a:p>
            <a:pPr marL="514350" marR="0" lvl="0" indent="-51435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§12 с.105 – 112 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( практична робота на </a:t>
            </a:r>
            <a:r>
              <a:rPr kumimoji="0" lang="ru-RU" sz="3200" b="0" i="1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вибір</a:t>
            </a:r>
            <a:r>
              <a:rPr kumimoji="0" lang="ru-RU" sz="3200" b="0" i="1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AutoNum type="arabicPeriod"/>
              <a:tabLst/>
              <a:defRPr/>
            </a:pP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Напишіть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міні-твір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«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Мої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враження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епохи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».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Розкажіть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своєму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творі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про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картини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вас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найбільше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вразили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Доповніть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ваше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електронне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портфоліо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ілюстраціями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шедеврів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3200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marR="0" lvl="0" indent="-51435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altLang="ru-RU" sz="3200" dirty="0" smtClean="0">
                <a:latin typeface="Times New Roman" pitchFamily="18" charset="0"/>
                <a:cs typeface="Times New Roman" pitchFamily="18" charset="0"/>
              </a:rPr>
              <a:t>3.   </a:t>
            </a:r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1) Намалювати живописний парний портрет літературних героїв  доби Відродження;</a:t>
            </a:r>
          </a:p>
          <a:p>
            <a:pPr algn="just"/>
            <a:r>
              <a:rPr lang="uk-UA" altLang="ru-RU" sz="3200" dirty="0" smtClean="0">
                <a:latin typeface="Times New Roman" pitchFamily="18" charset="0"/>
                <a:cs typeface="Times New Roman" pitchFamily="18" charset="0"/>
              </a:rPr>
              <a:t>     2) намалювати автопортрет</a:t>
            </a:r>
            <a:endParaRPr lang="ru-RU" altLang="ru-RU" sz="3200" dirty="0" smtClean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3" name="Picture 1" descr="C:\Documents and Settings\User\Мои документы\Мои рисунки\анімація\devostchkazapartoj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84168" y="4653136"/>
            <a:ext cx="1670768" cy="1639441"/>
          </a:xfrm>
          <a:prstGeom prst="rect">
            <a:avLst/>
          </a:prstGeom>
          <a:noFill/>
        </p:spPr>
      </p:pic>
      <p:pic>
        <p:nvPicPr>
          <p:cNvPr id="2050" name="Picture 2" descr="C:\Documents and Settings\User\Мои документы\Мои рисунки\анімація\0_657da_d4fec14e_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11760" y="4869160"/>
            <a:ext cx="3528392" cy="1777427"/>
          </a:xfrm>
          <a:prstGeom prst="rect">
            <a:avLst/>
          </a:prstGeom>
          <a:noFill/>
        </p:spPr>
      </p:pic>
      <p:sp>
        <p:nvSpPr>
          <p:cNvPr id="7" name="Кнопка дії: додому 6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8" name="Кнопка дії: додому 7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536504" cy="64413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332656"/>
            <a:ext cx="409162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Кнопка дії: додому 4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завершено</a:t>
            </a:r>
            <a:endParaRPr lang="ru-RU" b="1" dirty="0">
              <a:solidFill>
                <a:srgbClr val="C00000"/>
              </a:solidFill>
            </a:endParaRPr>
          </a:p>
        </p:txBody>
      </p:sp>
      <p:pic>
        <p:nvPicPr>
          <p:cNvPr id="34817" name="Picture 1" descr="C:\Documents and Settings\User\Мои документы\Мои рисунки\анімація\76731612_3571750_43049668_26a7a48eeea01656ef5d6be43778eed9.gif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5220678"/>
            <a:ext cx="4824536" cy="756510"/>
          </a:xfrm>
          <a:prstGeom prst="rect">
            <a:avLst/>
          </a:prstGeom>
          <a:noFill/>
        </p:spPr>
      </p:pic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7" name="Рисунок 6" descr="dfc42b30f1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038786">
            <a:off x="1306299" y="2562600"/>
            <a:ext cx="6938025" cy="982509"/>
          </a:xfrm>
          <a:prstGeom prst="rect">
            <a:avLst/>
          </a:prstGeom>
        </p:spPr>
      </p:pic>
      <p:sp>
        <p:nvSpPr>
          <p:cNvPr id="8" name="Кнопка дії: додому 7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Список використаних джерел </a:t>
            </a:r>
            <a:br>
              <a:rPr lang="uk-UA" sz="3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(література та </a:t>
            </a:r>
            <a:r>
              <a:rPr lang="uk-UA" sz="2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інтернет-ресурси</a:t>
            </a:r>
            <a:r>
              <a:rPr lang="uk-UA" sz="2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200" b="1" dirty="0">
              <a:ln w="1905"/>
              <a:solidFill>
                <a:srgbClr val="C0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Місце для вмісту 5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77500" lnSpcReduction="20000"/>
          </a:bodyPr>
          <a:lstStyle/>
          <a:p>
            <a:pPr marL="514350" indent="-514350"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підручник для 8 кл.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закл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./Л.Г.Кондратова. – Тернопіль: навчальна книга – Богдан, 2016. – 288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Мистецтво: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підручн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для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загальноосвіт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навч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закладів. 8 клас / М.</a:t>
            </a:r>
            <a:r>
              <a:rPr lang="uk-UA" dirty="0" err="1" smtClean="0">
                <a:latin typeface="Times New Roman" pitchFamily="18" charset="0"/>
                <a:cs typeface="Times New Roman" pitchFamily="18" charset="0"/>
              </a:rPr>
              <a:t>Масол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 –  Харків: Світоч, 2016. – 232 с. : іл.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en-US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https://yandex.ua/images/search?text=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епоха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живопис</a:t>
            </a:r>
            <a:endParaRPr lang="ru-RU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https://yandex.ua/images/search?p=1&amp;text=епоха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фресковий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техніка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сфумато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514350" indent="-514350">
              <a:buFont typeface="Arial" pitchFamily="34" charset="0"/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https://yandex.ua/images/search?p=2&amp;text=епоха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Мікеланджело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Буонарроті</a:t>
            </a:r>
            <a:endParaRPr 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Кнопка дії: додому 4">
            <a:hlinkClick r:id="rId2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3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Картинки по запросу живопис ренесансу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620688"/>
            <a:ext cx="4320480" cy="4419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9" name="Прямоугольник 1"/>
          <p:cNvSpPr>
            <a:spLocks noChangeArrowheads="1"/>
          </p:cNvSpPr>
          <p:nvPr/>
        </p:nvSpPr>
        <p:spPr bwMode="auto">
          <a:xfrm>
            <a:off x="179512" y="476672"/>
            <a:ext cx="4248472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Ренесансу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як один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видів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мистецтва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цієї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доби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має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свої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характерні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риси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Він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відходить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статичних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застиглих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схем у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бік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динаміки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з’являється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нове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розуміння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простору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часу, в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картинах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присутні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правдивість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достовірність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своєрідна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чуттєвість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драматизм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подій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 Художники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цього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стилю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зберігають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традиції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Візантії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доповнюють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психологізмом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емпіричними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пошуками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>
                <a:latin typeface="Times New Roman" pitchFamily="18" charset="0"/>
                <a:cs typeface="Times New Roman" pitchFamily="18" charset="0"/>
              </a:rPr>
              <a:t>перспективи</a:t>
            </a:r>
            <a:r>
              <a:rPr lang="ru-RU" altLang="ru-RU" sz="24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364088" y="5949280"/>
            <a:ext cx="24298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Стрілка вгору 8"/>
          <p:cNvSpPr/>
          <p:nvPr/>
        </p:nvSpPr>
        <p:spPr>
          <a:xfrm>
            <a:off x="6660232" y="5013176"/>
            <a:ext cx="216024" cy="978408"/>
          </a:xfrm>
          <a:prstGeom prst="upArrow">
            <a:avLst>
              <a:gd name="adj1" fmla="val 50000"/>
              <a:gd name="adj2" fmla="val 73171"/>
            </a:avLst>
          </a:prstGeom>
          <a:solidFill>
            <a:srgbClr val="CC00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6810375" cy="584200"/>
          </a:xfrm>
        </p:spPr>
        <p:txBody>
          <a:bodyPr>
            <a:normAutofit fontScale="90000"/>
          </a:bodyPr>
          <a:lstStyle/>
          <a:p>
            <a:r>
              <a:rPr lang="uk-UA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5124" name="Прямоугольник 2"/>
          <p:cNvSpPr>
            <a:spLocks noChangeArrowheads="1"/>
          </p:cNvSpPr>
          <p:nvPr/>
        </p:nvSpPr>
        <p:spPr bwMode="auto">
          <a:xfrm>
            <a:off x="395536" y="908720"/>
            <a:ext cx="8496944" cy="28315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200" b="1" dirty="0" err="1" smtClean="0">
                <a:latin typeface="Times New Roman" pitchFamily="18" charset="0"/>
                <a:cs typeface="Times New Roman" pitchFamily="18" charset="0"/>
              </a:rPr>
              <a:t>Ренесансному</a:t>
            </a:r>
            <a:r>
              <a:rPr lang="ru-RU" altLang="ru-RU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dirty="0" err="1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притаманні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значущість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реального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бачення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написання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картин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натури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поступова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відмова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від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середньовічних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канонів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Наприклад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умовність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площинність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середньовічного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живопису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змінюються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пряму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перспективу (</a:t>
            </a:r>
            <a:r>
              <a:rPr lang="ru-RU" altLang="ru-RU" sz="2200" dirty="0" err="1" smtClean="0">
                <a:latin typeface="Times New Roman" pitchFamily="18" charset="0"/>
                <a:cs typeface="Times New Roman" pitchFamily="18" charset="0"/>
              </a:rPr>
              <a:t>відчуття</a:t>
            </a:r>
            <a:r>
              <a:rPr lang="ru-RU" altLang="ru-RU" sz="2200" dirty="0" smtClean="0">
                <a:latin typeface="Times New Roman" pitchFamily="18" charset="0"/>
                <a:cs typeface="Times New Roman" pitchFamily="18" charset="0"/>
              </a:rPr>
              <a:t> простору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глибини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картині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) та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об’ємність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зображень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 err="1">
                <a:latin typeface="Times New Roman" pitchFamily="18" charset="0"/>
                <a:cs typeface="Times New Roman" pitchFamily="18" charset="0"/>
              </a:rPr>
              <a:t>техніці</a:t>
            </a:r>
            <a:r>
              <a:rPr lang="ru-RU" altLang="ru-RU" sz="2200" b="1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b="1" i="1" dirty="0" err="1">
                <a:latin typeface="Times New Roman" pitchFamily="18" charset="0"/>
                <a:cs typeface="Times New Roman" pitchFamily="18" charset="0"/>
              </a:rPr>
              <a:t>світлотіні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Зображення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відповідає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правильним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анатомічним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пропорціям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відроджується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інтерес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до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краси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людського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200" dirty="0" err="1">
                <a:latin typeface="Times New Roman" pitchFamily="18" charset="0"/>
                <a:cs typeface="Times New Roman" pitchFamily="18" charset="0"/>
              </a:rPr>
              <a:t>тіла</a:t>
            </a:r>
            <a:r>
              <a:rPr lang="ru-RU" altLang="ru-RU" sz="2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5602" name="Picture 2" descr="http://mtdata.ru/u9/photoBCFC/20580643281-0/original.jpg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31840" y="3429000"/>
            <a:ext cx="4270276" cy="3228588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5301208"/>
            <a:ext cx="24264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uk-UA" b="1" i="1" u="sng" dirty="0" smtClean="0"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Кнопка дії: додому 8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Стрілка кутом 9"/>
          <p:cNvSpPr/>
          <p:nvPr/>
        </p:nvSpPr>
        <p:spPr>
          <a:xfrm>
            <a:off x="2339752" y="4509120"/>
            <a:ext cx="813816" cy="868680"/>
          </a:xfrm>
          <a:prstGeom prst="bentArrow">
            <a:avLst>
              <a:gd name="adj1" fmla="val 15144"/>
              <a:gd name="adj2" fmla="val 25000"/>
              <a:gd name="adj3" fmla="val 44712"/>
              <a:gd name="adj4" fmla="val 24038"/>
            </a:avLst>
          </a:prstGeom>
          <a:solidFill>
            <a:srgbClr val="CC00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8" name="Кнопка дії: додому 7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кутник 3"/>
          <p:cNvSpPr/>
          <p:nvPr/>
        </p:nvSpPr>
        <p:spPr>
          <a:xfrm>
            <a:off x="395536" y="980728"/>
            <a:ext cx="83529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На етапі раннього Відродження надзвичайно популярним  був </a:t>
            </a:r>
            <a:r>
              <a:rPr lang="uk-UA" sz="24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фресковий живопис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. Більшість італійських художників цього періоду - саме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фрескісти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Мазаччо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, Джотто, Ф. Анжеліко, С. </a:t>
            </a:r>
            <a:r>
              <a:rPr lang="uk-UA" sz="2400" dirty="0" err="1" smtClean="0">
                <a:latin typeface="Times New Roman" pitchFamily="18" charset="0"/>
                <a:cs typeface="Times New Roman" pitchFamily="18" charset="0"/>
              </a:rPr>
              <a:t>Боттічеллі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> та інші).</a:t>
            </a:r>
            <a:endParaRPr lang="uk-UA" sz="2400" dirty="0"/>
          </a:p>
        </p:txBody>
      </p:sp>
      <p:sp>
        <p:nvSpPr>
          <p:cNvPr id="5" name="Прямокутник 4"/>
          <p:cNvSpPr/>
          <p:nvPr/>
        </p:nvSpPr>
        <p:spPr>
          <a:xfrm>
            <a:off x="1115616" y="188640"/>
            <a:ext cx="658064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altLang="ru-RU" sz="4400" b="1" u="sng" dirty="0" smtClean="0">
                <a:solidFill>
                  <a:srgbClr val="FF0000"/>
                </a:solidFill>
                <a:latin typeface="Monotype Corsiva" pitchFamily="66" charset="0"/>
                <a:cs typeface="Times New Roman" pitchFamily="18" charset="0"/>
              </a:rPr>
              <a:t>Різновиди живопису Ренесансу</a:t>
            </a:r>
            <a:endParaRPr lang="ru-RU" sz="4400" dirty="0"/>
          </a:p>
        </p:txBody>
      </p:sp>
      <p:sp>
        <p:nvSpPr>
          <p:cNvPr id="47106" name="AutoShape 2" descr="https://www.syl.ru/misc/i/ai/200772/891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08" name="AutoShape 4" descr="https://www.syl.ru/misc/i/ai/200772/89125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8" name="Рисунок 7" descr="8912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2636912"/>
            <a:ext cx="5184576" cy="3480923"/>
          </a:xfrm>
          <a:prstGeom prst="rect">
            <a:avLst/>
          </a:prstGeom>
        </p:spPr>
      </p:pic>
      <p:sp>
        <p:nvSpPr>
          <p:cNvPr id="9" name="Округлений прямокутник 8"/>
          <p:cNvSpPr/>
          <p:nvPr/>
        </p:nvSpPr>
        <p:spPr>
          <a:xfrm>
            <a:off x="5508104" y="2708920"/>
            <a:ext cx="3384376" cy="3456384"/>
          </a:xfrm>
          <a:prstGeom prst="roundRect">
            <a:avLst>
              <a:gd name="adj" fmla="val 10000"/>
            </a:avLst>
          </a:prstGeom>
          <a:blipFill rotWithShape="1">
            <a:blip r:embed="rId3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1" name="Кнопка дії: додому 10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кутник 1"/>
          <p:cNvSpPr/>
          <p:nvPr/>
        </p:nvSpPr>
        <p:spPr>
          <a:xfrm>
            <a:off x="395536" y="476672"/>
            <a:ext cx="6984776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Значного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поширення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набув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станковий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u="sng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живопис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Особливе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зайняв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жанр </a:t>
            </a:r>
            <a:r>
              <a:rPr lang="ru-RU" sz="2000" b="1" u="sng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портрета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відбулося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становлення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пейзажу як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окремого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жанру.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Серед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тем картин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переважали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світські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релігійні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сюжети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образи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реального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, передача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цілої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гами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почуттів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емоцій</a:t>
            </a:r>
            <a:r>
              <a:rPr lang="ru-RU" sz="2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i="1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круглений прямокутник 2"/>
          <p:cNvSpPr/>
          <p:nvPr/>
        </p:nvSpPr>
        <p:spPr>
          <a:xfrm>
            <a:off x="323528" y="2420888"/>
            <a:ext cx="2880320" cy="3960440"/>
          </a:xfrm>
          <a:prstGeom prst="roundRect">
            <a:avLst>
              <a:gd name="adj" fmla="val 10000"/>
            </a:avLst>
          </a:prstGeom>
          <a:blipFill rotWithShape="1">
            <a:blip r:embed="rId2" cstate="print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5">
              <a:tint val="50000"/>
              <a:hueOff val="-10682366"/>
              <a:satOff val="47617"/>
              <a:lumOff val="4207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pic>
        <p:nvPicPr>
          <p:cNvPr id="48130" name="Picture 2" descr="https://dgiardina.files.wordpress.com/2009/11/raffaello_coniugi-doni.jpg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7864" y="2492896"/>
            <a:ext cx="5480720" cy="391480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7463219" y="908720"/>
            <a:ext cx="16807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1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Для перегляду відео</a:t>
            </a:r>
            <a:endParaRPr lang="ru-RU" sz="12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uk-UA" sz="1200" b="1" i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натисніть картинку </a:t>
            </a:r>
            <a:endParaRPr lang="ru-RU" sz="12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Кнопка дії: додому 7">
            <a:hlinkClick r:id="rId5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9" name="Стрілка вниз 8"/>
          <p:cNvSpPr/>
          <p:nvPr/>
        </p:nvSpPr>
        <p:spPr>
          <a:xfrm>
            <a:off x="8100392" y="1412776"/>
            <a:ext cx="484632" cy="978408"/>
          </a:xfrm>
          <a:prstGeom prst="downArrow">
            <a:avLst>
              <a:gd name="adj1" fmla="val 36760"/>
              <a:gd name="adj2" fmla="val 89722"/>
            </a:avLst>
          </a:prstGeom>
          <a:solidFill>
            <a:srgbClr val="CC00CC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Кнопка дії: додому 9">
            <a:hlinkClick r:id="rId6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</p:spPr>
        <p:txBody>
          <a:bodyPr/>
          <a:lstStyle/>
          <a:p>
            <a:r>
              <a:rPr lang="uk-UA" sz="3600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Мистецька скарбничка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Прямокутник 3"/>
          <p:cNvSpPr/>
          <p:nvPr/>
        </p:nvSpPr>
        <p:spPr>
          <a:xfrm>
            <a:off x="323528" y="1124744"/>
            <a:ext cx="849694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altLang="ru-RU" sz="2400" b="1" u="sng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Сфумато</a:t>
            </a:r>
            <a:r>
              <a:rPr lang="ru-RU" altLang="ru-RU" sz="2400" b="1" u="sng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(буквально - 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той,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зникає</a:t>
            </a:r>
            <a:r>
              <a:rPr lang="ru-RU" altLang="ru-RU" sz="2400" i="1" dirty="0" smtClean="0">
                <a:latin typeface="Times New Roman" pitchFamily="18" charset="0"/>
                <a:cs typeface="Times New Roman" pitchFamily="18" charset="0"/>
              </a:rPr>
              <a:t>, як </a:t>
            </a:r>
            <a:r>
              <a:rPr lang="ru-RU" altLang="ru-RU" sz="2400" i="1" dirty="0" err="1" smtClean="0">
                <a:latin typeface="Times New Roman" pitchFamily="18" charset="0"/>
                <a:cs typeface="Times New Roman" pitchFamily="18" charset="0"/>
              </a:rPr>
              <a:t>дим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) -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що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позначає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м’якість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живописного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виконання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плавність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тональних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переходів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розпливчастість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контурів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як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наслідок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повітряної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перспективи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pic>
        <p:nvPicPr>
          <p:cNvPr id="23554" name="Picture 2" descr="http://arts-dnevnik.ru/wp-content/uploads/2016/10/image-6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2780928"/>
            <a:ext cx="3459563" cy="3672408"/>
          </a:xfrm>
          <a:prstGeom prst="rect">
            <a:avLst/>
          </a:prstGeom>
          <a:noFill/>
        </p:spPr>
      </p:pic>
      <p:pic>
        <p:nvPicPr>
          <p:cNvPr id="6" name="Рисунок 5" descr="Рисунок2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20072" y="2780928"/>
            <a:ext cx="2497680" cy="3645024"/>
          </a:xfrm>
          <a:prstGeom prst="rect">
            <a:avLst/>
          </a:prstGeom>
        </p:spPr>
      </p:pic>
      <p:sp>
        <p:nvSpPr>
          <p:cNvPr id="8" name="Кнопка дії: додому 7">
            <a:hlinkClick r:id="rId4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5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altLang="ru-RU" b="1" dirty="0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altLang="ru-RU" b="1" dirty="0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</a:br>
            <a:r>
              <a:rPr lang="ru-RU" altLang="ru-RU" b="1" u="sng" dirty="0" err="1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  <a:t>Станковий</a:t>
            </a:r>
            <a:r>
              <a:rPr lang="ru-RU" altLang="ru-RU" b="1" u="sng" dirty="0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  <a:t> </a:t>
            </a:r>
            <a:r>
              <a:rPr lang="ru-RU" altLang="ru-RU" b="1" u="sng" dirty="0" err="1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  <a:t>живопис</a:t>
            </a:r>
            <a:r>
              <a:rPr lang="ru-RU" altLang="ru-RU" b="1" u="sng" dirty="0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  <a:t/>
            </a:r>
            <a:br>
              <a:rPr lang="ru-RU" altLang="ru-RU" b="1" u="sng" dirty="0" smtClean="0">
                <a:solidFill>
                  <a:srgbClr val="FF0000"/>
                </a:solidFill>
                <a:latin typeface="Monotype Corsiva" pitchFamily="66" charset="0"/>
                <a:cs typeface="Arial" charset="0"/>
              </a:rPr>
            </a:br>
            <a:endParaRPr lang="ru-RU" altLang="ru-RU" u="sng" dirty="0" smtClean="0">
              <a:solidFill>
                <a:srgbClr val="FF0000"/>
              </a:solidFill>
              <a:latin typeface="Monotype Corsiva" pitchFamily="66" charset="0"/>
              <a:cs typeface="Arial" charset="0"/>
            </a:endParaRPr>
          </a:p>
        </p:txBody>
      </p:sp>
      <p:pic>
        <p:nvPicPr>
          <p:cNvPr id="8196" name="Picture 2" descr="Картинки по запросу Леонардо да Вінчі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980728"/>
            <a:ext cx="4176464" cy="5139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кутник 4"/>
          <p:cNvSpPr/>
          <p:nvPr/>
        </p:nvSpPr>
        <p:spPr>
          <a:xfrm>
            <a:off x="395536" y="1124744"/>
            <a:ext cx="4176464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altLang="ru-RU" b="1" dirty="0" smtClean="0">
                <a:latin typeface="Arial" charset="0"/>
                <a:cs typeface="Arial" charset="0"/>
              </a:rPr>
              <a:t>   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Леонардо да </a:t>
            </a:r>
            <a:r>
              <a:rPr lang="ru-RU" altLang="ru-RU" sz="2400" b="1" dirty="0" err="1" smtClean="0">
                <a:latin typeface="Times New Roman" pitchFamily="18" charset="0"/>
                <a:cs typeface="Times New Roman" pitchFamily="18" charset="0"/>
              </a:rPr>
              <a:t>Вінчі</a:t>
            </a:r>
            <a:r>
              <a:rPr lang="ru-RU" alt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—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італійський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вописець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графік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скульптор,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архітектор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, учений та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інженер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Одним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із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його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мистецьких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досягнень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є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оновлення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техніки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малюнка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прийому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сфумато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Живописні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твори Леонардо да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Вінчі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втілили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гуманістичний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ідеал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людини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(«Мадонна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Літта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», «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Поклоніння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волхвів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», «Мадонна в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скелях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», «Джоконда» («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Мона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400" dirty="0" err="1" smtClean="0">
                <a:latin typeface="Times New Roman" pitchFamily="18" charset="0"/>
                <a:cs typeface="Times New Roman" pitchFamily="18" charset="0"/>
              </a:rPr>
              <a:t>Ліза</a:t>
            </a:r>
            <a:r>
              <a:rPr lang="ru-RU" altLang="ru-RU" sz="2400" dirty="0" smtClean="0">
                <a:latin typeface="Times New Roman" pitchFamily="18" charset="0"/>
                <a:cs typeface="Times New Roman" pitchFamily="18" charset="0"/>
              </a:rPr>
              <a:t>»)).</a:t>
            </a:r>
          </a:p>
        </p:txBody>
      </p:sp>
      <p:sp>
        <p:nvSpPr>
          <p:cNvPr id="7" name="Кнопка дії: додому 6">
            <a:hlinkClick r:id="rId3" action="ppaction://hlinkpres?slideindex=2&amp;slidetitle=Слайд 2" highlightClick="1"/>
          </p:cNvPr>
          <p:cNvSpPr/>
          <p:nvPr/>
        </p:nvSpPr>
        <p:spPr>
          <a:xfrm>
            <a:off x="8676456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6" name="Кнопка дії: додому 5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8028384" y="6165304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188640"/>
            <a:ext cx="3506431" cy="635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Прямоугольник 3"/>
          <p:cNvSpPr>
            <a:spLocks noChangeArrowheads="1"/>
          </p:cNvSpPr>
          <p:nvPr/>
        </p:nvSpPr>
        <p:spPr bwMode="auto">
          <a:xfrm>
            <a:off x="467544" y="476672"/>
            <a:ext cx="5040560" cy="53245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На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картині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«Мадонна в </a:t>
            </a:r>
            <a:r>
              <a:rPr lang="ru-RU" altLang="ru-RU" sz="2000" b="1" i="1" dirty="0" err="1">
                <a:latin typeface="Times New Roman" pitchFamily="18" charset="0"/>
                <a:cs typeface="Times New Roman" pitchFamily="18" charset="0"/>
              </a:rPr>
              <a:t>скелях</a:t>
            </a:r>
            <a:r>
              <a:rPr lang="ru-RU" altLang="ru-RU" sz="2000" b="1" i="1" dirty="0">
                <a:latin typeface="Times New Roman" pitchFamily="18" charset="0"/>
                <a:cs typeface="Times New Roman" pitchFamily="18" charset="0"/>
              </a:rPr>
              <a:t>»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зображена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Діва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Марія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яка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стоїть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колінах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правою рукою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обнімає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дитину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що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молиться, —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Іоанна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Хрестителя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Праворуч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ангел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притримує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маленького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Ісуса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який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підняв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руку в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жесті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благословення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Уся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сцена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сповнена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ніжністю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спокоєм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дуже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контрастує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пейзажним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тлом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яке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складається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стрімких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скель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великого</a:t>
            </a:r>
          </a:p>
          <a:p>
            <a:pPr algn="just"/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грота.</a:t>
            </a:r>
          </a:p>
          <a:p>
            <a:pPr algn="just"/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altLang="ru-RU" sz="2000" i="1" dirty="0" err="1" smtClean="0">
                <a:latin typeface="Times New Roman" pitchFamily="18" charset="0"/>
                <a:cs typeface="Times New Roman" pitchFamily="18" charset="0"/>
              </a:rPr>
              <a:t>Композиція</a:t>
            </a:r>
            <a:r>
              <a:rPr lang="ru-RU" altLang="ru-RU" sz="20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твору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побудована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вигляді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піраміди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 Леонардо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передає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глибину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простору не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тільки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за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допомогою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геометрії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але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й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завдяки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розробленому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ним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прийому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сфумато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коли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обриси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предметів</a:t>
            </a:r>
            <a:endParaRPr lang="ru-RU" altLang="ru-RU" sz="2000" i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пом</a:t>
            </a:r>
            <a:r>
              <a:rPr lang="ru-RU" altLang="ru-RU" sz="2000" dirty="0" err="1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якшуються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ніби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їх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огортає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 легкий</a:t>
            </a:r>
          </a:p>
          <a:p>
            <a:pPr algn="just"/>
            <a:r>
              <a:rPr lang="ru-RU" altLang="ru-RU" sz="2000" i="1" dirty="0" err="1">
                <a:latin typeface="Times New Roman" pitchFamily="18" charset="0"/>
                <a:cs typeface="Times New Roman" pitchFamily="18" charset="0"/>
              </a:rPr>
              <a:t>серпанок</a:t>
            </a:r>
            <a:r>
              <a:rPr lang="ru-RU" altLang="ru-RU" sz="2000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20" name="Прямоугольник 4"/>
          <p:cNvSpPr>
            <a:spLocks noChangeArrowheads="1"/>
          </p:cNvSpPr>
          <p:nvPr/>
        </p:nvSpPr>
        <p:spPr bwMode="auto">
          <a:xfrm>
            <a:off x="3419872" y="5733256"/>
            <a:ext cx="228600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Леонардо да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Вінчі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«Мадонна в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скелях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».</a:t>
            </a:r>
          </a:p>
          <a:p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1483–1486 </a:t>
            </a:r>
            <a:r>
              <a:rPr lang="ru-RU" altLang="ru-RU" b="1" i="1" dirty="0" err="1">
                <a:latin typeface="Times New Roman" pitchFamily="18" charset="0"/>
                <a:cs typeface="Times New Roman" pitchFamily="18" charset="0"/>
              </a:rPr>
              <a:t>рр</a:t>
            </a:r>
            <a:r>
              <a:rPr lang="ru-RU" altLang="ru-RU" b="1" i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Кнопка дії: додому 5">
            <a:hlinkClick r:id="rId3" action="ppaction://hlinkpres?slideindex=2&amp;slidetitle=Слайд 2" highlightClick="1"/>
          </p:cNvPr>
          <p:cNvSpPr/>
          <p:nvPr/>
        </p:nvSpPr>
        <p:spPr>
          <a:xfrm>
            <a:off x="323528" y="6237312"/>
            <a:ext cx="288032" cy="360040"/>
          </a:xfrm>
          <a:prstGeom prst="actionButtonHome">
            <a:avLst/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sp>
        <p:nvSpPr>
          <p:cNvPr id="7" name="Кнопка дії: додому 6">
            <a:hlinkClick r:id="rId4" action="ppaction://hlinkpres?slideindex=15&amp;slidetitle=Урок 13.  Живопис Ренесансу" highlightClick="1"/>
          </p:cNvPr>
          <p:cNvSpPr/>
          <p:nvPr/>
        </p:nvSpPr>
        <p:spPr>
          <a:xfrm>
            <a:off x="755576" y="6093296"/>
            <a:ext cx="466352" cy="466352"/>
          </a:xfrm>
          <a:prstGeom prst="actionButtonHome">
            <a:avLst/>
          </a:prstGeom>
          <a:solidFill>
            <a:srgbClr val="00B0F0"/>
          </a:solidFill>
          <a:ln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</TotalTime>
  <Words>1311</Words>
  <Application>Microsoft Office PowerPoint</Application>
  <PresentationFormat>Екран (4:3)</PresentationFormat>
  <Paragraphs>96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23</vt:i4>
      </vt:variant>
    </vt:vector>
  </HeadingPairs>
  <TitlesOfParts>
    <vt:vector size="24" baseType="lpstr">
      <vt:lpstr>Тема Office</vt:lpstr>
      <vt:lpstr>Мистецтво в культурі минулого</vt:lpstr>
      <vt:lpstr>Слайд 2</vt:lpstr>
      <vt:lpstr>Слайд 3</vt:lpstr>
      <vt:lpstr>Мистецька скарбничка</vt:lpstr>
      <vt:lpstr>Слайд 5</vt:lpstr>
      <vt:lpstr>Слайд 6</vt:lpstr>
      <vt:lpstr>Мистецька скарбничка</vt:lpstr>
      <vt:lpstr> Станковий живопис </vt:lpstr>
      <vt:lpstr>Слайд 9</vt:lpstr>
      <vt:lpstr>Слайд 10</vt:lpstr>
      <vt:lpstr>Слайд 11</vt:lpstr>
      <vt:lpstr>Слайд 12</vt:lpstr>
      <vt:lpstr>       Практичне завдання</vt:lpstr>
      <vt:lpstr> Фресковий живопис </vt:lpstr>
      <vt:lpstr>Слайд 15</vt:lpstr>
      <vt:lpstr>Слайд 16</vt:lpstr>
      <vt:lpstr>Слайд 17</vt:lpstr>
      <vt:lpstr>Практичне завдання</vt:lpstr>
      <vt:lpstr>Підсумок уроку</vt:lpstr>
      <vt:lpstr>Слайд 20</vt:lpstr>
      <vt:lpstr>Слайд 21</vt:lpstr>
      <vt:lpstr>Урок завершено</vt:lpstr>
      <vt:lpstr>Список використаних джерел  (література та інтернет-ресурси)</vt:lpstr>
    </vt:vector>
  </TitlesOfParts>
  <Company>DreamLair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26</cp:revision>
  <dcterms:created xsi:type="dcterms:W3CDTF">2017-02-19T12:20:36Z</dcterms:created>
  <dcterms:modified xsi:type="dcterms:W3CDTF">2017-02-27T07:45:27Z</dcterms:modified>
</cp:coreProperties>
</file>