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CFA05-C913-43C4-9BD7-F84064ADC68A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6D410-FCB9-4017-820B-CE26180022B8}" type="slidenum">
              <a:rPr lang="en-US" smtClean="0"/>
              <a:pPr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1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hyperlink" Target="../&#1042;&#1110;&#1076;&#1077;&#1086;/3.%20&#1056;&#1086;&#1084;&#1077;&#1086;%20&#1080;%20&#1044;&#1078;-&#1090;&#1072;%20-%20&#1087;&#1088;&#1080;&#1079;&#1085;&#1072;&#1085;&#1080;&#1077;%20&#1074;%20&#1083;&#1102;&#1073;&#1074;&#1080;%20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2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0.jpeg"/><Relationship Id="rId7" Type="http://schemas.openxmlformats.org/officeDocument/2006/relationships/image" Target="../media/image6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image" Target="../media/image31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35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38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4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9.wmf"/><Relationship Id="rId4" Type="http://schemas.openxmlformats.org/officeDocument/2006/relationships/image" Target="../media/image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43.png"/><Relationship Id="rId7" Type="http://schemas.openxmlformats.org/officeDocument/2006/relationships/image" Target="../media/image9.w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hyperlink" Target="&#1055;&#1088;&#1077;&#1079;&#1077;&#1085;&#1090;&#1072;&#1094;&#1110;&#1103;1.pptx" TargetMode="External"/><Relationship Id="rId4" Type="http://schemas.openxmlformats.org/officeDocument/2006/relationships/image" Target="../media/image44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6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8.jpeg"/><Relationship Id="rId7" Type="http://schemas.openxmlformats.org/officeDocument/2006/relationships/image" Target="../media/image6.w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image" Target="../media/image49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53.jpeg"/><Relationship Id="rId7" Type="http://schemas.openxmlformats.org/officeDocument/2006/relationships/image" Target="../media/image6.wm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&#1055;&#1088;&#1077;&#1079;&#1077;&#1085;&#1090;&#1072;&#1094;&#1110;&#1103;2.pptx" TargetMode="External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3" Type="http://schemas.openxmlformats.org/officeDocument/2006/relationships/image" Target="../media/image62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hyperlink" Target="&#1055;&#1088;&#1077;&#1079;&#1077;&#1085;&#1090;&#1072;&#1094;&#1110;&#1103;3.pptx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image" Target="../media/image6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8.gif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84;&#1091;&#1079;&#1080;&#1082;&#1072;\2.%20&#1054;.%20&#1076;&#1110;%20&#1051;&#1072;&#1089;&#1089;&#1086;.%20&#1052;&#1072;&#1076;&#1088;&#1080;&#1075;&#1072;&#1083;.mp3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47667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Національне італійське сценічне мистецтво, створене акторами-коміками і блазнями, стало основою для виникнення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комедії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арте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 комедії масок з елементами фарсу та пародії. Кожен персонаж мав свою маску-характер і справжню маску — частину костюма ( вказувала на особливі якості героя: професійну приналежність, соціальний стан).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krabov.net/uploads/posts/2015-01/1421145329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80928"/>
            <a:ext cx="3672408" cy="3672408"/>
          </a:xfrm>
          <a:prstGeom prst="rect">
            <a:avLst/>
          </a:prstGeom>
          <a:noFill/>
        </p:spPr>
      </p:pic>
      <p:pic>
        <p:nvPicPr>
          <p:cNvPr id="41988" name="Picture 4" descr="http://www.falpala.it/wp-content/uploads/2013/08/pulcinella-2-636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2304256" cy="3709998"/>
          </a:xfrm>
          <a:prstGeom prst="rect">
            <a:avLst/>
          </a:prstGeom>
          <a:noFill/>
        </p:spPr>
      </p:pic>
      <p:pic>
        <p:nvPicPr>
          <p:cNvPr id="41990" name="Picture 6" descr="https://s-media-cache-ak0.pinimg.com/736x/59/02/f7/5902f77b079cc87286ac814e6ea5c654.jpg"/>
          <p:cNvPicPr>
            <a:picLocks noChangeAspect="1" noChangeArrowheads="1"/>
          </p:cNvPicPr>
          <p:nvPr/>
        </p:nvPicPr>
        <p:blipFill>
          <a:blip r:embed="rId4" cstate="print"/>
          <a:srcRect l="9440" t="3708" r="10318" b="1749"/>
          <a:stretch>
            <a:fillRect/>
          </a:stretch>
        </p:blipFill>
        <p:spPr bwMode="auto">
          <a:xfrm>
            <a:off x="6372200" y="2852936"/>
            <a:ext cx="2448272" cy="3672408"/>
          </a:xfrm>
          <a:prstGeom prst="rect">
            <a:avLst/>
          </a:prstGeom>
          <a:noFill/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424" y="249289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9874" y="6021288"/>
            <a:ext cx="567236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676456" y="544522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4797152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528" y="548680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Одна і та ж маска закріплювалася за актором раз і назавжди. Кількість масок, які були присутні в такій комедії, досягала сотні.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Спектаклі цього театру представляли акторські імпровізації на основі короткого, схематичного сценарію зі вставними музичними і танцювальними номерами.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  Одним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авторів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масок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П’єтро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Аретіно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критикував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п’єсах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папство, 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брав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реального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900igr.net/datai/mkhk/Teatr-Vozrozhdenija/0007-009-Personazhi-maski-komedii-Del-Arte.jpg"/>
          <p:cNvPicPr>
            <a:picLocks noChangeAspect="1" noChangeArrowheads="1"/>
          </p:cNvPicPr>
          <p:nvPr/>
        </p:nvPicPr>
        <p:blipFill>
          <a:blip r:embed="rId2" cstate="print"/>
          <a:srcRect l="2486" t="8953" r="1391" b="1518"/>
          <a:stretch>
            <a:fillRect/>
          </a:stretch>
        </p:blipFill>
        <p:spPr bwMode="auto">
          <a:xfrm>
            <a:off x="179512" y="4005064"/>
            <a:ext cx="8712968" cy="2271976"/>
          </a:xfrm>
          <a:prstGeom prst="rect">
            <a:avLst/>
          </a:prstGeom>
          <a:noFill/>
        </p:spPr>
      </p:pic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64477" cy="71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873" y="3429000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Картинки по запросу Лопе де Ве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76672"/>
            <a:ext cx="3889126" cy="610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323528" y="1340768"/>
            <a:ext cx="46085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Arial" charset="0"/>
                <a:cs typeface="Arial" charset="0"/>
              </a:rPr>
              <a:t>    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 XVI ст.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сформувався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театр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Іспанії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засновником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відомий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драматург, поет,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новеліст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Лопе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де Вега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створив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класичний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тип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іспанської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драми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поєднавши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п’єсах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комічного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трагічного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altLang="ru-RU" sz="24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uk-UA" altLang="ru-RU" sz="2400" i="1" dirty="0" smtClean="0">
                <a:latin typeface="Times New Roman" pitchFamily="18" charset="0"/>
                <a:cs typeface="Times New Roman" pitchFamily="18" charset="0"/>
              </a:rPr>
              <a:t>“ Учитель </a:t>
            </a:r>
            <a:r>
              <a:rPr lang="uk-UA" altLang="ru-RU" sz="2400" i="1" dirty="0" err="1" smtClean="0">
                <a:latin typeface="Times New Roman" pitchFamily="18" charset="0"/>
                <a:cs typeface="Times New Roman" pitchFamily="18" charset="0"/>
              </a:rPr>
              <a:t>танців”</a:t>
            </a:r>
            <a:r>
              <a:rPr lang="uk-UA" altLang="ru-RU" sz="2400" i="1" dirty="0" smtClean="0">
                <a:latin typeface="Times New Roman" pitchFamily="18" charset="0"/>
                <a:cs typeface="Times New Roman" pitchFamily="18" charset="0"/>
              </a:rPr>
              <a:t>, “ Собака на </a:t>
            </a:r>
            <a:r>
              <a:rPr lang="uk-UA" altLang="ru-RU" sz="2400" i="1" dirty="0" err="1" smtClean="0">
                <a:latin typeface="Times New Roman" pitchFamily="18" charset="0"/>
                <a:cs typeface="Times New Roman" pitchFamily="18" charset="0"/>
              </a:rPr>
              <a:t>сіні”</a:t>
            </a:r>
            <a:r>
              <a:rPr lang="uk-UA" altLang="ru-RU" sz="2400" i="1" dirty="0" smtClean="0">
                <a:latin typeface="Times New Roman" pitchFamily="18" charset="0"/>
                <a:cs typeface="Times New Roman" pitchFamily="18" charset="0"/>
              </a:rPr>
              <a:t> та ін.)</a:t>
            </a:r>
            <a:endParaRPr lang="ru-RU" alt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551723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32352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555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Картинки по запросу Вільяма Шекспі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76672"/>
            <a:ext cx="453650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251520" y="1268760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Вершиною театрального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англійський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театр,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розквіт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нерозривно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пов’язаний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іменем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славетного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поета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актора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драматурга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Вільяма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Шекспіра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 « Король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лір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», « Ромео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Джульєтта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»,             « Макбет», «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Приборкання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норовливої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», «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шуму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нічого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», « Гамлет» та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5589240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683568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 txBox="1">
            <a:spLocks noGrp="1"/>
          </p:cNvSpPr>
          <p:nvPr>
            <p:ph type="title"/>
          </p:nvPr>
        </p:nvSpPr>
        <p:spPr>
          <a:xfrm>
            <a:off x="971600" y="548680"/>
            <a:ext cx="6810375" cy="582083"/>
          </a:xfrm>
        </p:spPr>
        <p:txBody>
          <a:bodyPr/>
          <a:lstStyle/>
          <a:p>
            <a:r>
              <a:rPr lang="uk-UA" altLang="ru-RU" sz="3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altLang="ru-RU" sz="3200" b="1" i="1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2" descr="Картинки по запросу вистави «Ромео і Джульєтта».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5256584" cy="448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5940152" y="1196752"/>
            <a:ext cx="30243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latin typeface="Arial" charset="0"/>
                <a:cs typeface="Arial" charset="0"/>
              </a:rPr>
              <a:t>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уривок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театральної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вистави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«Ромео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Джульєтта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акторів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костюмів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декорацій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помітили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260648"/>
            <a:ext cx="488625" cy="88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0"/>
            <a:ext cx="552959" cy="105273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652120" y="5085184"/>
            <a:ext cx="2429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нопка дії: додому 17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Вигнута вправо стрілка 16"/>
          <p:cNvSpPr/>
          <p:nvPr/>
        </p:nvSpPr>
        <p:spPr>
          <a:xfrm rot="5400000">
            <a:off x="5263892" y="5285757"/>
            <a:ext cx="731520" cy="1772270"/>
          </a:xfrm>
          <a:prstGeom prst="curvedLeftArrow">
            <a:avLst>
              <a:gd name="adj1" fmla="val 20165"/>
              <a:gd name="adj2" fmla="val 74555"/>
              <a:gd name="adj3" fmla="val 38846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Кнопка дії: додому 10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 txBox="1">
            <a:spLocks noGrp="1"/>
          </p:cNvSpPr>
          <p:nvPr>
            <p:ph type="title"/>
          </p:nvPr>
        </p:nvSpPr>
        <p:spPr>
          <a:xfrm>
            <a:off x="971551" y="260351"/>
            <a:ext cx="6810375" cy="582083"/>
          </a:xfrm>
        </p:spPr>
        <p:txBody>
          <a:bodyPr>
            <a:normAutofit fontScale="90000"/>
          </a:bodyPr>
          <a:lstStyle/>
          <a:p>
            <a:r>
              <a:rPr lang="uk-UA" altLang="ru-RU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altLang="ru-RU" sz="3600" b="1" i="1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565400"/>
            <a:ext cx="7620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90872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маски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арте.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Спробуйте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маски до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відповідного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образу.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Вдома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зможете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продовжити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роботу над маскою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техніці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пап’є-маше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388" y="1988840"/>
            <a:ext cx="71461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642988" cy="1224136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 txBox="1">
            <a:spLocks noGrp="1"/>
          </p:cNvSpPr>
          <p:nvPr>
            <p:ph type="title"/>
          </p:nvPr>
        </p:nvSpPr>
        <p:spPr>
          <a:xfrm>
            <a:off x="642938" y="452967"/>
            <a:ext cx="8208962" cy="582084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ДЕКОРАТИВНІ САДИ ЕПОХИ ВІДРОДЖЕННЯ</a:t>
            </a:r>
            <a: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980728"/>
            <a:ext cx="2633688" cy="263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3"/>
          <p:cNvSpPr>
            <a:spLocks noChangeArrowheads="1"/>
          </p:cNvSpPr>
          <p:nvPr/>
        </p:nvSpPr>
        <p:spPr bwMode="auto">
          <a:xfrm>
            <a:off x="5220072" y="3717032"/>
            <a:ext cx="3697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Дж. да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Віньола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Сад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вілли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Ланте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▲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Баньяйя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udivitelno.com/images/11/topiar-zelenoe-iskusstvo-figurnoj-strizhki/19-%D0%90%D1%80%D0%BA%D0%B0%20%D0%B8%D0%B7%20%D0%BF%D0%BE%D0%B4%D1%81%D1%82%D1%80%D0%B8%D0%B6%D0%B5%D0%BD%D0%BD%D1%8B%D1%85%20%D0%BA%D1%83%D1%81%D1%82%D0%BE%D0%B2%20%28%D1%82%D0%BE%D0%BF%D0%B8%D0%B0%D1%80%D0%B8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437112"/>
            <a:ext cx="3363085" cy="2232248"/>
          </a:xfrm>
          <a:prstGeom prst="rect">
            <a:avLst/>
          </a:prstGeom>
          <a:noFill/>
        </p:spPr>
      </p:pic>
      <p:pic>
        <p:nvPicPr>
          <p:cNvPr id="35844" name="Picture 4" descr="http://landscape-art.com.ua/files/image/r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5024"/>
            <a:ext cx="3960440" cy="2970331"/>
          </a:xfrm>
          <a:prstGeom prst="rect">
            <a:avLst/>
          </a:prstGeom>
          <a:noFill/>
        </p:spPr>
      </p:pic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27506" y="4077072"/>
            <a:ext cx="616494" cy="90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Прямокутник 5"/>
          <p:cNvSpPr/>
          <p:nvPr/>
        </p:nvSpPr>
        <p:spPr>
          <a:xfrm>
            <a:off x="251520" y="1124744"/>
            <a:ext cx="61206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У XV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столітті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значної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популярності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набуло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садово-паркове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У невеликих,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відокремлених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мурами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садах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намагалася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показати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свою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владу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над природою,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змінювати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поліпшувати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У таких садах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тераси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партери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водні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ресурси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1" name="Кнопка дії: додому 10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566124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548680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Природу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підпорядковували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геометричним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фігурам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( стригли </a:t>
            </a:r>
            <a:r>
              <a:rPr lang="ru-RU" altLang="ru-RU" sz="2800" i="1" dirty="0" err="1" smtClean="0">
                <a:latin typeface="Times New Roman" pitchFamily="18" charset="0"/>
                <a:cs typeface="Times New Roman" pitchFamily="18" charset="0"/>
              </a:rPr>
              <a:t>кущі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i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 конус, кулю, </a:t>
            </a:r>
            <a:r>
              <a:rPr lang="ru-RU" altLang="ru-RU" sz="2800" i="1" dirty="0" err="1" smtClean="0">
                <a:latin typeface="Times New Roman" pitchFamily="18" charset="0"/>
                <a:cs typeface="Times New Roman" pitchFamily="18" charset="0"/>
              </a:rPr>
              <a:t>стіну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ставки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оформлювали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дзеркал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русла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річок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перетворювали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канали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/>
          </a:p>
        </p:txBody>
      </p:sp>
      <p:pic>
        <p:nvPicPr>
          <p:cNvPr id="1026" name="Picture 2" descr="http://newpix.ru/wp-content/uploads/2013/09/tb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4392488" cy="2196245"/>
          </a:xfrm>
          <a:prstGeom prst="rect">
            <a:avLst/>
          </a:prstGeom>
          <a:noFill/>
        </p:spPr>
      </p:pic>
      <p:pic>
        <p:nvPicPr>
          <p:cNvPr id="1028" name="Picture 4" descr="http://el-ab.ru/foto9.png?i=6203&amp;k=italyanskij-sad-fo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76872"/>
            <a:ext cx="3443536" cy="2242604"/>
          </a:xfrm>
          <a:prstGeom prst="rect">
            <a:avLst/>
          </a:prstGeom>
          <a:noFill/>
        </p:spPr>
      </p:pic>
      <p:pic>
        <p:nvPicPr>
          <p:cNvPr id="1030" name="Picture 6" descr="http://countrysideliving.net/img/gardens/Hampton-Court_Pond-Gr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437112"/>
            <a:ext cx="2630066" cy="2185878"/>
          </a:xfrm>
          <a:prstGeom prst="rect">
            <a:avLst/>
          </a:prstGeom>
          <a:noFill/>
        </p:spPr>
      </p:pic>
      <p:pic>
        <p:nvPicPr>
          <p:cNvPr id="1032" name="Picture 8" descr="http://netpulse.ru/news/islamsad2/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509120"/>
            <a:ext cx="2166797" cy="2104889"/>
          </a:xfrm>
          <a:prstGeom prst="rect">
            <a:avLst/>
          </a:prstGeom>
          <a:noFill/>
        </p:spPr>
      </p:pic>
      <p:pic>
        <p:nvPicPr>
          <p:cNvPr id="1034" name="Picture 10" descr="https://im2-tub-ua.yandex.net/i?id=14b5a56594c96cd5bc108f87cc68605e&amp;n=33&amp;h=215&amp;w=28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509120"/>
            <a:ext cx="2733675" cy="2047876"/>
          </a:xfrm>
          <a:prstGeom prst="rect">
            <a:avLst/>
          </a:prstGeom>
          <a:noFill/>
        </p:spPr>
      </p:pic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I:\музика\Рисунок5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58200" y="3933056"/>
            <a:ext cx="5858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Кнопка дії: додому 12">
            <a:hlinkClick r:id="rId9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10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 txBox="1">
            <a:spLocks noGrp="1"/>
          </p:cNvSpPr>
          <p:nvPr>
            <p:ph type="title"/>
          </p:nvPr>
        </p:nvSpPr>
        <p:spPr>
          <a:xfrm>
            <a:off x="1258889" y="548217"/>
            <a:ext cx="6810375" cy="582083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ДЕКОРАТИВНЕ    МИСТЕЦТВО</a:t>
            </a:r>
            <a:r>
              <a:rPr lang="ru-RU" altLang="ru-RU" sz="3200" b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/>
            </a:r>
            <a:br>
              <a:rPr lang="ru-RU" altLang="ru-RU" sz="3200" b="1" dirty="0" smtClean="0">
                <a:solidFill>
                  <a:srgbClr val="FFC000"/>
                </a:solidFill>
                <a:latin typeface="Arial" charset="0"/>
                <a:cs typeface="Arial" charset="0"/>
              </a:rPr>
            </a:br>
            <a:endParaRPr lang="ru-RU" altLang="ru-RU" sz="3200" dirty="0" smtClean="0">
              <a:solidFill>
                <a:srgbClr val="FFC000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203848" y="1124744"/>
            <a:ext cx="3981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Медальєрне</a:t>
            </a:r>
            <a:r>
              <a:rPr lang="ru-RU" alt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altLang="ru-RU" sz="28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upload.wikimedia.org/wikipedia/commons/7/7e/Ancient_Greek_Silver_Coin_%28Dekadrachm%29%2C_about_400_B.C.E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25144"/>
            <a:ext cx="1944216" cy="1944216"/>
          </a:xfrm>
          <a:prstGeom prst="rect">
            <a:avLst/>
          </a:prstGeom>
          <a:noFill/>
        </p:spPr>
      </p:pic>
      <p:pic>
        <p:nvPicPr>
          <p:cNvPr id="34822" name="Picture 6" descr="https://im3-tub-ua.yandex.net/i?id=cb7c8a2b28c16fc04e9ac403ac1fafc7&amp;n=33&amp;h=215&amp;w=2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725144"/>
            <a:ext cx="1953258" cy="1944216"/>
          </a:xfrm>
          <a:prstGeom prst="rect">
            <a:avLst/>
          </a:prstGeom>
          <a:noFill/>
        </p:spPr>
      </p:pic>
      <p:pic>
        <p:nvPicPr>
          <p:cNvPr id="34824" name="Picture 8" descr="http://topref.ru/main/images/79366/6cf977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633421"/>
            <a:ext cx="2880319" cy="2928627"/>
          </a:xfrm>
          <a:prstGeom prst="rect">
            <a:avLst/>
          </a:prstGeom>
          <a:noFill/>
        </p:spPr>
      </p:pic>
      <p:sp>
        <p:nvSpPr>
          <p:cNvPr id="10" name="Прямокутник 9"/>
          <p:cNvSpPr/>
          <p:nvPr/>
        </p:nvSpPr>
        <p:spPr>
          <a:xfrm>
            <a:off x="5831632" y="4509120"/>
            <a:ext cx="33123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Бронзовые медали эпохи Ренессанса: а, б — работа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Пизанелло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(1395-1455 гг.); в — аверс и реверс медали работы Б.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Челлини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(1500-1571 гг.)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47667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Прямокутник 4"/>
          <p:cNvSpPr/>
          <p:nvPr/>
        </p:nvSpPr>
        <p:spPr>
          <a:xfrm>
            <a:off x="395536" y="1582341"/>
            <a:ext cx="55446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виготовлення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монет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медалей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знову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відродилося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виді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творчої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задіяно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велику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ювелірів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художників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скульпторів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спостерігалось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активне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медальєрних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центрів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князівських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дворів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папському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Римі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Неаполі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Пармі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Мантуї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Венеції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Медальєрне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періоду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мало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яскраво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виражений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аристократичний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характер.</a:t>
            </a:r>
            <a:endParaRPr lang="ru-RU" alt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нопка дії: додому 12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 txBox="1">
            <a:spLocks noGrp="1"/>
          </p:cNvSpPr>
          <p:nvPr>
            <p:ph type="title"/>
          </p:nvPr>
        </p:nvSpPr>
        <p:spPr>
          <a:xfrm>
            <a:off x="827089" y="645584"/>
            <a:ext cx="6810375" cy="582083"/>
          </a:xfrm>
        </p:spPr>
        <p:txBody>
          <a:bodyPr/>
          <a:lstStyle/>
          <a:p>
            <a:r>
              <a:rPr lang="uk-UA" altLang="ru-RU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altLang="ru-RU" sz="2800" b="1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2278063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348880"/>
            <a:ext cx="2320925" cy="309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348880"/>
            <a:ext cx="2376487" cy="309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3"/>
          <p:cNvSpPr>
            <a:spLocks noChangeArrowheads="1"/>
          </p:cNvSpPr>
          <p:nvPr/>
        </p:nvSpPr>
        <p:spPr bwMode="auto">
          <a:xfrm>
            <a:off x="395536" y="5534561"/>
            <a:ext cx="280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Н.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Фьорентіно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600" b="1" i="1" dirty="0" err="1" smtClean="0">
                <a:latin typeface="Times New Roman" pitchFamily="18" charset="0"/>
                <a:cs typeface="Times New Roman" pitchFamily="18" charset="0"/>
              </a:rPr>
              <a:t>Лицьовий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медалі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600" b="1" i="1" dirty="0" smtClean="0">
                <a:latin typeface="Times New Roman" pitchFamily="18" charset="0"/>
                <a:cs typeface="Times New Roman" pitchFamily="18" charset="0"/>
              </a:rPr>
              <a:t>честь Джованни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Торнабуоні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8" name="Прямоугольник 4"/>
          <p:cNvSpPr>
            <a:spLocks noChangeArrowheads="1"/>
          </p:cNvSpPr>
          <p:nvPr/>
        </p:nvSpPr>
        <p:spPr bwMode="auto">
          <a:xfrm>
            <a:off x="3419872" y="5445224"/>
            <a:ext cx="234443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Невідомий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Лицьовий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медалі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на</a:t>
            </a: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честь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Козімо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Медічі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9" name="Прямоугольник 5"/>
          <p:cNvSpPr>
            <a:spLocks noChangeArrowheads="1"/>
          </p:cNvSpPr>
          <p:nvPr/>
        </p:nvSpPr>
        <p:spPr bwMode="auto">
          <a:xfrm>
            <a:off x="6156176" y="5517232"/>
            <a:ext cx="272473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Челліні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Лицьовий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медалі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на честь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папи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римського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Климента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VII. XVI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467544" y="1268760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медалі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виду декоративного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260648"/>
            <a:ext cx="560633" cy="1016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0"/>
            <a:ext cx="642988" cy="1224136"/>
          </a:xfrm>
          <a:prstGeom prst="rect">
            <a:avLst/>
          </a:prstGeom>
          <a:noFill/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uzichne_mistectvo_renesans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562" y="476672"/>
            <a:ext cx="8040893" cy="60306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1916832"/>
            <a:ext cx="1453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Урок 14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Кераміка</a:t>
            </a: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8" descr="Картинки по запросу майолика статуетки ренесанс италия 18 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1126" y="836713"/>
            <a:ext cx="302135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908720"/>
            <a:ext cx="5184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італійська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кераміка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здійснила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стрімкий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перехід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стадії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грубого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ремесла до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високопрофесійного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розписної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майоліки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39552" y="2924944"/>
            <a:ext cx="3915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32770" name="Picture 2" descr="http://www.vevivi.ru/best/images/all2/6632_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17032"/>
            <a:ext cx="1742703" cy="2916077"/>
          </a:xfrm>
          <a:prstGeom prst="rect">
            <a:avLst/>
          </a:prstGeom>
          <a:noFill/>
        </p:spPr>
      </p:pic>
      <p:pic>
        <p:nvPicPr>
          <p:cNvPr id="12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5892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941168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5445224"/>
            <a:ext cx="864096" cy="770680"/>
          </a:xfrm>
          <a:prstGeom prst="rect">
            <a:avLst/>
          </a:prstGeom>
          <a:noFill/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Прямокутник 6"/>
          <p:cNvSpPr/>
          <p:nvPr/>
        </p:nvSpPr>
        <p:spPr>
          <a:xfrm>
            <a:off x="323528" y="3573016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Май</a:t>
            </a:r>
            <a:r>
              <a:rPr lang="en-US" altLang="ru-RU" sz="24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altLang="ru-RU" sz="2400" b="1" i="1" u="sng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ліка</a:t>
            </a:r>
            <a:r>
              <a:rPr lang="ru-RU" altLang="ru-RU" sz="24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різновид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кераміки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виготовляється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випаленої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глини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використанням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розписної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глазурі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Кнопка дії: додому 14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92896"/>
            <a:ext cx="1971231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478096"/>
            <a:ext cx="2304256" cy="34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3"/>
          <p:cNvSpPr>
            <a:spLocks noChangeArrowheads="1"/>
          </p:cNvSpPr>
          <p:nvPr/>
        </p:nvSpPr>
        <p:spPr bwMode="auto">
          <a:xfrm>
            <a:off x="251520" y="5805264"/>
            <a:ext cx="2520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Глечик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зображенням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музиканта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1536 р.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Фаєнца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Прямоугольник 4"/>
          <p:cNvSpPr>
            <a:spLocks noChangeArrowheads="1"/>
          </p:cNvSpPr>
          <p:nvPr/>
        </p:nvSpPr>
        <p:spPr bwMode="auto">
          <a:xfrm>
            <a:off x="2699792" y="5805264"/>
            <a:ext cx="22322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Б.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Паліссі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глечик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носиком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ручкою.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Кін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XV ст.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23528" y="476672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Популярними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керамічними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центрами,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вирізнялися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індивідуальними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формами та декором, стали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Флоренція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Сієна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Урбіно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Дерута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Савона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містах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виготовляли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побутовий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високохудожній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парадний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посуд,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весільний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посуд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умовними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портретами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наречених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розписах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переважали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сюжетні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сцени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східні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орнаменти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італійські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герби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рослинні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візерунки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22" name="Picture 2" descr="http://www.vevivi.ru/best/images/all2/6632_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420888"/>
            <a:ext cx="3528392" cy="3528392"/>
          </a:xfrm>
          <a:prstGeom prst="rect">
            <a:avLst/>
          </a:prstGeom>
          <a:noFill/>
        </p:spPr>
      </p:pic>
      <p:sp>
        <p:nvSpPr>
          <p:cNvPr id="9" name="Прямокутник 8"/>
          <p:cNvSpPr/>
          <p:nvPr/>
        </p:nvSpPr>
        <p:spPr>
          <a:xfrm>
            <a:off x="5724129" y="602128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Італійська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майоліка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ілка вправо 9">
            <a:hlinkClick r:id="rId5" action="ppaction://hlinkpres?slideindex=1&amp;slidetitle="/>
          </p:cNvPr>
          <p:cNvSpPr/>
          <p:nvPr/>
        </p:nvSpPr>
        <p:spPr>
          <a:xfrm>
            <a:off x="8165592" y="5445224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 descr="I:\музика\Рисунок6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60432" y="2204864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I:\музика\Рисунок5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5804614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Кнопка дії: додому 13">
            <a:hlinkClick r:id="rId8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9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4797152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8365" y="260649"/>
            <a:ext cx="460901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Мода </a:t>
            </a:r>
            <a:r>
              <a:rPr lang="ru-RU" sz="4800" b="1" i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Ренесансу</a:t>
            </a:r>
            <a:endParaRPr lang="ru-RU" sz="4800" b="1" i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76050"/>
            <a:ext cx="2520280" cy="398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2843808" y="5301208"/>
            <a:ext cx="18002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Тіціан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«Портрет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доньки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Тіціана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Лавінії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1560 р.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2636912"/>
            <a:ext cx="1593609" cy="3953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>
            <a:off x="5436096" y="5517232"/>
            <a:ext cx="17668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Бонвічіно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«Портрет джентльмена». 1526 р.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323528" y="1052736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Ренесансна мода, пов'язана з усебічним розвитком людини й усвідомленням нею своєї індивідуальності, зародилася в Італії. Жінки носили сукні двох видів: спідню з довгими вузькими рукавами і верхнє, схожу на халат. Спідниці мали широкі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843808" y="2564904"/>
            <a:ext cx="4392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симетричні складки й були доволі об'ємними. Елементами декору слугували різні види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шнурувані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 дорогі тканини, узори на рукавах, вишивка, коштовності .</a:t>
            </a:r>
            <a:endParaRPr lang="ru-RU" sz="2400" dirty="0"/>
          </a:p>
        </p:txBody>
      </p:sp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4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3957" y="2204864"/>
            <a:ext cx="470043" cy="69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http://www.art-drawing.ru/images/jcomments/bottichelli-simonet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1977699" cy="2664296"/>
          </a:xfrm>
          <a:prstGeom prst="rect">
            <a:avLst/>
          </a:prstGeom>
          <a:noFill/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395536" y="476672"/>
            <a:ext cx="84249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 перукарському мистецтві домінували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ви­\тонченість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вишуканість. Зачіски різних видів поєднувалися з крутою завивкою на папіль­йотки. В якості прикрас використовували перли, вуалі, стрічки, квіти тощо.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5" name="Picture 9" descr="http://palermo.repubblica.it/images/2012/05/03/230727275-981631cc-4c3a-40ef-a7d8-aad48b026871.jpg"/>
          <p:cNvPicPr>
            <a:picLocks noChangeAspect="1" noChangeArrowheads="1"/>
          </p:cNvPicPr>
          <p:nvPr/>
        </p:nvPicPr>
        <p:blipFill>
          <a:blip r:embed="rId3" cstate="print"/>
          <a:srcRect l="12226" r="6265" b="12770"/>
          <a:stretch>
            <a:fillRect/>
          </a:stretch>
        </p:blipFill>
        <p:spPr bwMode="auto">
          <a:xfrm>
            <a:off x="2555776" y="2060848"/>
            <a:ext cx="1728192" cy="2592288"/>
          </a:xfrm>
          <a:prstGeom prst="rect">
            <a:avLst/>
          </a:prstGeom>
          <a:noFill/>
        </p:spPr>
      </p:pic>
      <p:pic>
        <p:nvPicPr>
          <p:cNvPr id="65538" name="Picture 2" descr="http://referaty.lviv.ua/art/uploads/refimages/images-referats-13919-image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701687"/>
            <a:ext cx="3888432" cy="2156313"/>
          </a:xfrm>
          <a:prstGeom prst="rect">
            <a:avLst/>
          </a:prstGeom>
          <a:noFill/>
        </p:spPr>
      </p:pic>
      <p:pic>
        <p:nvPicPr>
          <p:cNvPr id="65547" name="Picture 11" descr="http://img.fullartindex.com/Media/ai/La-infanta-Isabel-Clara-Eugenia-detail.jpg?preset=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060848"/>
            <a:ext cx="2000223" cy="2592288"/>
          </a:xfrm>
          <a:prstGeom prst="rect">
            <a:avLst/>
          </a:prstGeom>
          <a:noFill/>
        </p:spPr>
      </p:pic>
      <p:pic>
        <p:nvPicPr>
          <p:cNvPr id="65549" name="Picture 13" descr="http://www.mediander.com/images/Ingram/book/978/382/284/922/004/97838228492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060848"/>
            <a:ext cx="2016224" cy="2520280"/>
          </a:xfrm>
          <a:prstGeom prst="rect">
            <a:avLst/>
          </a:prstGeom>
          <a:noFill/>
        </p:spPr>
      </p:pic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70071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44408" y="551723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9" action="ppaction://hlinkpres?slideindex=2&amp;slidetitle=Слайд 2" highlightClick="1"/>
          </p:cNvPr>
          <p:cNvSpPr/>
          <p:nvPr/>
        </p:nvSpPr>
        <p:spPr>
          <a:xfrm>
            <a:off x="788436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10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онвичино Алессандро (Моретто) Портрет графа Шарра Мартиненго Чезареско. Италия. Костюм высокого Возрожд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2376264" cy="381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Доменико Каприола. Автопортрет. 1512 г. Костюм Италия эпоха Высокого Возрожденя Очень открытая линия декольте, видна рубашка. Широкие рукава. Круглый бер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852936"/>
            <a:ext cx="2016224" cy="371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395536" y="54868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У чоловічій моді епохи Ренесансу панували короткі костюми з античною тунікою та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облягаючі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штани, пошиті з кольорової тканини. Сорочка найчастіше була з тонкого білого полотна довжиною до середини стегон; її носили заправленою у штани. Чоловічий плащ спадав із плечей до самої землі, мав ушиті рукави й широкий комір.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ілка вправо 4">
            <a:hlinkClick r:id="rId4" action="ppaction://hlinkpres?slideindex=1&amp;slidetitle="/>
          </p:cNvPr>
          <p:cNvSpPr/>
          <p:nvPr/>
        </p:nvSpPr>
        <p:spPr>
          <a:xfrm>
            <a:off x="7956376" y="6165304"/>
            <a:ext cx="1187624" cy="484632"/>
          </a:xfrm>
          <a:prstGeom prst="rightArrow">
            <a:avLst/>
          </a:prstGeom>
          <a:solidFill>
            <a:srgbClr val="0000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562" name="Picture 2" descr="http://media-cache-ak0.pinimg.com/originals/e9/e8/f4/e9e8f41495fd3b27a0064f9cbb66f5f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780928"/>
            <a:ext cx="4340583" cy="1800200"/>
          </a:xfrm>
          <a:prstGeom prst="rect">
            <a:avLst/>
          </a:prstGeom>
          <a:noFill/>
        </p:spPr>
      </p:pic>
      <p:pic>
        <p:nvPicPr>
          <p:cNvPr id="66564" name="Picture 4" descr="https://im0-tub-ua.yandex.net/i?id=a2e707ad802fec2ec9c83aace24ee913&amp;n=33&amp;h=215&amp;w=39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581128"/>
            <a:ext cx="3781425" cy="2047876"/>
          </a:xfrm>
          <a:prstGeom prst="rect">
            <a:avLst/>
          </a:prstGeom>
          <a:noFill/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:\музика\Рисунок5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60432" y="2348880"/>
            <a:ext cx="683568" cy="100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9" action="ppaction://hlinkpres?slideindex=2&amp;slidetitle=Слайд 2" highlightClick="1"/>
          </p:cNvPr>
          <p:cNvSpPr/>
          <p:nvPr/>
        </p:nvSpPr>
        <p:spPr>
          <a:xfrm>
            <a:off x="7452320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10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680424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32656"/>
            <a:ext cx="703474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Інтерєр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Ренесанс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2" descr="C:\Users\User\Documents\Кондратова Електронний додаток до підручника Мистецтво 8 клас\14 урок\Ілюстрації\інтерєр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3384376" cy="317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395536" y="1052736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Головна особливість цього стилю – це скасування всіх обмежень і канонів. Оформлене в стилі епохи Відродження приміщення, передбачає використання маси найрізноманітніших рішень -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майоликовий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посуд, прикрашений різьбленням, дерев'яні меблі, оригінальні скульптурні композиції і форми, і розкішні орнаменти. Загальним змістом об'єднуються всі ці елементи - прагненням привнести в декор приміщення ошатність і святковість. Основні кольори - жовтий, коричневий, фіолетовий і синій.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ocuments\Кондратова Електронний додаток до підручника Мистецтво 8 клас\14 урок\Ілюстрації\інтерєр\1463470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2976"/>
            <a:ext cx="4059319" cy="344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49543" y="1700808"/>
            <a:ext cx="53698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5589240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95536" y="47667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Величезна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різноманітність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меблів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привніс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декор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інтер'єру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Ренесанс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прийнято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прикрашати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мальовничими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панелями,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дерев'яною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різьбою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позолоту.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Витонченим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різьбленням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прикрашають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картинні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рами,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дзеркала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стільці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самих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химерних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формах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ніжки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стільців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столів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Виключно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дорогих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дерев, проводиться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меблі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://www.remont-f.ru/service/design/style/history/Renaiss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08920"/>
            <a:ext cx="3815265" cy="3861048"/>
          </a:xfrm>
          <a:prstGeom prst="rect">
            <a:avLst/>
          </a:prstGeom>
          <a:noFill/>
        </p:spPr>
      </p:pic>
      <p:pic>
        <p:nvPicPr>
          <p:cNvPr id="69636" name="Picture 4" descr="https://im3-tub-ua.yandex.net/i?id=dec028a017e14921b9c9ee7bce91b622&amp;n=33&amp;h=215&amp;w=4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4608510" cy="2304256"/>
          </a:xfrm>
          <a:prstGeom prst="rect">
            <a:avLst/>
          </a:prstGeom>
          <a:noFill/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6612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551723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104360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140364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95536" y="47667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Характерною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особливістю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інтер'єру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людей,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основної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символіки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www.o-m-d.ru/uploads/posts/2013-10/thumbs/1380778869_manerizm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8133174" cy="4536504"/>
          </a:xfrm>
          <a:prstGeom prst="rect">
            <a:avLst/>
          </a:prstGeom>
          <a:noFill/>
        </p:spPr>
      </p:pic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873" y="47667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67544" y="47667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Тканини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займають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інтер'єрі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облямівки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обрамляють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гобелени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шпалери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виконаної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декоративних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квітів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ваз.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Орнаменти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листя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розпису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стелі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 строго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прямокутної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Масивний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великоваговий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карниз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відмінною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90" name="Picture 6" descr="http://storage_01.startwish.ru/images/75/b5/4909/3d152f2d5e30e5b401209a3bbdf7497bd413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089550"/>
            <a:ext cx="3053071" cy="3344067"/>
          </a:xfrm>
          <a:prstGeom prst="rect">
            <a:avLst/>
          </a:prstGeom>
          <a:noFill/>
        </p:spPr>
      </p:pic>
      <p:pic>
        <p:nvPicPr>
          <p:cNvPr id="67592" name="Picture 8" descr="http://www.colors.life/upload/blogs/d1/0b/d10bd1255a97eac102a54fe2dd6d9477_RSZ_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1"/>
            <a:ext cx="5288208" cy="3528392"/>
          </a:xfrm>
          <a:prstGeom prst="rect">
            <a:avLst/>
          </a:prstGeom>
          <a:noFill/>
        </p:spPr>
      </p:pic>
      <p:sp>
        <p:nvSpPr>
          <p:cNvPr id="5" name="Стрілка вправо 4">
            <a:hlinkClick r:id="rId4" action="ppaction://hlinkpres?slideindex=1&amp;slidetitle="/>
          </p:cNvPr>
          <p:cNvSpPr/>
          <p:nvPr/>
        </p:nvSpPr>
        <p:spPr>
          <a:xfrm>
            <a:off x="8165592" y="6093296"/>
            <a:ext cx="978408" cy="484632"/>
          </a:xfrm>
          <a:prstGeom prst="rightArrow">
            <a:avLst/>
          </a:prstGeom>
          <a:solidFill>
            <a:srgbClr val="FF99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9383" y="1196752"/>
            <a:ext cx="63461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522920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59633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992681" cy="180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733256"/>
            <a:ext cx="1166448" cy="924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052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642988" cy="1224136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539552" y="1196752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музичному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мистецтву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AutoNum type="arabicPeriod"/>
            </a:pP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Чим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характеризується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AutoNum type="arabicPeriod"/>
            </a:pP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декоративне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AutoNum type="arabicPeriod"/>
            </a:pP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про моду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260648"/>
            <a:ext cx="68711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u="sng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sz="5400" b="1" i="1" u="sng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u="sng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sz="5400" b="1" i="1" u="sng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2" descr="Картинки по запросу музика ренесан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492896"/>
            <a:ext cx="3914775" cy="404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112474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характеризується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відновленням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інтересу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прагненням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відобразити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багатоманітність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втілити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гармонії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благозвучності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7" descr="Картинки по запросу музика ренесанс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36912"/>
            <a:ext cx="3848100" cy="394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332656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36724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§14 с.119 – 125</a:t>
            </a: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Доповніть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ваше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електронне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світлинами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декоративного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ландшафтної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(у 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форматі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 *.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jpg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фрагменти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музичних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створених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форматі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 мр3 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altLang="ru-RU" sz="3200" i="1" dirty="0" err="1" smtClean="0">
                <a:latin typeface="Times New Roman" pitchFamily="18" charset="0"/>
                <a:cs typeface="Times New Roman" pitchFamily="18" charset="0"/>
              </a:rPr>
              <a:t>відеофайли</a:t>
            </a:r>
            <a:r>
              <a:rPr lang="ru-RU" altLang="ru-RU" sz="3200" i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театральних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спектаклів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581128"/>
            <a:ext cx="1584176" cy="1554473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анімація\0_657da_d4fec14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437112"/>
            <a:ext cx="4392488" cy="2212716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4817" name="Picture 1" descr="C:\Documents and Settings\User\Мои документы\Мои рисунки\анімація\76731612_3571750_43049668_26a7a48eeea01656ef5d6be43778eed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220678"/>
            <a:ext cx="4824536" cy="75651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4ef1e83d3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46070">
            <a:off x="1156263" y="2377240"/>
            <a:ext cx="8812583" cy="845074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 – 288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http://muzofon.tv/search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https://yandex.ua/images/search?p=1&amp;text=ренесанс -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комедії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арте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=ДЕКОРАТИВНІ САДИ ЕПОХИ ВІДРОДЖЕННЯ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https://www.youtube.com/watch?v=r6_RIwfCFHM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https://www.youtube.com/watch?v=6m8lmxJv82U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кераміка - майоліка епохи Відродження Б.</a:t>
            </a:r>
            <a:r>
              <a:rPr lang="uk-UA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Паллісі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https://yandex.ua/images/search?p=2&amp;text=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епохи Відродження  мода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https://yandex.ua/images/search?text=епохи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чоловіча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мода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http://dengivoda.at.ua/blog/2014-05-05-5962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епохи Відродження  декор інтер'єру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https://yandex.ua/images/search?text=епохи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декор  тканин</a:t>
            </a: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26023" cy="6228805"/>
          </a:xfrm>
          <a:prstGeom prst="round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620688"/>
            <a:ext cx="704850" cy="62865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810375" cy="582084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r>
              <a:rPr lang="ru-RU" alt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endParaRPr lang="ru-RU" altLang="ru-RU" sz="4400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7172" name="Прямоугольник 2"/>
          <p:cNvSpPr>
            <a:spLocks noChangeArrowheads="1"/>
          </p:cNvSpPr>
          <p:nvPr/>
        </p:nvSpPr>
        <p:spPr bwMode="auto">
          <a:xfrm>
            <a:off x="323528" y="1268760"/>
            <a:ext cx="85689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altLang="ru-RU" sz="24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400" b="1" i="1" u="sng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музичного</a:t>
            </a:r>
            <a:r>
              <a:rPr lang="ru-RU" altLang="ru-RU" sz="2400" b="1" i="1" u="sng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b="1" i="1" u="sng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400" b="1" i="1" u="sng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u="sng" dirty="0" err="1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4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altLang="ru-RU" sz="2400" b="1" i="1" u="sng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нововведення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теорії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протиставлення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музичними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теоретиками 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(Й. 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Тінкторіс,Дж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Царліно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сучасної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манери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запису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античній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Clr>
                <a:srgbClr val="FF0000"/>
              </a:buClr>
              <a:buSzPct val="100000"/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розгляд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як науки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порівняння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арифметикою,</a:t>
            </a:r>
          </a:p>
          <a:p>
            <a:pPr algn="just">
              <a:buClr>
                <a:srgbClr val="FF0000"/>
              </a:buClr>
              <a:buSzPct val="100000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геометрією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астрономією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(число, 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числова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пропорція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Clr>
                <a:srgbClr val="FF0000"/>
              </a:buClr>
              <a:buSzPct val="100000"/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симетрія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музичній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поступовий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перехід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зіставлення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словом 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400" i="1" dirty="0" err="1">
                <a:latin typeface="Times New Roman" pitchFamily="18" charset="0"/>
                <a:cs typeface="Times New Roman" pitchFamily="18" charset="0"/>
              </a:rPr>
              <a:t>граматика</a:t>
            </a:r>
            <a:r>
              <a:rPr lang="ru-RU" altLang="ru-RU" sz="2400" i="1" dirty="0">
                <a:latin typeface="Times New Roman" pitchFamily="18" charset="0"/>
                <a:cs typeface="Times New Roman" pitchFamily="18" charset="0"/>
              </a:rPr>
              <a:t>, риторика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Clr>
                <a:srgbClr val="FF0000"/>
              </a:buClr>
            </a:pP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653136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5229200"/>
            <a:ext cx="1108531" cy="988690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1772816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активне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композиторських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національних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шкіл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нідерландської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(Ґ.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Дюфаї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Й.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Окегем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Ж.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Депре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італійської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(Дж. Да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Палестріна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Джезуальдо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французької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(К.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Жанекен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німецької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(Г.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Фінк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А. фон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Брук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англійської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(Дж.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Тавернер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іспанської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(К. де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Моралес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Т. де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Вікторія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чеської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(Я.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Турновський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К. Гарант)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buClr>
                <a:srgbClr val="FF0000"/>
              </a:buClr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індивідуальних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композиторських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стилів</a:t>
            </a:r>
            <a:endParaRPr lang="ru-RU" sz="24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1907704" y="620688"/>
            <a:ext cx="49804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</a:p>
          <a:p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( </a:t>
            </a:r>
            <a:r>
              <a:rPr lang="uk-UA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прдовження</a:t>
            </a:r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5301208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2636912"/>
            <a:ext cx="1208906" cy="1078213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" name="Рисунок 10" descr="1181132553_photo27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38140">
            <a:off x="1631853" y="5258479"/>
            <a:ext cx="524111" cy="1292329"/>
          </a:xfrm>
          <a:prstGeom prst="rect">
            <a:avLst/>
          </a:prstGeom>
        </p:spPr>
      </p:pic>
      <p:pic>
        <p:nvPicPr>
          <p:cNvPr id="12" name="Рисунок 11" descr="01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3928" y="5246345"/>
            <a:ext cx="1408187" cy="1310650"/>
          </a:xfrm>
          <a:prstGeom prst="rect">
            <a:avLst/>
          </a:prstGeom>
        </p:spPr>
      </p:pic>
      <p:sp>
        <p:nvSpPr>
          <p:cNvPr id="9" name="Кнопка дії: додому 8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 txBox="1">
            <a:spLocks noGrp="1"/>
          </p:cNvSpPr>
          <p:nvPr>
            <p:ph type="title"/>
          </p:nvPr>
        </p:nvSpPr>
        <p:spPr>
          <a:xfrm>
            <a:off x="1043608" y="1268760"/>
            <a:ext cx="6810375" cy="582084"/>
          </a:xfrm>
        </p:spPr>
        <p:txBody>
          <a:bodyPr>
            <a:normAutofit/>
          </a:bodyPr>
          <a:lstStyle/>
          <a:p>
            <a:r>
              <a:rPr lang="uk-UA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196" name="Прямоугольник 1"/>
          <p:cNvSpPr>
            <a:spLocks noChangeArrowheads="1"/>
          </p:cNvSpPr>
          <p:nvPr/>
        </p:nvSpPr>
        <p:spPr bwMode="auto">
          <a:xfrm>
            <a:off x="323528" y="476672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Популярними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жанрами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світської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мадригал, канцона, </a:t>
            </a:r>
            <a:r>
              <a:rPr lang="ru-RU" altLang="ru-RU" sz="2400" b="1" dirty="0" err="1">
                <a:latin typeface="Times New Roman" pitchFamily="18" charset="0"/>
                <a:cs typeface="Times New Roman" pitchFamily="18" charset="0"/>
              </a:rPr>
              <a:t>пісня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51520" y="1772816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altLang="ru-RU" sz="2400" b="1" dirty="0" smtClean="0">
                <a:latin typeface="Arial" charset="0"/>
                <a:cs typeface="Arial" charset="0"/>
              </a:rPr>
              <a:t>       </a:t>
            </a:r>
            <a:r>
              <a:rPr lang="ru-RU" altLang="ru-RU" sz="2400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Мадригал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світський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музично-поетичний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пісенний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жанр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У XVI ст.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рис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багатоголосної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вокальної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поеми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ліричного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400" b="1" u="sng" dirty="0" err="1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Канц</a:t>
            </a:r>
            <a:r>
              <a:rPr lang="en-US" altLang="ru-RU" sz="2400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altLang="ru-RU" sz="2400" b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вид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ліричної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особливої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походить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провансальської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середньовіччя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значного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Північній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  <p:pic>
        <p:nvPicPr>
          <p:cNvPr id="6" name="Picture 4" descr="Картинки по запросу Мадригал ренессанс 18 в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077072"/>
            <a:ext cx="2627214" cy="25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Картинки по запросу Мадригал ренессанс 18 в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77072"/>
            <a:ext cx="250999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3789040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1196752"/>
            <a:ext cx="704850" cy="628650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 txBox="1">
            <a:spLocks noGrp="1"/>
          </p:cNvSpPr>
          <p:nvPr>
            <p:ph type="title"/>
          </p:nvPr>
        </p:nvSpPr>
        <p:spPr>
          <a:xfrm>
            <a:off x="755651" y="260351"/>
            <a:ext cx="6810375" cy="582083"/>
          </a:xfrm>
        </p:spPr>
        <p:txBody>
          <a:bodyPr>
            <a:noAutofit/>
          </a:bodyPr>
          <a:lstStyle/>
          <a:p>
            <a:r>
              <a:rPr lang="uk-UA" altLang="ru-RU" sz="4000" b="1" i="1" u="sng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Практична робота</a:t>
            </a:r>
            <a:endParaRPr lang="ru-RU" altLang="ru-RU" sz="4000" b="1" i="1" u="sng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0287" y="1268761"/>
            <a:ext cx="521242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3"/>
          <p:cNvSpPr>
            <a:spLocks noChangeArrowheads="1"/>
          </p:cNvSpPr>
          <p:nvPr/>
        </p:nvSpPr>
        <p:spPr bwMode="auto">
          <a:xfrm>
            <a:off x="4067944" y="5877272"/>
            <a:ext cx="39531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Собор Св. Петра. XVI–XVII ст. Ватикан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251520" y="908720"/>
            <a:ext cx="33843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Прослухайте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мадригал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нідерландського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композитора О.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Лассо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собору святого Петра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Ватикані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Надайте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характеристику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вокальному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спробуйте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співвіднести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музику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архітектурою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260648"/>
            <a:ext cx="560633" cy="1016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539552" cy="10272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5536" y="6237312"/>
            <a:ext cx="334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u="sng" dirty="0" smtClean="0">
                <a:latin typeface="Times New Roman" pitchFamily="18" charset="0"/>
                <a:cs typeface="Times New Roman" pitchFamily="18" charset="0"/>
              </a:rPr>
              <a:t>Слухання: </a:t>
            </a:r>
            <a:r>
              <a:rPr lang="ru-RU" altLang="ru-RU" sz="1600" b="1" i="1" u="sng" dirty="0" smtClean="0"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600" b="1" i="1" u="sng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altLang="ru-RU" sz="1600" b="1" i="1" u="sng" dirty="0" smtClean="0">
                <a:latin typeface="Times New Roman" pitchFamily="18" charset="0"/>
                <a:cs typeface="Times New Roman" pitchFamily="18" charset="0"/>
              </a:rPr>
              <a:t> Лассо  «Мадригал»</a:t>
            </a:r>
            <a:endParaRPr lang="ru-RU" sz="16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нопка дії: додому 13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Кнопка дії: звук 14">
            <a:hlinkClick r:id="rId6" action="ppaction://hlinkfile" highlightClick="1"/>
          </p:cNvPr>
          <p:cNvSpPr/>
          <p:nvPr/>
        </p:nvSpPr>
        <p:spPr>
          <a:xfrm>
            <a:off x="899592" y="5805264"/>
            <a:ext cx="610368" cy="394344"/>
          </a:xfrm>
          <a:prstGeom prst="actionButtonSound">
            <a:avLst/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600" b="1" u="sng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  <a:t>ТЕАТРАЛЬНЕ   МИСТЕЦТВО</a:t>
            </a:r>
            <a:br>
              <a:rPr lang="ru-RU" altLang="ru-RU" sz="3600" b="1" u="sng" dirty="0" smtClean="0">
                <a:solidFill>
                  <a:srgbClr val="C00000"/>
                </a:solidFill>
                <a:latin typeface="Monotype Corsiva" pitchFamily="66" charset="0"/>
                <a:cs typeface="Arial" charset="0"/>
              </a:rPr>
            </a:br>
            <a:endParaRPr lang="ru-RU" altLang="ru-RU" sz="3600" u="sng" dirty="0" smtClean="0">
              <a:solidFill>
                <a:srgbClr val="C00000"/>
              </a:solidFill>
              <a:latin typeface="Monotype Corsiva" pitchFamily="66" charset="0"/>
              <a:cs typeface="Arial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052736"/>
            <a:ext cx="4680520" cy="445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рямоугольник 3"/>
          <p:cNvSpPr>
            <a:spLocks noChangeArrowheads="1"/>
          </p:cNvSpPr>
          <p:nvPr/>
        </p:nvSpPr>
        <p:spPr bwMode="auto">
          <a:xfrm>
            <a:off x="4211960" y="558924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Ж.-А. Ватто. «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Італійські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комедіанти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». 1720 р.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251520" y="1340768"/>
            <a:ext cx="40324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межі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XV—XVI ст.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почався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європейського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театру.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Ренесансне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відрізнялося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світським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характером.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Стародавньої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Стародавнього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Риму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призвів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форм античного театру,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жанрів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комедія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трагедія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.   </a:t>
            </a: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5517232"/>
            <a:ext cx="714127" cy="105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323528" y="6093296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27584" y="602128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1650</Words>
  <Application>Microsoft Office PowerPoint</Application>
  <PresentationFormat>Екран (4:3)</PresentationFormat>
  <Paragraphs>130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32</vt:i4>
      </vt:variant>
    </vt:vector>
  </HeadingPairs>
  <TitlesOfParts>
    <vt:vector size="33" baseType="lpstr">
      <vt:lpstr>Тема Office</vt:lpstr>
      <vt:lpstr>Мистецтво в культурі минулого</vt:lpstr>
      <vt:lpstr>Слайд 2</vt:lpstr>
      <vt:lpstr>Слайд 3</vt:lpstr>
      <vt:lpstr>Слайд 4</vt:lpstr>
      <vt:lpstr>  Мистецька скарбничка  </vt:lpstr>
      <vt:lpstr>Слайд 6</vt:lpstr>
      <vt:lpstr>Мистецька скарбничка</vt:lpstr>
      <vt:lpstr>Практична робота</vt:lpstr>
      <vt:lpstr>ТЕАТРАЛЬНЕ   МИСТЕЦТВО </vt:lpstr>
      <vt:lpstr>Слайд 10</vt:lpstr>
      <vt:lpstr>Слайд 11</vt:lpstr>
      <vt:lpstr>Слайд 12</vt:lpstr>
      <vt:lpstr>Слайд 13</vt:lpstr>
      <vt:lpstr>Практичне завдання</vt:lpstr>
      <vt:lpstr>Практичне завдання</vt:lpstr>
      <vt:lpstr> ДЕКОРАТИВНІ САДИ ЕПОХИ ВІДРОДЖЕННЯ </vt:lpstr>
      <vt:lpstr>Слайд 17</vt:lpstr>
      <vt:lpstr> ДЕКОРАТИВНЕ    МИСТЕЦТВО </vt:lpstr>
      <vt:lpstr>Практичне завдання</vt:lpstr>
      <vt:lpstr>Кераміка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Підсумок уроку</vt:lpstr>
      <vt:lpstr>Слайд 30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4</cp:revision>
  <dcterms:created xsi:type="dcterms:W3CDTF">2017-02-26T20:21:15Z</dcterms:created>
  <dcterms:modified xsi:type="dcterms:W3CDTF">2017-02-27T07:52:10Z</dcterms:modified>
</cp:coreProperties>
</file>