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80" r:id="rId6"/>
    <p:sldId id="281" r:id="rId7"/>
    <p:sldId id="282" r:id="rId8"/>
    <p:sldId id="283" r:id="rId9"/>
    <p:sldId id="288" r:id="rId10"/>
    <p:sldId id="284" r:id="rId11"/>
    <p:sldId id="286" r:id="rId12"/>
    <p:sldId id="273" r:id="rId13"/>
    <p:sldId id="298" r:id="rId14"/>
    <p:sldId id="294" r:id="rId15"/>
    <p:sldId id="295" r:id="rId16"/>
    <p:sldId id="300" r:id="rId17"/>
    <p:sldId id="301" r:id="rId18"/>
    <p:sldId id="278" r:id="rId19"/>
    <p:sldId id="279" r:id="rId20"/>
    <p:sldId id="302" r:id="rId21"/>
    <p:sldId id="303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91" autoAdjust="0"/>
    <p:restoredTop sz="93483" autoAdjust="0"/>
  </p:normalViewPr>
  <p:slideViewPr>
    <p:cSldViewPr>
      <p:cViewPr varScale="1">
        <p:scale>
          <a:sx n="105" d="100"/>
          <a:sy n="105" d="100"/>
        </p:scale>
        <p:origin x="-12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4BD2361-7BE5-4665-84BC-DA5C7C81BC63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5B8AB14-5810-49CA-BCC6-C37B06D50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7DA5DC-3D9B-4BA5-8B93-E3B5A4F5252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ABB20-EFE5-45A8-B022-8B3955745E40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6A165-C1AE-494A-A3D4-8C8D10E01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EB78F-8679-48BF-9967-75A80A007344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007C5-6626-418A-8416-10140285E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BB55-D037-4275-8D1D-B2D40C94506B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1D2E-19E3-4572-A110-A8C4BEC0C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C7049-75B9-4129-8164-D7AF11131A51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DDAC7-F6AA-4DBE-A268-6FE2C35E8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1D6D7-C2B2-476E-B9BE-E6305F3CE2B5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796A9-8996-43D2-9EC4-0EC5442A9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1F53C-D77E-4D3B-BC78-832E463D9EAA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43692-1857-434C-A4B7-69E05F656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25499-2DA5-4608-992C-CCA8E9E6FB96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9E143-2294-4342-8E1B-28564BF0A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1B58F-077B-4F15-9F62-9871B4D58335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65AE9-F591-434E-AAE6-C51BB168C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B64CF-B6E3-4A0E-8B19-C7CF21DF7836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85B46-AD62-4514-A370-4B8F156CC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2F45C-09C3-44A9-AF0F-F05BC615D88F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BA1A4-D94D-42E8-B427-65ADAB622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058D5-EDBD-4DE7-BBB7-C966B17BCE20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A4E19-6160-45C3-BFCB-9D3921DC5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FA51C1-FF16-4428-825B-E4AB4025FD77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A4597B-F5DA-4BDA-A9E2-5E4AE55C9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5" r:id="rId4"/>
    <p:sldLayoutId id="2147483699" r:id="rId5"/>
    <p:sldLayoutId id="2147483694" r:id="rId6"/>
    <p:sldLayoutId id="2147483700" r:id="rId7"/>
    <p:sldLayoutId id="2147483701" r:id="rId8"/>
    <p:sldLayoutId id="2147483702" r:id="rId9"/>
    <p:sldLayoutId id="2147483693" r:id="rId10"/>
    <p:sldLayoutId id="21474837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2996952"/>
            <a:ext cx="6172200" cy="1894362"/>
          </a:xfrm>
        </p:spPr>
        <p:txBody>
          <a:bodyPr/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227910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2000" cap="all" dirty="0" smtClean="0">
              <a:solidFill>
                <a:srgbClr val="4E3B30"/>
              </a:solidFill>
              <a:effectLst>
                <a:reflection blurRad="12700" stA="48000" endA="300" endPos="55000" dir="5400000" sy="-90000" algn="bl" rotWithShape="0"/>
              </a:effectLst>
              <a:latin typeface="Franklin Gothic Medium"/>
              <a:ea typeface="+mj-ea"/>
              <a:cs typeface="+mj-cs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2000" cap="all" dirty="0">
              <a:solidFill>
                <a:srgbClr val="4E3B30"/>
              </a:solidFill>
              <a:effectLst>
                <a:reflection blurRad="12700" stA="48000" endA="300" endPos="55000" dir="5400000" sy="-90000" algn="bl" rotWithShape="0"/>
              </a:effectLst>
              <a:latin typeface="Franklin Gothic Medium"/>
              <a:ea typeface="+mj-ea"/>
              <a:cs typeface="+mj-cs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2000" cap="all" dirty="0" smtClean="0">
              <a:solidFill>
                <a:srgbClr val="4E3B30"/>
              </a:solidFill>
              <a:effectLst>
                <a:reflection blurRad="12700" stA="48000" endA="300" endPos="55000" dir="5400000" sy="-90000" algn="bl" rotWithShape="0"/>
              </a:effectLst>
              <a:latin typeface="Franklin Gothic Medium"/>
              <a:ea typeface="+mj-ea"/>
              <a:cs typeface="+mj-cs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0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Карбівнича </a:t>
            </a:r>
            <a:r>
              <a:rPr lang="uk-UA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Алла Сергіївна</a:t>
            </a:r>
            <a:br>
              <a:rPr lang="uk-UA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uk-UA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вчитель української мови і літератури                             </a:t>
            </a:r>
            <a:r>
              <a:rPr lang="uk-UA" sz="2000" cap="all" dirty="0" err="1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Мокрокалигірської</a:t>
            </a:r>
            <a:r>
              <a:rPr lang="uk-UA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ЗОШ І-ІІІ ступенів</a:t>
            </a:r>
            <a:br>
              <a:rPr lang="uk-UA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uk-UA" sz="2000" cap="all" dirty="0" err="1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Катеринопільської</a:t>
            </a:r>
            <a:r>
              <a:rPr lang="uk-UA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районної ради</a:t>
            </a:r>
            <a:br>
              <a:rPr lang="uk-UA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uk-UA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Черкаської області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2555875" y="2420938"/>
            <a:ext cx="64087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uk-UA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Т. Шевченко. Творче життя поета. «Мені тринадцятий минало». Зміна емоційного стану незахищеної дитячої душі у великому і складному світі</a:t>
            </a:r>
            <a:endParaRPr lang="ru-RU" b="1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69900"/>
            <a:ext cx="18954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686800" cy="841248"/>
          </a:xfrm>
          <a:solidFill>
            <a:schemeClr val="bg2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Перше видання «Кобзаря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Объект 3"/>
          <p:cNvSpPr>
            <a:spLocks noGrp="1"/>
          </p:cNvSpPr>
          <p:nvPr>
            <p:ph sz="half" idx="2"/>
          </p:nvPr>
        </p:nvSpPr>
        <p:spPr>
          <a:xfrm>
            <a:off x="4859338" y="2312988"/>
            <a:ext cx="3657600" cy="2376487"/>
          </a:xfrm>
          <a:solidFill>
            <a:schemeClr val="bg2"/>
          </a:solidFill>
        </p:spPr>
        <p:txBody>
          <a:bodyPr/>
          <a:lstStyle/>
          <a:p>
            <a:pPr eaLnBrk="1" hangingPunct="1"/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В  С-Петербурзі    1840 року було надруковано українською мовою «Кобзар»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57338"/>
            <a:ext cx="4248150" cy="38877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Пам’ятник на могилі Тараса Шевченка у Каневі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uk-UA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uk-UA" dirty="0"/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 мене  в сім’ї великій,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сім’ї вольній, новій,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 забудьте пом’янути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Незлим тихим словом.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         Т.Шевченко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557338"/>
            <a:ext cx="3744912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7925" y="104140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1143000" y="211138"/>
            <a:ext cx="6858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Прослуховування аудіозапису поез</a:t>
            </a:r>
            <a:r>
              <a:rPr lang="uk-UA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ії «Мені тринадцятий минало»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813" y="596900"/>
            <a:ext cx="5903912" cy="53863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ea typeface="Calibri"/>
                <a:cs typeface="Times New Roman" pitchFamily="18" charset="0"/>
              </a:rPr>
              <a:t>Робота над текстом твору </a:t>
            </a:r>
            <a:endParaRPr lang="ru-RU" sz="2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Symbol"/>
              <a:buBlip>
                <a:blip r:embed="rId2"/>
              </a:buBlip>
              <a:defRPr/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Які враження викликала у вас ця поезія під час її прослуховування?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Symbol"/>
              <a:buBlip>
                <a:blip r:embed="rId2"/>
              </a:buBlip>
              <a:defRPr/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Що вам відомо про кріпацтво як суспільне явище?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Symbol"/>
              <a:buBlip>
                <a:blip r:embed="rId2"/>
              </a:buBlip>
              <a:defRPr/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Які роботи вимушені були виконувати діти – підлітки у панів?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Symbol"/>
              <a:buBlip>
                <a:blip r:embed="rId2"/>
              </a:buBlip>
              <a:defRPr/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Як склалася доля малого Тараса?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Symbol"/>
              <a:buBlip>
                <a:blip r:embed="rId2"/>
              </a:buBlip>
              <a:defRPr/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Хто допоміг хлопцю, коли він розплакався?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Symbol"/>
              <a:buBlip>
                <a:blip r:embed="rId2"/>
              </a:buBlip>
              <a:defRPr/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Чому, на думку хлопця, йому Бог не дав нічого?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Symbol"/>
              <a:buBlip>
                <a:blip r:embed="rId2"/>
              </a:buBlip>
              <a:defRPr/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Чому сльози хлопця у творі названо тяжкими?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Symbol"/>
              <a:buBlip>
                <a:blip r:embed="rId2"/>
              </a:buBlip>
              <a:defRPr/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Яка основна думка поезії? (Не зазнали щасливого дитинства Тарас і такі , як він, бо не     мали волі, щасливої долі через гноблення народу панами)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Symbol"/>
              <a:buBlip>
                <a:blip r:embed="rId2"/>
              </a:buBlip>
              <a:defRPr/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На скільки частин можна поділити даний твір?Доберіть до них заголовки.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000" dirty="0">
                <a:effectLst/>
                <a:latin typeface="Times New Roman"/>
                <a:ea typeface="Calibri"/>
              </a:rPr>
              <a:t>Зачитати рядки із вірша, які </a:t>
            </a:r>
            <a:r>
              <a:rPr lang="uk-UA" sz="2000" dirty="0" smtClean="0">
                <a:effectLst/>
                <a:latin typeface="Times New Roman"/>
                <a:ea typeface="Calibri"/>
              </a:rPr>
              <a:t>відповідали  </a:t>
            </a:r>
            <a:r>
              <a:rPr lang="uk-UA" sz="2000" dirty="0">
                <a:effectLst/>
                <a:latin typeface="Times New Roman"/>
                <a:ea typeface="Calibri"/>
              </a:rPr>
              <a:t>б цій ілюстрації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557338"/>
            <a:ext cx="8686800" cy="4967287"/>
          </a:xfrm>
          <a:solidFill>
            <a:srgbClr val="DDC0B6"/>
          </a:solidFill>
        </p:spPr>
        <p:txBody>
          <a:bodyPr/>
          <a:lstStyle/>
          <a:p>
            <a:pPr eaLnBrk="1" hangingPunct="1"/>
            <a:r>
              <a:rPr lang="uk-UA" smtClean="0"/>
              <a:t>Т.Шевченко «Мені тринадцятий минало»</a:t>
            </a:r>
            <a:endParaRPr lang="ru-RU" smtClean="0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2060575"/>
            <a:ext cx="4176713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2286000" y="993775"/>
            <a:ext cx="4572000" cy="49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Художні засоби</a:t>
            </a:r>
          </a:p>
          <a:p>
            <a:pPr algn="just">
              <a:lnSpc>
                <a:spcPct val="115000"/>
              </a:lnSpc>
            </a:pPr>
            <a:r>
              <a:rPr lang="uk-UA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Епітети</a:t>
            </a:r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uk-UA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«небо голубеє», «тяжкі сльози»   </a:t>
            </a:r>
          </a:p>
          <a:p>
            <a:pPr algn="just">
              <a:lnSpc>
                <a:spcPct val="115000"/>
              </a:lnSpc>
            </a:pPr>
            <a:r>
              <a:rPr lang="uk-UA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Порівняння:</a:t>
            </a:r>
            <a:r>
              <a:rPr lang="ru-RU" sz="1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«…любо  стало, неначе в бога…»; «мов прокинувся, дивлюся»; «поцілувала…наче сонце засіяло,  неначе все на світі стало моє».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uk-UA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Метафори:</a:t>
            </a:r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«сонце гріло, не пекло»; «сонце… не довго молилось»; «сонце запекло, почервоніло і рай запалило»; «небо помарніло».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uk-UA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Риторичні оклики та запитання: </a:t>
            </a:r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«Господнє небо і село, ягня, здається, веселилось!»; « Поглянув я на ягнята – не мої ягнята!»; «…чи так мені чого було?»; «…чого так весело було?»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15888"/>
            <a:ext cx="504190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3978275"/>
            <a:ext cx="60356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Прямоугольник 1"/>
          <p:cNvSpPr>
            <a:spLocks noChangeArrowheads="1"/>
          </p:cNvSpPr>
          <p:nvPr/>
        </p:nvSpPr>
        <p:spPr bwMode="auto">
          <a:xfrm>
            <a:off x="2852738" y="3429000"/>
            <a:ext cx="3006725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І. Їжакевич «Тарас – пастух»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ChangeArrowheads="1"/>
          </p:cNvSpPr>
          <p:nvPr/>
        </p:nvSpPr>
        <p:spPr bwMode="auto">
          <a:xfrm>
            <a:off x="1366838" y="260350"/>
            <a:ext cx="6696075" cy="591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Теорія літератури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Контраст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- це різко окреслена   протилежність у чомусь: рисах характеру, у властивостях предметів чи явищ.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За основу вірша  Т. Шевченка «Мені тринадцятий минало» взято контраст – перша й третя частина твору протиставляються другій.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	У вірші «Мені тринадцятий минало»  рядки , які є контрастними: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«Сонце гріло – не пекло!» - Та недовго сонце гріло»; «чого так весело було -  хлинули сльози».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	 Використовуючи прийом контрасту  Т.Шевченко передає глибину й мінливість відчуттів, зміну настрою; контраст посилює змістове й емоційне звучання твору.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r>
              <a:rPr lang="ru-RU">
                <a:latin typeface="Franklin Gothic Book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ChangeArrowheads="1"/>
          </p:cNvSpPr>
          <p:nvPr/>
        </p:nvSpPr>
        <p:spPr bwMode="auto">
          <a:xfrm>
            <a:off x="215900" y="1628775"/>
            <a:ext cx="4572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Рефлекс</a:t>
            </a:r>
            <a:r>
              <a:rPr lang="uk-UA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ія</a:t>
            </a:r>
            <a:endParaRPr lang="ru-RU" sz="24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uk-UA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1)Які ваші враження від вивченої на уроці поезії? У який період творчості поета був написаний вірш «Мені тринадцятий минало»?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uk-UA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2)Яка робота на уроці вам найбільше сподобалася?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uk-UA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3)Над чим потрібно ще попрацювати?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uk-UA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1087438"/>
            <a:ext cx="3341688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792163" y="215900"/>
            <a:ext cx="7559675" cy="26066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uk-UA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 уроку: </a:t>
            </a:r>
            <a:r>
              <a:rPr lang="uk-UA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поглибити знання учнів про життя і творчість Т. Шевченка, проаналізувати його автобіографічний програмовий твір; ознайомити дітей з контрастом як художнім прийомом; розвивати вміння виразно читати поетичні твори та робити їх ідейно – художній аналіз.</a:t>
            </a:r>
            <a:endParaRPr lang="ru-RU" sz="2400">
              <a:latin typeface="Franklin Gothic Book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2822575"/>
            <a:ext cx="4762500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"/>
          <p:cNvSpPr>
            <a:spLocks noChangeArrowheads="1"/>
          </p:cNvSpPr>
          <p:nvPr/>
        </p:nvSpPr>
        <p:spPr bwMode="auto">
          <a:xfrm>
            <a:off x="1835150" y="981075"/>
            <a:ext cx="532923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</a:p>
          <a:p>
            <a:pPr algn="just"/>
            <a:r>
              <a:rPr lang="uk-UA" sz="20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•Виразно читати поезію «Мені тринадцятий минало»;</a:t>
            </a:r>
          </a:p>
          <a:p>
            <a:pPr algn="just"/>
            <a:r>
              <a:rPr lang="uk-UA" sz="20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•намалювати малюнок до вірша;</a:t>
            </a:r>
          </a:p>
          <a:p>
            <a:pPr algn="just"/>
            <a:r>
              <a:rPr lang="uk-UA" sz="20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•знайти легенди про тополю і підготуватися до їх переказу.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1063" y="3429000"/>
            <a:ext cx="50419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Прямоугольник 2"/>
          <p:cNvSpPr>
            <a:spLocks noChangeArrowheads="1"/>
          </p:cNvSpPr>
          <p:nvPr/>
        </p:nvSpPr>
        <p:spPr bwMode="auto">
          <a:xfrm>
            <a:off x="2386013" y="5229225"/>
            <a:ext cx="4572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uk-UA" b="1" i="1">
                <a:solidFill>
                  <a:schemeClr val="bg1"/>
                </a:solidFill>
                <a:latin typeface="Georgia" pitchFamily="18" charset="0"/>
              </a:rPr>
              <a:t>І ми, жартуючи, погнали </a:t>
            </a:r>
          </a:p>
          <a:p>
            <a:r>
              <a:rPr lang="uk-UA" b="1" i="1">
                <a:solidFill>
                  <a:schemeClr val="bg1"/>
                </a:solidFill>
                <a:latin typeface="Georgia" pitchFamily="18" charset="0"/>
              </a:rPr>
              <a:t>чужі ягнята до води.</a:t>
            </a:r>
            <a:endParaRPr lang="ru-RU" b="1" i="1">
              <a:solidFill>
                <a:schemeClr val="bg1"/>
              </a:solidFill>
              <a:latin typeface="Georgia" pitchFamily="18" charset="0"/>
            </a:endParaRPr>
          </a:p>
          <a:p>
            <a:pPr>
              <a:spcBef>
                <a:spcPct val="50000"/>
              </a:spcBef>
            </a:pPr>
            <a:endParaRPr lang="ru-RU" b="1" i="1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1744663" y="404813"/>
            <a:ext cx="5616575" cy="627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/>
            <a:r>
              <a:rPr lang="uk-UA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використаних джерел:</a:t>
            </a:r>
            <a:endParaRPr lang="ru-RU" sz="2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ctr"/>
            <a:r>
              <a:rPr lang="uk-UA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Література:</a:t>
            </a:r>
          </a:p>
          <a:p>
            <a:pPr indent="449263" algn="just"/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Авраменко О. М. Українська література: Підручник для 7 класу. – К.: Грамота, 2007.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Багмут Л. В. Вивчення поезії Т. Шевченка в 5 класі // ж. Вивчаємо українську мову та літературу. - 2010. -  №5.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Красицький Д.Ф. Тарасові світанки: Повісті: Для середнього шкільного віку. - К: Веселка, 1989. - 264 с. 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Маркович Т. І. Т. Шевченко. За сонцем хмаронька пливе», «Садок вишневий коло хати» //ж. Вивчаємо українську мову та літературу. – 2012 .- №5.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Спогади про Тараса Шевченка. - К., 1982.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Чупринін О. О. Усі уроки української літератури в 7 класі. - Харків, «Основа», 2007.</a:t>
            </a:r>
          </a:p>
          <a:p>
            <a:pPr indent="449263"/>
            <a:endParaRPr lang="ru-RU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ctr"/>
            <a:r>
              <a:rPr lang="ru-RU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Інтернет-ресурси:</a:t>
            </a:r>
          </a:p>
          <a:p>
            <a:pPr indent="449263"/>
            <a:r>
              <a:rPr lang="ru-RU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en-US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htt:</a:t>
            </a:r>
            <a:r>
              <a:rPr lang="uk-UA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//</a:t>
            </a:r>
            <a:r>
              <a:rPr lang="en-US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uk.wikipedia.org</a:t>
            </a:r>
            <a:r>
              <a:rPr lang="uk-UA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en-US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wiki</a:t>
            </a:r>
            <a:endParaRPr lang="uk-UA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/>
            <a:r>
              <a:rPr lang="en-US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htt:</a:t>
            </a:r>
            <a:r>
              <a:rPr lang="uk-UA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//</a:t>
            </a:r>
            <a:r>
              <a:rPr lang="en-US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www.ukrlit.vr.ua</a:t>
            </a:r>
          </a:p>
          <a:p>
            <a:pPr indent="449263" algn="just"/>
            <a:endParaRPr lang="uk-UA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endParaRPr lang="uk-UA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Цілі уроку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pPr eaLnBrk="1" hangingPunct="1"/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Учні повинні знати: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основні відомості про  Т. Шевченка;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зміст поезії «Мені тринадцятий минало»;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художні засоби поетичних творів;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що таке контраст і його роль  у  творах</a:t>
            </a: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Учні повинні вміти: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розповідати про життя Т. Шевченка;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виразно й осмислено  читати вірш;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грамотно й послідовно висловлювати думки;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робити ідейно – художній аналіз поезії.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508000"/>
            <a:ext cx="7467600" cy="3844925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4000" b="1" dirty="0"/>
              <a:t>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Благословен той день і час,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Коли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прослалась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килимами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Земля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сходив Тарас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Малими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босими ногами…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      М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 Рильський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2997200"/>
            <a:ext cx="4752975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427" y="266700"/>
            <a:ext cx="8686800" cy="84124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«Він був сином мужика і став володарем у царстві духа. Він був кріпаком і став велетнем у царстві людської культури» (І.Франко).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98900" cy="4572000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3200" dirty="0" smtClean="0"/>
          </a:p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Україна – це Шевченко.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3200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uk-UA" sz="32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3200" dirty="0"/>
          </a:p>
        </p:txBody>
      </p:sp>
      <p:sp>
        <p:nvSpPr>
          <p:cNvPr id="19459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196975"/>
            <a:ext cx="40322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941888"/>
            <a:ext cx="8207375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665" y="279028"/>
            <a:ext cx="7765808" cy="60660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«За що, не знаю, називають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хатину в гаї тихим раєм.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Я в хаті мучився колись.»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endParaRPr lang="ru-RU" smtClean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57338"/>
            <a:ext cx="84963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Малий Тарас слухає кобзаря.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Худ. М.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Дерегус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 Олія. 1956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pPr algn="ctr" eaLnBrk="1" hangingPunct="1"/>
            <a:endParaRPr lang="ru-RU" smtClean="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01800"/>
            <a:ext cx="828040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963" y="155728"/>
            <a:ext cx="7859216" cy="81955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Російський художник Карл Брюллов намалював портрет Василя Жуковського, який було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розіграно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 лотерею в імператорській родині.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2500 рублів коштувала воля для Тараса Шевченка.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970462"/>
          </a:xfrm>
          <a:solidFill>
            <a:schemeClr val="bg2"/>
          </a:solidFill>
        </p:spPr>
        <p:txBody>
          <a:bodyPr/>
          <a:lstStyle/>
          <a:p>
            <a:pPr algn="ctr" eaLnBrk="1" hangingPunct="1"/>
            <a:endParaRPr lang="ru-RU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557338"/>
            <a:ext cx="48244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92088"/>
            <a:ext cx="3384550" cy="266382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563938" y="3068638"/>
            <a:ext cx="5256212" cy="10160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небувалою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перед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силою Шевченко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поезіях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виступив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против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неправди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неволї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запанувала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Українї</a:t>
            </a:r>
            <a:r>
              <a:rPr lang="ru-RU" sz="2000" dirty="0">
                <a:latin typeface="+mn-lt"/>
              </a:rPr>
              <a:t>.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4398963"/>
            <a:ext cx="5926137" cy="15843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340</TotalTime>
  <Words>576</Words>
  <Application>Microsoft Office PowerPoint</Application>
  <PresentationFormat>Экран (4:3)</PresentationFormat>
  <Paragraphs>84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21</vt:i4>
      </vt:variant>
    </vt:vector>
  </HeadingPairs>
  <TitlesOfParts>
    <vt:vector size="38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Symbol</vt:lpstr>
      <vt:lpstr>Georgia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Т. Шевченко. Творче життя поета. «Мені тринадцятий минало». </dc:title>
  <cp:lastModifiedBy>Admin</cp:lastModifiedBy>
  <cp:revision>37</cp:revision>
  <dcterms:modified xsi:type="dcterms:W3CDTF">2015-02-12T07:42:44Z</dcterms:modified>
</cp:coreProperties>
</file>