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3" r:id="rId5"/>
    <p:sldId id="274" r:id="rId6"/>
    <p:sldId id="258" r:id="rId7"/>
    <p:sldId id="265" r:id="rId8"/>
    <p:sldId id="272" r:id="rId9"/>
    <p:sldId id="267" r:id="rId10"/>
    <p:sldId id="266" r:id="rId11"/>
    <p:sldId id="276" r:id="rId12"/>
    <p:sldId id="277" r:id="rId13"/>
    <p:sldId id="278" r:id="rId14"/>
    <p:sldId id="269" r:id="rId15"/>
    <p:sldId id="262" r:id="rId16"/>
    <p:sldId id="270" r:id="rId17"/>
    <p:sldId id="261" r:id="rId18"/>
    <p:sldId id="260" r:id="rId19"/>
    <p:sldId id="279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5" autoAdjust="0"/>
    <p:restoredTop sz="94660"/>
  </p:normalViewPr>
  <p:slideViewPr>
    <p:cSldViewPr snapToGrid="0">
      <p:cViewPr>
        <p:scale>
          <a:sx n="66" d="100"/>
          <a:sy n="66" d="100"/>
        </p:scale>
        <p:origin x="-376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03809-1AD1-4175-B202-AE2F1D50B2E9}" type="datetimeFigureOut">
              <a:rPr lang="uk-UA" smtClean="0"/>
              <a:t>08.02.2024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B5E7-62D9-424B-BF77-0387EAFCF77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AB5E7-62D9-424B-BF77-0387EAFCF772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DD4F95-4ECF-4D1E-B26E-EBECDAA87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BAB713E-1D6F-4029-B3D8-701BFDA8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4447B7-1446-405F-9FA8-0EF0348C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92D110-D715-48CE-A388-7D031995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B278A8-2596-47A4-B1FE-0711929D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088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92A1F-2A7B-4C7C-A490-88FCD354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A3374D-B4DF-40A8-8B32-A42DF761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3F9D45-5A40-4F47-9FB7-74FA0DC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770F4D-8E84-4C8F-AB86-816D8BDC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FDE9EC-43F2-49D3-A850-2C40A58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201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8F9B54-BA4A-4D0B-BAA1-3AE5542C0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B7EA053-11F3-4F90-A332-E70CEAC54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771EAC-0F8A-487D-927D-952086CB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D1E787-DE8E-43E1-8FFD-CBC9F365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341354-0DA9-49CC-ADB5-8431BFD1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309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5F6B45-16CC-440D-8146-F7722E8B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EB7F3D-747B-4171-9F9C-AEC6BB237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3530C9-0E06-43C1-9856-2D8DC275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AC81B6-3DA5-41D5-9289-269243AD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508443-766B-4A41-AD83-64EFB64D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4161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75B89-A629-4E0A-8265-279641EE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93DA2D-B587-4B24-AF94-965024BFB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27037C-8A24-4A93-B715-6AED9452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DE9E8D-1AEA-454D-BB41-A06B61C9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2A8721-519A-4CB5-8100-FAA0782B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501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7246FA-CC59-4EA8-8BA4-A6294C36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74DF47-8BE3-4363-B6C6-B89D992A0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F713D04-709C-436D-9B06-1C9B8D1DF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168125-A013-4A8E-ADA5-3D5778EE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17B5F4-A254-479A-99BA-9B3DF54B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5C6050-F92D-4F0A-94D5-5CCCC7A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7331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F33DF-5D71-4512-8F6B-F7566394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67DDD2-E3BB-48CD-82FE-B2EF2F44B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13E8DF-B96D-453F-861E-ACC710C16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876D10-51F2-4938-8724-F4D6FC675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AAA08AF-BDE3-4E88-9F6E-AB5EC1A4E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3FA5359-671F-4FC1-850A-C002C082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344F522-0694-43F4-9C3F-3C0A6521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5B2714A-EBFD-41E5-993F-78B02C3F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1400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A4E8D4-A50A-4718-84A0-91734589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A400A2-EFBC-4D9B-82BD-51B8A426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A59477C-50E2-46CE-B22A-A26354A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E35BEE1-2E4A-4EC9-947B-DF357BA8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6260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48579B1-AEA6-4550-8FB8-01DEDFC0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5519359-7332-4727-B40D-09AEA475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7C851A0-0647-4D01-B914-E7ACB6DA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3546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F40599-7927-4381-84B3-1B6CE1BF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67893A-9240-4F62-BB96-E14ED0A6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49CAC2-C2D4-4BD2-8261-39CEB7E83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5CC4A7-E34E-43F3-AF05-47F5E897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ABD4665-5E51-4293-8B7C-07EDAA6A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C5F3A8-5576-43B5-917B-2124F0C7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2693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359E28-319F-471A-8544-62007858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66E14C-8AA8-4BF5-B288-C27DAF6E6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57AE58-D06C-4462-BC67-ADC7E675D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F1D400-4630-441A-94D0-4D36A9AA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FF4C8F5-E218-4E40-A948-56A8074F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A3A17D-76C6-46C7-84DD-44901204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25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9F3136-A59B-4ADD-A8AB-5D7BFE2E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4E2F76-B110-4D5D-8566-7D9B5780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CBA426-DAFB-4F49-B656-7BBC0BF7D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1154-3687-451A-90C3-801857D9ADB4}" type="datetimeFigureOut">
              <a:rPr lang="x-none" smtClean="0"/>
              <a:pPr/>
              <a:t>07.02.2024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22FFAA-F54A-461C-9C89-55CCF05E1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6CE038-4DA5-4541-B653-4CD1D7536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F03E-F222-4CE2-8E81-C1D36776C69D}" type="slidenum">
              <a:rPr lang="x-none" smtClean="0"/>
              <a:pPr/>
              <a:t>‹№›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7249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rxp2hQDD6I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slovoidilo.ua/2022/11/01/infografika/suspilstvo/ptsr-ta-zahostrennya-xronichnyx-xvorob-yak-vijna-vplyne-zdorovya-ukrayinczi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3z99AxqocV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ZpM2Rw49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9181865/&#1079;&#1076;&#1086;&#1088;&#1086;&#1074;&#1080;&#1081;-&#1089;&#1087;&#1086;&#1089;&#1110;&#1073;-&#1078;&#1080;&#1090;&#1090;&#1103;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ordwall.net/resource/38437973/&#1079;&#1076;&#1086;&#1088;&#1086;&#1074;&#1080;&#1081;-&#1089;&#1087;&#1086;&#1089;&#1110;&#1073;-&#1078;&#1080;&#1090;&#1090;&#1103;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1180008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ordwall.net/resource/52909676/&#1073;&#1077;&#1079;&#1087;&#1077;&#1082;&#1072;-&#1074;&#1076;&#1086;&#1084;&#1072;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Iu1O0VFsvM" TargetMode="External"/><Relationship Id="rId13" Type="http://schemas.openxmlformats.org/officeDocument/2006/relationships/hyperlink" Target="https://www.youtube.com/watch?v=mwZpM2Rw49I" TargetMode="External"/><Relationship Id="rId3" Type="http://schemas.openxmlformats.org/officeDocument/2006/relationships/hyperlink" Target="https://naurok.com.ua/metodichni-rekomendaci-shkola-spriyannya-zdorov-yu-52500.html" TargetMode="External"/><Relationship Id="rId7" Type="http://schemas.openxmlformats.org/officeDocument/2006/relationships/hyperlink" Target="https://phc.org.ua/news/10-porad-zdorovogo-kharchuvannya-dlya-lyudey-60" TargetMode="External"/><Relationship Id="rId12" Type="http://schemas.openxmlformats.org/officeDocument/2006/relationships/hyperlink" Target="https://naurok.com.ua/prezentaciya-principi-bezpechno-zhitt-diyalnosti-276492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ltapmsd.botg.gov.ua/12-korysnyh-zvychok-dlya-zdorovogo-imunitetu/" TargetMode="External"/><Relationship Id="rId11" Type="http://schemas.openxmlformats.org/officeDocument/2006/relationships/hyperlink" Target="https://www.youtube.com/watch?app=desktop&amp;v=3z99AxqocVM" TargetMode="External"/><Relationship Id="rId5" Type="http://schemas.openxmlformats.org/officeDocument/2006/relationships/hyperlink" Target="https://www.youtube.com/watch?v=izh81HalTNE" TargetMode="External"/><Relationship Id="rId10" Type="http://schemas.openxmlformats.org/officeDocument/2006/relationships/hyperlink" Target="https://www.youtube.com/watch?v=grxp2hQDD6I" TargetMode="External"/><Relationship Id="rId4" Type="http://schemas.openxmlformats.org/officeDocument/2006/relationships/hyperlink" Target="https://mocdc.mk.ua/news/vedi-zdorovij-sposib-zhittya-3/" TargetMode="External"/><Relationship Id="rId9" Type="http://schemas.openxmlformats.org/officeDocument/2006/relationships/hyperlink" Target="https://www.youtube.com/watch?v=bUB8sHrFwO4" TargetMode="External"/><Relationship Id="rId14" Type="http://schemas.openxmlformats.org/officeDocument/2006/relationships/hyperlink" Target="https://learningapps.org/311800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h81HalT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mIu1O0VFsv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B8sHrFwO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новні правила здорового способу життя весною - ITMED">
            <a:extLst>
              <a:ext uri="{FF2B5EF4-FFF2-40B4-BE49-F238E27FC236}">
                <a16:creationId xmlns="" xmlns:a16="http://schemas.microsoft.com/office/drawing/2014/main" id="{8463162A-D9CF-4207-8C95-F07A8168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72" y="-68160"/>
            <a:ext cx="1230507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160254-9CE4-4A3C-A25D-EB47BB57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335" y="115503"/>
            <a:ext cx="9909598" cy="20983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“Здоровий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безпечний спосіб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життя”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захід для учнів 6-9 класів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D696C0-4BDC-4970-BB26-8779BD57F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477" y="5678128"/>
            <a:ext cx="9144000" cy="11117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Гарник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Василівна</a:t>
            </a:r>
          </a:p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“Литвинецький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ліцей”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Попрацюй з інфографікою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Проститутки Сатка - Объявления о покупке/продаже. Запчасти, шины, диски,  доп. оборудование, аксессуары - Hyundai КЛУБ">
            <a:hlinkClick r:id="rId4"/>
            <a:extLst>
              <a:ext uri="{FF2B5EF4-FFF2-40B4-BE49-F238E27FC236}">
                <a16:creationId xmlns="" xmlns:a16="http://schemas.microsoft.com/office/drawing/2014/main" id="{FDCE3689-1A78-486B-B318-F95BE47C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22" y="2420910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A3A3CA0-77E1-485B-BCE6-0173AE5B88B1}"/>
              </a:ext>
            </a:extLst>
          </p:cNvPr>
          <p:cNvSpPr/>
          <p:nvPr/>
        </p:nvSpPr>
        <p:spPr>
          <a:xfrm>
            <a:off x="2704699" y="2445678"/>
            <a:ext cx="3317507" cy="1067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впливає на здоров'я війна можна дізнатися тут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52CB47-D211-4486-BFCA-9B267BFD17D9}"/>
              </a:ext>
            </a:extLst>
          </p:cNvPr>
          <p:cNvSpPr/>
          <p:nvPr/>
        </p:nvSpPr>
        <p:spPr>
          <a:xfrm>
            <a:off x="296609" y="3552294"/>
            <a:ext cx="11565191" cy="104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uk-UA" sz="20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вберегти ментальне здоров'я під час війни, психологи радять більше дослухатись до себе та максимально впорядкувати своє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38FB7B-037B-46C3-9EC2-3BF595F914BC}"/>
              </a:ext>
            </a:extLst>
          </p:cNvPr>
          <p:cNvSpPr/>
          <p:nvPr/>
        </p:nvSpPr>
        <p:spPr>
          <a:xfrm>
            <a:off x="275304" y="1000713"/>
            <a:ext cx="11777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Незапланована міграція, втрата домівок, грошей, стабільної роботи, а надто – близьких </a:t>
            </a:r>
            <a:r>
              <a:rPr lang="uk-UA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людей: майже два роки </a:t>
            </a:r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повномасштабної війни у певній мірі відобразився на всіх без виключення українцях. Постійні повітряні тривоги та втрата відчуття контролю над власним життям приносять стрес та тривожність. І попри те, що більшість громадян вже змогли адаптуватись до нових умов, це, хоч подекуди і непомітно, але все ж згубно впливає на психіку. </a:t>
            </a:r>
          </a:p>
        </p:txBody>
      </p:sp>
      <p:pic>
        <p:nvPicPr>
          <p:cNvPr id="8" name="Picture 4" descr="Проститутки Сатка - Объявления о покупке/продаже. Запчасти, шины, диски,  доп. оборудование, аксессуары - Hyundai КЛУБ">
            <a:hlinkClick r:id="rId6"/>
            <a:extLst>
              <a:ext uri="{FF2B5EF4-FFF2-40B4-BE49-F238E27FC236}">
                <a16:creationId xmlns="" xmlns:a16="http://schemas.microsoft.com/office/drawing/2014/main" id="{FDCE3689-1A78-486B-B318-F95BE47C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1" y="4699286"/>
            <a:ext cx="2878486" cy="952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49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-444500"/>
            <a:ext cx="14668500" cy="1895475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Попрацюй з </a:t>
            </a:r>
            <a:r>
              <a:rPr lang="uk-UA" b="1" dirty="0" err="1" smtClean="0">
                <a:latin typeface="Arial Black" panose="020B0A04020102020204" pitchFamily="34" charset="0"/>
              </a:rPr>
              <a:t>інфографікою</a:t>
            </a:r>
            <a:endParaRPr lang="uk-UA" dirty="0"/>
          </a:p>
        </p:txBody>
      </p:sp>
      <p:sp>
        <p:nvSpPr>
          <p:cNvPr id="11" name="Місце для вмісту 10"/>
          <p:cNvSpPr>
            <a:spLocks noGrp="1"/>
          </p:cNvSpPr>
          <p:nvPr>
            <p:ph idx="1"/>
          </p:nvPr>
        </p:nvSpPr>
        <p:spPr>
          <a:xfrm>
            <a:off x="-1816099" y="2946401"/>
            <a:ext cx="15913100" cy="13335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2770" name="Picture 2" descr="C:\Users\User\AppData\Local\Packages\Microsoft.Windows.Photos_8wekyb3d8bbwe\TempState\ShareServiceTempFolder\1229_500х700-m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886480"/>
            <a:ext cx="4900596" cy="5991860"/>
          </a:xfrm>
          <a:prstGeom prst="rect">
            <a:avLst/>
          </a:prstGeom>
          <a:noFill/>
        </p:spPr>
      </p:pic>
      <p:pic>
        <p:nvPicPr>
          <p:cNvPr id="13" name="Picture 4" descr="Проститутки Сатка - Объявления о покупке/продаже. Запчасти, шины, диски,  доп. оборудование, аксессуары - Hyundai КЛУБ">
            <a:hlinkClick r:id="rId4"/>
            <a:extLst>
              <a:ext uri="{FF2B5EF4-FFF2-40B4-BE49-F238E27FC236}">
                <a16:creationId xmlns="" xmlns:a16="http://schemas.microsoft.com/office/drawing/2014/main" id="{A423DF2A-AF28-419F-BF20-D350B8E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74" y="4065724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вмісту 7"/>
          <p:cNvSpPr>
            <a:spLocks noGrp="1"/>
          </p:cNvSpPr>
          <p:nvPr>
            <p:ph sz="quarter" idx="4"/>
          </p:nvPr>
        </p:nvSpPr>
        <p:spPr>
          <a:xfrm>
            <a:off x="11196536" y="6001966"/>
            <a:ext cx="158852" cy="1876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uk-UA" dirty="0"/>
          </a:p>
        </p:txBody>
      </p:sp>
      <p:pic>
        <p:nvPicPr>
          <p:cNvPr id="9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60" y="141389"/>
            <a:ext cx="12422221" cy="136639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Arial Black" pitchFamily="34" charset="0"/>
              </a:rPr>
              <a:t>Принципи безпечної життєдіяльності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301559" y="826852"/>
            <a:ext cx="6011692" cy="2266544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000" i="1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Передбачати </a:t>
            </a:r>
            <a:r>
              <a:rPr lang="uk-UA" sz="2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— означає</a:t>
            </a:r>
            <a:r>
              <a:rPr lang="uk-UA" sz="200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uk-UA" sz="200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000" b="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вміти розпізнавати небезпечні ситуації;</a:t>
            </a:r>
            <a:endParaRPr lang="uk-UA" sz="2000" b="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000" b="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передбачати наслідки своїх дій;</a:t>
            </a:r>
            <a:endParaRPr lang="uk-UA" sz="2000" b="0" dirty="0" smtClean="0"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000" b="0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оцінювати ризик.</a:t>
            </a:r>
            <a:endParaRPr lang="uk-UA" sz="2000" b="0" dirty="0" smtClean="0">
              <a:latin typeface="Arial Narrow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149124" y="3589505"/>
            <a:ext cx="10784765" cy="2084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i="1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   Діяти </a:t>
            </a:r>
            <a:r>
              <a:rPr lang="uk-UA" sz="2000" b="1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— означає:</a:t>
            </a:r>
          </a:p>
          <a:p>
            <a:pPr lvl="0"/>
            <a:r>
              <a:rPr lang="uk-UA" sz="2000" dirty="0" smtClean="0">
                <a:latin typeface="Arial Narrow" pitchFamily="34" charset="0"/>
              </a:rPr>
              <a:t>не розгубитися, тобто бути фізично і </a:t>
            </a:r>
          </a:p>
          <a:p>
            <a:pPr lvl="0">
              <a:buNone/>
            </a:pPr>
            <a:r>
              <a:rPr lang="uk-UA" sz="2000" dirty="0" smtClean="0">
                <a:latin typeface="Arial Narrow" pitchFamily="34" charset="0"/>
              </a:rPr>
              <a:t>    психологічно готовим діяти у небезпечній ситуації;</a:t>
            </a:r>
          </a:p>
          <a:p>
            <a:pPr lvl="0"/>
            <a:r>
              <a:rPr lang="uk-UA" sz="2000" dirty="0" smtClean="0">
                <a:latin typeface="Arial Narrow" pitchFamily="34" charset="0"/>
              </a:rPr>
              <a:t>знати, що і як треба робити в таких випадках;</a:t>
            </a:r>
          </a:p>
          <a:p>
            <a:pPr lvl="0"/>
            <a:r>
              <a:rPr lang="uk-UA" sz="2000" dirty="0" smtClean="0">
                <a:latin typeface="Arial Narrow" pitchFamily="34" charset="0"/>
              </a:rPr>
              <a:t>уміти зв’язуватись і взаємодіяти з рятувальними службами, правильно використовувати рятувальне спорядження;</a:t>
            </a:r>
          </a:p>
          <a:p>
            <a:r>
              <a:rPr lang="uk-UA" sz="2000" dirty="0" smtClean="0">
                <a:latin typeface="Arial Narrow" pitchFamily="34" charset="0"/>
              </a:rPr>
              <a:t>не втрачати надії й боротися, зробити все можливе, щоб урятуватися самому і допомогти іншим.</a:t>
            </a:r>
            <a:endParaRPr lang="uk-UA" sz="2000" dirty="0">
              <a:latin typeface="Arial Narrow" pitchFamily="34" charset="0"/>
            </a:endParaRPr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3"/>
          </p:nvPr>
        </p:nvSpPr>
        <p:spPr>
          <a:xfrm>
            <a:off x="5758774" y="1741250"/>
            <a:ext cx="6060332" cy="2237362"/>
          </a:xfrm>
        </p:spPr>
        <p:txBody>
          <a:bodyPr>
            <a:noAutofit/>
          </a:bodyPr>
          <a:lstStyle/>
          <a:p>
            <a:r>
              <a:rPr lang="uk-UA" sz="2000" i="1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Запобігати </a:t>
            </a:r>
            <a:r>
              <a:rPr lang="uk-UA" sz="2000" u="sng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— означає: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0" dirty="0" smtClean="0">
                <a:latin typeface="Arial Narrow" pitchFamily="34" charset="0"/>
              </a:rPr>
              <a:t>діяти так, щоб не потрапляти у небезпеки;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0" dirty="0" smtClean="0">
                <a:latin typeface="Arial Narrow" pitchFamily="34" charset="0"/>
              </a:rPr>
              <a:t>самому не створювати небезпеки (наприклад, </a:t>
            </a:r>
          </a:p>
          <a:p>
            <a:pPr lvl="0"/>
            <a:r>
              <a:rPr lang="uk-UA" sz="2000" b="0" dirty="0" smtClean="0">
                <a:latin typeface="Arial Narrow" pitchFamily="34" charset="0"/>
              </a:rPr>
              <a:t>на дорозі й у транспорті);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b="0" dirty="0" smtClean="0">
                <a:latin typeface="Arial Narrow" pitchFamily="34" charset="0"/>
              </a:rPr>
              <a:t>вживати запобіжних заходів (наприклад, </a:t>
            </a:r>
          </a:p>
          <a:p>
            <a:pPr lvl="0"/>
            <a:r>
              <a:rPr lang="uk-UA" sz="2000" b="0" dirty="0" smtClean="0">
                <a:latin typeface="Arial Narrow" pitchFamily="34" charset="0"/>
              </a:rPr>
              <a:t>встановлювати охоронну сигналізацію,</a:t>
            </a:r>
          </a:p>
          <a:p>
            <a:pPr lvl="0"/>
            <a:r>
              <a:rPr lang="uk-UA" sz="2000" b="0" dirty="0" smtClean="0">
                <a:latin typeface="Arial Narrow" pitchFamily="34" charset="0"/>
              </a:rPr>
              <a:t> проводити пожежні тренування).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5" y="-2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Працюємо з відеоматеріалами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Проститутки Сатка - Объявления о покупке/продаже. Запчасти, шины, диски,  доп. оборудование, аксессуары - Hyundai КЛУБ">
            <a:hlinkClick r:id="rId3"/>
            <a:extLst>
              <a:ext uri="{FF2B5EF4-FFF2-40B4-BE49-F238E27FC236}">
                <a16:creationId xmlns="" xmlns:a16="http://schemas.microsoft.com/office/drawing/2014/main" id="{A423DF2A-AF28-419F-BF20-D350B8E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66" y="3985479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User\Downloads\Текст абзацу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890" y="1480915"/>
            <a:ext cx="8037095" cy="4592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12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1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Інтерактивні вправи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Проститутки Сатка - Объявления о покупке/продаже. Запчасти, шины, диски,  доп. оборудование, аксессуары - Hyundai КЛУБ">
            <a:hlinkClick r:id="rId3"/>
            <a:extLst>
              <a:ext uri="{FF2B5EF4-FFF2-40B4-BE49-F238E27FC236}">
                <a16:creationId xmlns="" xmlns:a16="http://schemas.microsoft.com/office/drawing/2014/main" id="{A423DF2A-AF28-419F-BF20-D350B8E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9" y="5491317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роститутки Сатка - Объявления о покупке/продаже. Запчасти, шины, диски,  доп. оборудование, аксессуары - Hyundai КЛУБ">
            <a:hlinkClick r:id="rId5"/>
            <a:extLst>
              <a:ext uri="{FF2B5EF4-FFF2-40B4-BE49-F238E27FC236}">
                <a16:creationId xmlns="" xmlns:a16="http://schemas.microsoft.com/office/drawing/2014/main" id="{34C40FC8-EA8E-4E2F-B864-AD40162D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23" y="5491317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6972C2-7DC6-46F6-896C-3130029F5A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373" y="1458247"/>
            <a:ext cx="6375912" cy="3495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FF99751-EC17-486A-A016-BC4B4D72838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0658" y="1458247"/>
            <a:ext cx="5471342" cy="3495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1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Інтерактивні вправи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Проститутки Сатка - Объявления о покупке/продаже. Запчасти, шины, диски,  доп. оборудование, аксессуары - Hyundai КЛУБ">
            <a:hlinkClick r:id="rId3"/>
            <a:extLst>
              <a:ext uri="{FF2B5EF4-FFF2-40B4-BE49-F238E27FC236}">
                <a16:creationId xmlns="" xmlns:a16="http://schemas.microsoft.com/office/drawing/2014/main" id="{A423DF2A-AF28-419F-BF20-D350B8E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29" y="5491317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роститутки Сатка - Объявления о покупке/продаже. Запчасти, шины, диски,  доп. оборудование, аксессуары - Hyundai КЛУБ">
            <a:hlinkClick r:id="rId5"/>
            <a:extLst>
              <a:ext uri="{FF2B5EF4-FFF2-40B4-BE49-F238E27FC236}">
                <a16:creationId xmlns="" xmlns:a16="http://schemas.microsoft.com/office/drawing/2014/main" id="{34C40FC8-EA8E-4E2F-B864-AD40162D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23" y="5491317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5EB502-3D54-4C3D-8BD2-4EAA02AF01C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786" y="1793771"/>
            <a:ext cx="6498970" cy="3514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C5AD57D-E5A2-435F-ADF4-FCADB7369E2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5704" y="1795593"/>
            <a:ext cx="4782570" cy="3512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49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9823" y="0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Arial Black" panose="020B0A04020102020204" pitchFamily="34" charset="0"/>
              </a:rPr>
              <a:t>Кросворд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3.bp.blogspot.com/-4wmWOKrIFbI/VSAf0i0d_NI/AAAAAAAAAKA/Uf_PcvUmbO0/s1600/%D0%BA%D1%80%D0%BE%D1%81%D0%B2%D0%BE%D1%80%D0%B4.jpg">
            <a:extLst>
              <a:ext uri="{FF2B5EF4-FFF2-40B4-BE49-F238E27FC236}">
                <a16:creationId xmlns="" xmlns:a16="http://schemas.microsoft.com/office/drawing/2014/main" id="{C6FE09B2-A6BA-47CF-9934-39D87F58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6" y="1127177"/>
            <a:ext cx="7486650" cy="481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4D18F6F-2F01-4947-B1A2-E91DC6406E9A}"/>
              </a:ext>
            </a:extLst>
          </p:cNvPr>
          <p:cNvSpPr/>
          <p:nvPr/>
        </p:nvSpPr>
        <p:spPr>
          <a:xfrm>
            <a:off x="7898860" y="193323"/>
            <a:ext cx="40175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горизонталі: 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Працівник міліції, який стежить за порядком 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дорогах.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Яма на дорозі. 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Міський електричний рейковий транспорт.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вертикалі: 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1.Двоколісний улюбленець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дітлахів. 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Те, що може трапитися з недисциплінованими водіями. 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Місце, де пасажири чекають на автобуси чи тролейбуси</a:t>
            </a:r>
            <a:r>
              <a:rPr lang="uk-UA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4.Чарівна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лікаря Айболитя.</a:t>
            </a:r>
            <a:r>
              <a:rPr lang="uk-UA" b="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0" i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576978" y="3857996"/>
            <a:ext cx="4105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3300" dirty="0" smtClean="0"/>
              <a:t>В БОЇ А</a:t>
            </a:r>
            <a:endParaRPr lang="uk-UA" sz="2400" b="1" spc="330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3331332" y="4909504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3000" dirty="0" smtClean="0"/>
              <a:t>ТР МВ Й</a:t>
            </a:r>
            <a:endParaRPr lang="uk-UA" sz="2400" b="1" spc="30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18627" y="2791948"/>
            <a:ext cx="7843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pc="3500" dirty="0" smtClean="0"/>
              <a:t>АВТ </a:t>
            </a:r>
            <a:r>
              <a:rPr lang="uk-UA" sz="2400" b="1" spc="3500" dirty="0" err="1" smtClean="0"/>
              <a:t>ІНС</a:t>
            </a:r>
            <a:r>
              <a:rPr lang="uk-UA" sz="2400" b="1" spc="3500" dirty="0" smtClean="0"/>
              <a:t> ЕК О</a:t>
            </a:r>
            <a:endParaRPr lang="uk-UA" sz="2400" b="1" spc="35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935672" y="1117151"/>
            <a:ext cx="622927" cy="495507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uk-UA" sz="2400" b="1" spc="800" dirty="0" smtClean="0"/>
              <a:t>ВЕЛОСИПЕД</a:t>
            </a:r>
            <a:endParaRPr lang="uk-UA" sz="2400" b="1" spc="800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197608" y="1694664"/>
            <a:ext cx="622927" cy="384047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uk-UA" sz="2400" b="1" spc="760" dirty="0" smtClean="0"/>
              <a:t>ЗУПИНКА</a:t>
            </a:r>
            <a:endParaRPr lang="uk-UA" sz="2400" b="1" spc="760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957427" y="1693061"/>
            <a:ext cx="622927" cy="383861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uk-UA" sz="2400" b="1" spc="760" dirty="0" smtClean="0"/>
              <a:t>АПТЕЧКА</a:t>
            </a:r>
            <a:endParaRPr lang="uk-UA" sz="2400" b="1" spc="76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7112458" y="1154044"/>
            <a:ext cx="622927" cy="330308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uk-UA" sz="2400" b="1" spc="760" dirty="0" smtClean="0"/>
              <a:t>АВАРІЯ</a:t>
            </a:r>
            <a:endParaRPr lang="uk-UA" sz="2400" b="1" spc="760" dirty="0"/>
          </a:p>
        </p:txBody>
      </p:sp>
    </p:spTree>
    <p:extLst>
      <p:ext uri="{BB962C8B-B14F-4D97-AF65-F5344CB8AC3E}">
        <p14:creationId xmlns="" xmlns:p14="http://schemas.microsoft.com/office/powerpoint/2010/main" val="374811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787" y="151117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Хмара слів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9218" name="Picture 2" descr="Виховний захід на тему «Бути здоровим, жити активно — модно і позитивно»">
            <a:extLst>
              <a:ext uri="{FF2B5EF4-FFF2-40B4-BE49-F238E27FC236}">
                <a16:creationId xmlns="" xmlns:a16="http://schemas.microsoft.com/office/drawing/2014/main" id="{D2BAA182-D75B-4E48-B7E4-B138E94B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8" y="-196763"/>
            <a:ext cx="9675104" cy="7054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92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39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Рефлексія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8194" name="Picture 2" descr="Рефлексія на заняттях. Дошкільний вік» |">
            <a:extLst>
              <a:ext uri="{FF2B5EF4-FFF2-40B4-BE49-F238E27FC236}">
                <a16:creationId xmlns="" xmlns:a16="http://schemas.microsoft.com/office/drawing/2014/main" id="{0373B383-386F-412B-8A1A-F5989B2D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9" y="1492017"/>
            <a:ext cx="10908122" cy="5365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7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412" y="-593850"/>
            <a:ext cx="9262712" cy="11877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Arial Black" panose="020B0A04020102020204" pitchFamily="34" charset="0"/>
              </a:rPr>
              <a:t>Список використаних джерел</a:t>
            </a:r>
            <a:endParaRPr lang="x-none" sz="3600" b="1" dirty="0">
              <a:latin typeface="Arial Black" panose="020B0A04020102020204" pitchFamily="34" charset="0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>
          <a:xfrm>
            <a:off x="317633" y="579705"/>
            <a:ext cx="11636944" cy="5965474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uk-UA" sz="15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3"/>
              </a:rPr>
              <a:t>naurok.com.ua/metodichni-rekomendaci-shkola-spriyannya-zdorov-yu-52500.html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https://mocdc.mk.ua/news/vedi-zdorovij-sposib-zhittya-3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www.youtube.com/watch?v=izh81HalTNE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https://baltapmsd.botg.gov.ua/12-korysnyh-zvychok-dlya-zdorovogo-imunitetu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7"/>
              </a:rPr>
              <a:t>phc.org.ua/news/10-porad-zdorovogo-kharchuvannya-dlya-lyudey-60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www.youtube.com/watch?v=mIu1O0VFsvM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www.youtube.com/watch?v=bUB8sHrFwO4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www.slovoidilo.ua/2022/11/01/infografika/suspilstvo/ptsr-ta-zahostrennya-xronichnyx-xvorob-yak-vijna-vplyne-zdorovya-ukrayincziv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www.youtube.com/watch?v=grxp2hQDD6I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www.youtube.com/watch?app=desktop&amp;v=3z99AxqocVM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2"/>
              </a:rPr>
              <a:t>naurok.com.ua/prezentaciya-principi-bezpechno-zhitt-diyalnosti-276492.html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www.youtube.com/watch?v=mwZpM2Rw49I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://wordwall.net/resource/38437973/%D0%B7%D0%B4%D0%BE%D1%80%D0%BE%D0%B2%D0%B8%D0%B9-%D1%81%D0%BF%D0%BE%D1%81%D1%96%D0%B1-%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D0%B6%D0%B8%D1%82%D1%82%D1%8F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://wordwall.net/resource/39181865/%D0%B7%D0%B4%D0%BE%D1%80%D0%BE%D0%B2%D0%B8%D0%B9-%D1%81%D0%BF%D0%BE%D1%81%D1%96%D0%B1-%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D0%B6%D0%B8%D1%82%D1%82%D1%8F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://wordwall.net/resource/52909676/%D0%B1%D0%B5%D0%B7%D0%BF%D0%B5%D0%BA%D0%B0-%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D0%B2%D0%B4%D0%BE%D0%BC%D0%B0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https://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learningapps.org/31180008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https://kvpubd.kiev.ua/wp-content/uploads/2021/10/urok19-1.pdf</a:t>
            </a:r>
            <a:endParaRPr lang="uk-UA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174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Вступ</a:t>
            </a:r>
            <a:endParaRPr lang="x-none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4F609E-0FDB-4BC2-B1B6-D9D6FC1B02AE}"/>
              </a:ext>
            </a:extLst>
          </p:cNvPr>
          <p:cNvSpPr/>
          <p:nvPr/>
        </p:nvSpPr>
        <p:spPr>
          <a:xfrm>
            <a:off x="291281" y="934928"/>
            <a:ext cx="7009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Aft>
                <a:spcPts val="75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Найвища цінність суспільства – людина. Проте з кожним роком збільшується кількість чинників, які негативно впливають на її життя та здоров’я. Здебільшого ці чинники породжує сама людина: науково-технічний прогрес, діяльність людини, її необачне поводження з природою. Тому пріоритетом  на сучасному етапі розвитку людини  визнано безпеку кожної людини, особливо увагу суспільство сьогодні приділяє безпеці дитини. Під безпекою життєдіяльності слід розуміти характеристику існування людини в певному місті її перебування, що відображає збалансованість між впливом чинників, які загрожують життю або здоров’ю людини, та таких, що запобігають негативним наслідкам цієї життєдіяльності.</a:t>
            </a: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Здоровий спосіб життя | Блоги БДМУ">
            <a:extLst>
              <a:ext uri="{FF2B5EF4-FFF2-40B4-BE49-F238E27FC236}">
                <a16:creationId xmlns="" xmlns:a16="http://schemas.microsoft.com/office/drawing/2014/main" id="{9AD90D33-0C06-4D60-B27C-97E7121A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76" y="1633535"/>
            <a:ext cx="4762500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11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Мета:</a:t>
            </a:r>
            <a:endParaRPr lang="x-none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4F609E-0FDB-4BC2-B1B6-D9D6FC1B02AE}"/>
              </a:ext>
            </a:extLst>
          </p:cNvPr>
          <p:cNvSpPr/>
          <p:nvPr/>
        </p:nvSpPr>
        <p:spPr>
          <a:xfrm>
            <a:off x="291281" y="934928"/>
            <a:ext cx="7009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Aft>
                <a:spcPts val="750"/>
              </a:spcAft>
            </a:pPr>
            <a:endParaRPr lang="uk-UA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A8818FD-B21E-4B62-9F23-7110FB998C98}"/>
              </a:ext>
            </a:extLst>
          </p:cNvPr>
          <p:cNvSpPr/>
          <p:nvPr/>
        </p:nvSpPr>
        <p:spPr>
          <a:xfrm>
            <a:off x="291281" y="1165760"/>
            <a:ext cx="116094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uk-UA" sz="2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важливість здорового способу життя і безпеки, ознайомити їх із основними принципами та правилами збереження здоров'я.</a:t>
            </a:r>
          </a:p>
          <a:p>
            <a:pPr algn="just">
              <a:buFont typeface="+mj-lt"/>
              <a:buAutoNum type="arabicPeriod"/>
            </a:pPr>
            <a:r>
              <a:rPr lang="uk-UA" sz="2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актуальними проблемами та ризиковими ситуаціями, що можуть виникнути при необережному ставленні до власного </a:t>
            </a:r>
            <a:r>
              <a:rPr lang="uk-UA" sz="24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 та 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практичні поради щодо їх уникнення.</a:t>
            </a:r>
          </a:p>
          <a:p>
            <a:pPr algn="just">
              <a:buFont typeface="+mj-lt"/>
              <a:buAutoNum type="arabicPeriod"/>
            </a:pPr>
            <a:r>
              <a:rPr lang="uk-UA" sz="2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здорового способу життя, виховувати в них відповідальність за своє здоров'я та безпеку.</a:t>
            </a:r>
          </a:p>
          <a:p>
            <a:pPr algn="just">
              <a:buFont typeface="+mj-lt"/>
              <a:buAutoNum type="arabicPeriod"/>
            </a:pPr>
            <a:r>
              <a:rPr lang="uk-UA" sz="2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uk-UA" sz="24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дітях 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взаємозв'язку між фізичним, психічним та соціальним здоров'ям, а також розвивати навички прийняття обґрунтованих рішень для збереження та підтримки свого здоров'я.</a:t>
            </a:r>
          </a:p>
          <a:p>
            <a:pPr algn="just">
              <a:buFont typeface="+mj-lt"/>
              <a:buAutoNum type="arabicPeriod"/>
            </a:pPr>
            <a:r>
              <a:rPr lang="uk-UA" sz="2400" b="1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 smtClean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uk-UA" sz="24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власної відповідальності за здоров'я та безпеку не лише для себе, але й для оточуючих, сприяючи формуванню здорового середовища в колективі та суспільстві в цілому.</a:t>
            </a:r>
            <a:endParaRPr lang="uk-UA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8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270000"/>
            <a:ext cx="10795000" cy="1447799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latin typeface="Arial Narrow" pitchFamily="34" charset="0"/>
              </a:rPr>
              <a:t> Здоровий спосіб життя</a:t>
            </a:r>
            <a:r>
              <a:rPr lang="uk-UA" sz="3100" dirty="0" smtClean="0">
                <a:latin typeface="Arial Narrow" pitchFamily="34" charset="0"/>
              </a:rPr>
              <a:t> – це дії людини, спрямовані на покрашення і         збереження здоров'я за допомогою відповідного харчування, фізичної підготовки, морального настрою та відмови від шкідливих звичок.</a:t>
            </a:r>
            <a:endParaRPr lang="uk-UA" sz="3100" dirty="0">
              <a:latin typeface="Arial Narrow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4700" y="3302000"/>
            <a:ext cx="10655300" cy="2159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   </a:t>
            </a:r>
            <a:r>
              <a:rPr lang="uk-UA" b="1" dirty="0" smtClean="0">
                <a:latin typeface="Arial Narrow" pitchFamily="34" charset="0"/>
              </a:rPr>
              <a:t>Безпечний спосіб життя </a:t>
            </a:r>
            <a:r>
              <a:rPr lang="uk-UA" dirty="0" smtClean="0">
                <a:latin typeface="Arial Narrow" pitchFamily="34" charset="0"/>
              </a:rPr>
              <a:t>- це усвідомлене прийняття рішень та звичок, спрямованих на збереження фізичного та психічного здоров'я, зменшення ризиків і підтримку загального благополуччя.</a:t>
            </a:r>
            <a:endParaRPr lang="uk-UA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роститутки Сатка - Объявления о покупке/продаже. Запчасти, шины, диски,  доп. оборудование, аксессуары - Hyundai КЛУБ">
            <a:hlinkClick r:id="rId3"/>
            <a:extLst>
              <a:ext uri="{FF2B5EF4-FFF2-40B4-BE49-F238E27FC236}">
                <a16:creationId xmlns="" xmlns:a16="http://schemas.microsoft.com/office/drawing/2014/main" id="{3EEBFC11-0C4C-487A-AD17-4EA56868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68" y="5094695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Знімок екрана 2024-01-30 220842    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990" y="301557"/>
            <a:ext cx="9596408" cy="472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200" b="1" dirty="0">
                <a:latin typeface="Arial Black" panose="020B0A04020102020204" pitchFamily="34" charset="0"/>
              </a:rPr>
              <a:t>Попрацюй з інфографікою</a:t>
            </a:r>
            <a:endParaRPr lang="x-none" sz="4200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Нет описания фото.">
            <a:extLst>
              <a:ext uri="{FF2B5EF4-FFF2-40B4-BE49-F238E27FC236}">
                <a16:creationId xmlns="" xmlns:a16="http://schemas.microsoft.com/office/drawing/2014/main" id="{8B0ECEE3-A9C3-4323-B75E-7BC2F3E16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39"/>
          <a:stretch/>
        </p:blipFill>
        <p:spPr bwMode="auto">
          <a:xfrm>
            <a:off x="1370013" y="1017638"/>
            <a:ext cx="9379051" cy="579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3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4" y="0"/>
            <a:ext cx="10891786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Попрацюй з інфографікою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4100" name="Picture 4" descr="Здоровий спосіб життя як імунопрофілактика | Центр громадського здоров'я">
            <a:extLst>
              <a:ext uri="{FF2B5EF4-FFF2-40B4-BE49-F238E27FC236}">
                <a16:creationId xmlns="" xmlns:a16="http://schemas.microsoft.com/office/drawing/2014/main" id="{ECFABCDF-2EB9-445F-B062-1A011727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39" y="957401"/>
            <a:ext cx="7449124" cy="5586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6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0"/>
            <a:ext cx="10881851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Попрацюй з інфографікою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Замість вершкового масла використовуйте рослинні олії, радить Центр громадського здоров'я">
            <a:extLst>
              <a:ext uri="{FF2B5EF4-FFF2-40B4-BE49-F238E27FC236}">
                <a16:creationId xmlns="" xmlns:a16="http://schemas.microsoft.com/office/drawing/2014/main" id="{F4D296C7-A8A0-4613-AF28-78090B74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0" y="985893"/>
            <a:ext cx="7742903" cy="5813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роститутки Сатка - Объявления о покупке/продаже. Запчасти, шины, диски,  доп. оборудование, аксессуары - Hyundai КЛУБ">
            <a:hlinkClick r:id="rId4"/>
            <a:extLst>
              <a:ext uri="{FF2B5EF4-FFF2-40B4-BE49-F238E27FC236}">
                <a16:creationId xmlns="" xmlns:a16="http://schemas.microsoft.com/office/drawing/2014/main" id="{3EEBFC11-0C4C-487A-AD17-4EA56868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68" y="5094695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60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ый фон градиент Бесплатная фотография - Public Domain Pictures">
            <a:extLst>
              <a:ext uri="{FF2B5EF4-FFF2-40B4-BE49-F238E27FC236}">
                <a16:creationId xmlns="" xmlns:a16="http://schemas.microsoft.com/office/drawing/2014/main" id="{08DAEAE0-69F2-4A9F-8E82-6533FB30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F9AE0B-0E51-4294-A7B5-0D19BF58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65" y="-2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Працюємо з відеоматеріалами</a:t>
            </a:r>
            <a:endParaRPr lang="x-none" b="1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Проститутки Сатка - Объявления о покупке/продаже. Запчасти, шины, диски,  доп. оборудование, аксессуары - Hyundai КЛУБ">
            <a:hlinkClick r:id="rId3"/>
            <a:extLst>
              <a:ext uri="{FF2B5EF4-FFF2-40B4-BE49-F238E27FC236}">
                <a16:creationId xmlns="" xmlns:a16="http://schemas.microsoft.com/office/drawing/2014/main" id="{A423DF2A-AF28-419F-BF20-D350B8E9A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74" y="3100524"/>
            <a:ext cx="2874837" cy="950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2B8CED-CCE8-4B7C-AFB7-F8F445715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055" r="14153"/>
          <a:stretch/>
        </p:blipFill>
        <p:spPr>
          <a:xfrm>
            <a:off x="728944" y="1101825"/>
            <a:ext cx="7101821" cy="5561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13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452</Words>
  <Application>Microsoft Office PowerPoint</Application>
  <PresentationFormat>Довільний</PresentationFormat>
  <Paragraphs>88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 “Здоровий та безпечний спосіб життя” Виховний захід для учнів 6-9 класів</vt:lpstr>
      <vt:lpstr>Вступ</vt:lpstr>
      <vt:lpstr>Мета:</vt:lpstr>
      <vt:lpstr> Здоровий спосіб життя – це дії людини, спрямовані на покрашення і         збереження здоров'я за допомогою відповідного харчування, фізичної підготовки, морального настрою та відмови від шкідливих звичок.</vt:lpstr>
      <vt:lpstr>Слайд 5</vt:lpstr>
      <vt:lpstr>Попрацюй з інфографікою</vt:lpstr>
      <vt:lpstr>Попрацюй з інфографікою</vt:lpstr>
      <vt:lpstr>Попрацюй з інфографікою</vt:lpstr>
      <vt:lpstr>Працюємо з відеоматеріалами</vt:lpstr>
      <vt:lpstr>Попрацюй з інфографікою</vt:lpstr>
      <vt:lpstr>Попрацюй з інфографікою</vt:lpstr>
      <vt:lpstr>Принципи безпечної життєдіяльності</vt:lpstr>
      <vt:lpstr>Працюємо з відеоматеріалами</vt:lpstr>
      <vt:lpstr>Інтерактивні вправи</vt:lpstr>
      <vt:lpstr>Інтерактивні вправи</vt:lpstr>
      <vt:lpstr>Кросворд</vt:lpstr>
      <vt:lpstr>Хмара слів</vt:lpstr>
      <vt:lpstr>Рефлексія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«Здоровий та безпечний спосіб життя"</dc:title>
  <dc:creator>777</dc:creator>
  <cp:lastModifiedBy>1</cp:lastModifiedBy>
  <cp:revision>86</cp:revision>
  <dcterms:created xsi:type="dcterms:W3CDTF">2024-01-30T04:28:47Z</dcterms:created>
  <dcterms:modified xsi:type="dcterms:W3CDTF">2024-02-08T18:08:35Z</dcterms:modified>
</cp:coreProperties>
</file>